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 cap="rnd">
              <a:solidFill>
                <a:schemeClr val="tx1">
                  <a:lumMod val="75000"/>
                  <a:lumOff val="25000"/>
                </a:schemeClr>
              </a:solidFill>
              <a:round/>
            </a:ln>
            <a:effectLst/>
          </c:spPr>
          <c:marker>
            <c:symbol val="circle"/>
            <c:size val="5"/>
            <c:spPr>
              <a:solidFill>
                <a:schemeClr val="tx1">
                  <a:lumMod val="75000"/>
                  <a:lumOff val="25000"/>
                </a:schemeClr>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Sheet1!$B$2:$B$7</c:f>
              <c:numCache>
                <c:formatCode>General</c:formatCode>
                <c:ptCount val="6"/>
                <c:pt idx="0">
                  <c:v>40</c:v>
                </c:pt>
                <c:pt idx="1">
                  <c:v>30</c:v>
                </c:pt>
                <c:pt idx="2">
                  <c:v>25</c:v>
                </c:pt>
                <c:pt idx="3">
                  <c:v>15</c:v>
                </c:pt>
                <c:pt idx="4">
                  <c:v>20</c:v>
                </c:pt>
                <c:pt idx="5">
                  <c:v>30</c:v>
                </c:pt>
              </c:numCache>
            </c:numRef>
          </c:val>
          <c:smooth val="1"/>
          <c:extLst>
            <c:ext xmlns:c16="http://schemas.microsoft.com/office/drawing/2014/chart" uri="{C3380CC4-5D6E-409C-BE32-E72D297353CC}">
              <c16:uniqueId val="{00000000-53D0-4211-AA0C-C3E7B74F87A7}"/>
            </c:ext>
          </c:extLst>
        </c:ser>
        <c:ser>
          <c:idx val="1"/>
          <c:order val="1"/>
          <c:tx>
            <c:strRef>
              <c:f>Sheet1!$C$1</c:f>
              <c:strCache>
                <c:ptCount val="1"/>
                <c:pt idx="0">
                  <c:v>Series 2</c:v>
                </c:pt>
              </c:strCache>
            </c:strRef>
          </c:tx>
          <c:spPr>
            <a:ln w="6350" cap="rnd">
              <a:solidFill>
                <a:srgbClr val="CE295E"/>
              </a:solidFill>
              <a:round/>
            </a:ln>
            <a:effectLst/>
          </c:spPr>
          <c:marker>
            <c:symbol val="circle"/>
            <c:size val="5"/>
            <c:spPr>
              <a:solidFill>
                <a:srgbClr val="CE295E"/>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Sheet1!$C$2:$C$7</c:f>
              <c:numCache>
                <c:formatCode>General</c:formatCode>
                <c:ptCount val="6"/>
                <c:pt idx="0">
                  <c:v>30</c:v>
                </c:pt>
                <c:pt idx="1">
                  <c:v>50</c:v>
                </c:pt>
                <c:pt idx="2">
                  <c:v>30</c:v>
                </c:pt>
                <c:pt idx="3">
                  <c:v>10</c:v>
                </c:pt>
                <c:pt idx="4">
                  <c:v>5</c:v>
                </c:pt>
                <c:pt idx="5">
                  <c:v>15</c:v>
                </c:pt>
              </c:numCache>
            </c:numRef>
          </c:val>
          <c:smooth val="1"/>
          <c:extLst>
            <c:ext xmlns:c16="http://schemas.microsoft.com/office/drawing/2014/chart" uri="{C3380CC4-5D6E-409C-BE32-E72D297353CC}">
              <c16:uniqueId val="{00000001-53D0-4211-AA0C-C3E7B74F87A7}"/>
            </c:ext>
          </c:extLst>
        </c:ser>
        <c:dLbls>
          <c:showLegendKey val="0"/>
          <c:showVal val="0"/>
          <c:showCatName val="0"/>
          <c:showSerName val="0"/>
          <c:showPercent val="0"/>
          <c:showBubbleSize val="0"/>
        </c:dLbls>
        <c:marker val="1"/>
        <c:smooth val="0"/>
        <c:axId val="799105304"/>
        <c:axId val="799112752"/>
      </c:lineChart>
      <c:dateAx>
        <c:axId val="7991053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12752"/>
        <c:crosses val="autoZero"/>
        <c:auto val="1"/>
        <c:lblOffset val="100"/>
        <c:baseTimeUnit val="days"/>
      </c:dateAx>
      <c:valAx>
        <c:axId val="7991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530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12700" cap="rnd">
              <a:solidFill>
                <a:srgbClr val="CE295E"/>
              </a:solidFill>
              <a:round/>
            </a:ln>
            <a:effectLst/>
          </c:spPr>
          <c:marker>
            <c:symbol val="circle"/>
            <c:size val="5"/>
            <c:spPr>
              <a:solidFill>
                <a:srgbClr val="CE295E"/>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690E-42EB-81DD-E4D391155CCB}"/>
            </c:ext>
          </c:extLst>
        </c:ser>
        <c:ser>
          <c:idx val="1"/>
          <c:order val="1"/>
          <c:tx>
            <c:strRef>
              <c:f>Sheet1!$C$1</c:f>
              <c:strCache>
                <c:ptCount val="1"/>
                <c:pt idx="0">
                  <c:v>Series 2</c:v>
                </c:pt>
              </c:strCache>
            </c:strRef>
          </c:tx>
          <c:spPr>
            <a:ln w="12700" cap="rnd">
              <a:solidFill>
                <a:srgbClr val="404040"/>
              </a:solidFill>
              <a:round/>
            </a:ln>
            <a:effectLst/>
          </c:spPr>
          <c:marker>
            <c:symbol val="circle"/>
            <c:size val="5"/>
            <c:spPr>
              <a:solidFill>
                <a:srgbClr val="404040"/>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690E-42EB-81DD-E4D391155CCB}"/>
            </c:ext>
          </c:extLst>
        </c:ser>
        <c:dLbls>
          <c:showLegendKey val="0"/>
          <c:showVal val="0"/>
          <c:showCatName val="0"/>
          <c:showSerName val="0"/>
          <c:showPercent val="0"/>
          <c:showBubbleSize val="0"/>
        </c:dLbls>
        <c:axId val="509731144"/>
        <c:axId val="509722520"/>
      </c:radarChart>
      <c:catAx>
        <c:axId val="509731144"/>
        <c:scaling>
          <c:orientation val="minMax"/>
        </c:scaling>
        <c:delete val="1"/>
        <c:axPos val="b"/>
        <c:numFmt formatCode="m/d/yyyy" sourceLinked="1"/>
        <c:majorTickMark val="none"/>
        <c:minorTickMark val="none"/>
        <c:tickLblPos val="nextTo"/>
        <c:crossAx val="509722520"/>
        <c:crosses val="autoZero"/>
        <c:auto val="1"/>
        <c:lblAlgn val="ctr"/>
        <c:lblOffset val="100"/>
        <c:noMultiLvlLbl val="0"/>
      </c:catAx>
      <c:valAx>
        <c:axId val="509722520"/>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50973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CE295E"/>
              </a:solidFill>
              <a:ln w="19050">
                <a:noFill/>
              </a:ln>
              <a:effectLst/>
            </c:spPr>
            <c:extLst>
              <c:ext xmlns:c16="http://schemas.microsoft.com/office/drawing/2014/chart" uri="{C3380CC4-5D6E-409C-BE32-E72D297353CC}">
                <c16:uniqueId val="{00000001-5B32-498A-BA96-D0931BA13C43}"/>
              </c:ext>
            </c:extLst>
          </c:dPt>
          <c:dPt>
            <c:idx val="1"/>
            <c:bubble3D val="0"/>
            <c:spPr>
              <a:solidFill>
                <a:schemeClr val="tx1">
                  <a:lumMod val="75000"/>
                  <a:lumOff val="25000"/>
                </a:schemeClr>
              </a:solidFill>
              <a:ln w="19050">
                <a:noFill/>
              </a:ln>
              <a:effectLst/>
            </c:spPr>
            <c:extLst>
              <c:ext xmlns:c16="http://schemas.microsoft.com/office/drawing/2014/chart" uri="{C3380CC4-5D6E-409C-BE32-E72D297353CC}">
                <c16:uniqueId val="{00000003-5B32-498A-BA96-D0931BA13C43}"/>
              </c:ext>
            </c:extLst>
          </c:dPt>
          <c:dPt>
            <c:idx val="2"/>
            <c:bubble3D val="0"/>
            <c:spPr>
              <a:solidFill>
                <a:srgbClr val="7F7F7F"/>
              </a:solidFill>
              <a:ln w="19050">
                <a:noFill/>
              </a:ln>
              <a:effectLst/>
            </c:spPr>
            <c:extLst>
              <c:ext xmlns:c16="http://schemas.microsoft.com/office/drawing/2014/chart" uri="{C3380CC4-5D6E-409C-BE32-E72D297353CC}">
                <c16:uniqueId val="{00000005-5B32-498A-BA96-D0931BA13C43}"/>
              </c:ext>
            </c:extLst>
          </c:dPt>
          <c:dPt>
            <c:idx val="3"/>
            <c:bubble3D val="0"/>
            <c:spPr>
              <a:solidFill>
                <a:srgbClr val="A6A6A6"/>
              </a:solidFill>
              <a:ln w="19050">
                <a:noFill/>
              </a:ln>
              <a:effectLst/>
            </c:spPr>
            <c:extLst>
              <c:ext xmlns:c16="http://schemas.microsoft.com/office/drawing/2014/chart" uri="{C3380CC4-5D6E-409C-BE32-E72D297353CC}">
                <c16:uniqueId val="{00000007-5B32-498A-BA96-D0931BA13C43}"/>
              </c:ext>
            </c:extLst>
          </c:dPt>
          <c:cat>
            <c:strRef>
              <c:f>Sheet1!$A$2:$A$5</c:f>
              <c:strCache>
                <c:ptCount val="4"/>
                <c:pt idx="0">
                  <c:v>Lorem Ipsum 01</c:v>
                </c:pt>
                <c:pt idx="1">
                  <c:v>Lorem Ipsum 02</c:v>
                </c:pt>
                <c:pt idx="2">
                  <c:v>Lorem Ipsum 03</c:v>
                </c:pt>
                <c:pt idx="3">
                  <c:v>Lorem Ipsum 04</c:v>
                </c:pt>
              </c:strCache>
            </c:strRef>
          </c:cat>
          <c:val>
            <c:numRef>
              <c:f>Sheet1!$B$2:$B$5</c:f>
              <c:numCache>
                <c:formatCode>0%</c:formatCode>
                <c:ptCount val="4"/>
                <c:pt idx="0">
                  <c:v>0.5</c:v>
                </c:pt>
                <c:pt idx="1">
                  <c:v>0.25</c:v>
                </c:pt>
                <c:pt idx="2">
                  <c:v>0.2</c:v>
                </c:pt>
                <c:pt idx="3">
                  <c:v>0.05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3-5B32-498A-BA96-D0931BA13C43}"/>
              </c:ext>
            </c:extLst>
          </c:dPt>
          <c:dPt>
            <c:idx val="2"/>
            <c:bubble3D val="0"/>
            <c:spPr>
              <a:solidFill>
                <a:schemeClr val="accent3"/>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5-5B32-498A-BA96-D0931BA13C43}"/>
              </c:ext>
            </c:extLst>
          </c:dPt>
          <c:dPt>
            <c:idx val="3"/>
            <c:bubble3D val="0"/>
            <c:spPr>
              <a:solidFill>
                <a:schemeClr val="accent4"/>
              </a:solidFill>
              <a:ln w="41275">
                <a:solidFill>
                  <a:schemeClr val="bg1"/>
                </a:solidFill>
              </a:ln>
              <a:effectLst>
                <a:outerShdw blurRad="50800" dist="38100" dir="2700000" algn="tl" rotWithShape="0">
                  <a:prstClr val="black">
                    <a:alpha val="20000"/>
                  </a:prstClr>
                </a:outerShdw>
              </a:effectLst>
            </c:spPr>
            <c:extLst>
              <c:ext xmlns:c16="http://schemas.microsoft.com/office/drawing/2014/chart" uri="{C3380CC4-5D6E-409C-BE32-E72D297353CC}">
                <c16:uniqueId val="{00000007-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799107656"/>
        <c:axId val="799103736"/>
        <c:axId val="0"/>
      </c:bar3DChart>
      <c:catAx>
        <c:axId val="799107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3736"/>
        <c:crosses val="autoZero"/>
        <c:auto val="1"/>
        <c:lblAlgn val="ctr"/>
        <c:lblOffset val="100"/>
        <c:noMultiLvlLbl val="0"/>
      </c:catAx>
      <c:valAx>
        <c:axId val="799103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7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7F7F7F"/>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C15-4FB2-9A47-7A8B2E07B7A1}"/>
            </c:ext>
          </c:extLst>
        </c:ser>
        <c:ser>
          <c:idx val="1"/>
          <c:order val="1"/>
          <c:tx>
            <c:strRef>
              <c:f>Sheet1!$C$1</c:f>
              <c:strCache>
                <c:ptCount val="1"/>
                <c:pt idx="0">
                  <c:v>Series 2</c:v>
                </c:pt>
              </c:strCache>
            </c:strRef>
          </c:tx>
          <c:spPr>
            <a:solidFill>
              <a:srgbClr val="404040"/>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6C15-4FB2-9A47-7A8B2E07B7A1}"/>
            </c:ext>
          </c:extLst>
        </c:ser>
        <c:ser>
          <c:idx val="2"/>
          <c:order val="2"/>
          <c:tx>
            <c:strRef>
              <c:f>Sheet1!$D$1</c:f>
              <c:strCache>
                <c:ptCount val="1"/>
                <c:pt idx="0">
                  <c:v>Series 3</c:v>
                </c:pt>
              </c:strCache>
            </c:strRef>
          </c:tx>
          <c:spPr>
            <a:solidFill>
              <a:srgbClr val="CE295E"/>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6C15-4FB2-9A47-7A8B2E07B7A1}"/>
            </c:ext>
          </c:extLst>
        </c:ser>
        <c:dLbls>
          <c:showLegendKey val="0"/>
          <c:showVal val="0"/>
          <c:showCatName val="0"/>
          <c:showSerName val="0"/>
          <c:showPercent val="0"/>
          <c:showBubbleSize val="0"/>
        </c:dLbls>
        <c:gapWidth val="100"/>
        <c:axId val="799106480"/>
        <c:axId val="799110008"/>
      </c:barChart>
      <c:catAx>
        <c:axId val="799106480"/>
        <c:scaling>
          <c:orientation val="minMax"/>
        </c:scaling>
        <c:delete val="1"/>
        <c:axPos val="l"/>
        <c:numFmt formatCode="General" sourceLinked="1"/>
        <c:majorTickMark val="none"/>
        <c:minorTickMark val="none"/>
        <c:tickLblPos val="nextTo"/>
        <c:crossAx val="799110008"/>
        <c:crosses val="autoZero"/>
        <c:auto val="1"/>
        <c:lblAlgn val="ctr"/>
        <c:lblOffset val="100"/>
        <c:noMultiLvlLbl val="0"/>
      </c:catAx>
      <c:valAx>
        <c:axId val="799110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6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F7F7F">
                <a:alpha val="80000"/>
              </a:srgbClr>
            </a:solidFill>
            <a:ln cap="rnd">
              <a:noFill/>
              <a:round/>
            </a:ln>
            <a:effectLst/>
          </c:spPr>
          <c:dPt>
            <c:idx val="0"/>
            <c:bubble3D val="0"/>
            <c:spPr>
              <a:solidFill>
                <a:srgbClr val="7F7F7F">
                  <a:alpha val="80000"/>
                </a:srgbClr>
              </a:solidFill>
              <a:ln cap="rnd">
                <a:noFill/>
                <a:round/>
              </a:ln>
              <a:effectLst/>
            </c:spPr>
            <c:extLst>
              <c:ext xmlns:c16="http://schemas.microsoft.com/office/drawing/2014/chart" uri="{C3380CC4-5D6E-409C-BE32-E72D297353CC}">
                <c16:uniqueId val="{00000001-CB4F-4C60-BFE1-0CC7B2CE5587}"/>
              </c:ext>
            </c:extLst>
          </c:dPt>
          <c:dPt>
            <c:idx val="1"/>
            <c:bubble3D val="0"/>
            <c:extLst>
              <c:ext xmlns:c16="http://schemas.microsoft.com/office/drawing/2014/chart" uri="{C3380CC4-5D6E-409C-BE32-E72D297353CC}">
                <c16:uniqueId val="{00000003-CB4F-4C60-BFE1-0CC7B2CE5587}"/>
              </c:ext>
            </c:extLst>
          </c:dPt>
          <c:dPt>
            <c:idx val="2"/>
            <c:bubble3D val="0"/>
            <c:extLst>
              <c:ext xmlns:c16="http://schemas.microsoft.com/office/drawing/2014/chart" uri="{C3380CC4-5D6E-409C-BE32-E72D297353CC}">
                <c16:uniqueId val="{00000005-CB4F-4C60-BFE1-0CC7B2CE5587}"/>
              </c:ext>
            </c:extLst>
          </c:dPt>
          <c:dPt>
            <c:idx val="3"/>
            <c:bubble3D val="0"/>
            <c:extLst>
              <c:ext xmlns:c16="http://schemas.microsoft.com/office/drawing/2014/chart" uri="{C3380CC4-5D6E-409C-BE32-E72D297353CC}">
                <c16:uniqueId val="{00000007-CB4F-4C60-BFE1-0CC7B2CE5587}"/>
              </c:ext>
            </c:extLst>
          </c:dPt>
          <c:dPt>
            <c:idx val="4"/>
            <c:bubble3D val="0"/>
            <c:extLst>
              <c:ext xmlns:c16="http://schemas.microsoft.com/office/drawing/2014/chart" uri="{C3380CC4-5D6E-409C-BE32-E72D297353CC}">
                <c16:uniqueId val="{00000009-CB4F-4C60-BFE1-0CC7B2CE5587}"/>
              </c:ext>
            </c:extLst>
          </c:dPt>
          <c:dPt>
            <c:idx val="5"/>
            <c:bubble3D val="0"/>
            <c:extLst>
              <c:ext xmlns:c16="http://schemas.microsoft.com/office/drawing/2014/chart" uri="{C3380CC4-5D6E-409C-BE32-E72D297353CC}">
                <c16:uniqueId val="{0000000B-CB4F-4C60-BFE1-0CC7B2CE5587}"/>
              </c:ext>
            </c:extLst>
          </c:dPt>
          <c:dPt>
            <c:idx val="6"/>
            <c:bubble3D val="0"/>
            <c:extLst>
              <c:ext xmlns:c16="http://schemas.microsoft.com/office/drawing/2014/chart" uri="{C3380CC4-5D6E-409C-BE32-E72D297353CC}">
                <c16:uniqueId val="{0000000D-CB4F-4C60-BFE1-0CC7B2CE5587}"/>
              </c:ext>
            </c:extLst>
          </c:dPt>
          <c:dPt>
            <c:idx val="7"/>
            <c:bubble3D val="0"/>
            <c:extLst>
              <c:ext xmlns:c16="http://schemas.microsoft.com/office/drawing/2014/chart" uri="{C3380CC4-5D6E-409C-BE32-E72D297353CC}">
                <c16:uniqueId val="{0000000F-CB4F-4C60-BFE1-0CC7B2CE5587}"/>
              </c:ext>
            </c:extLst>
          </c:dPt>
          <c:dPt>
            <c:idx val="8"/>
            <c:bubble3D val="0"/>
            <c:extLst>
              <c:ext xmlns:c16="http://schemas.microsoft.com/office/drawing/2014/chart" uri="{C3380CC4-5D6E-409C-BE32-E72D297353CC}">
                <c16:uniqueId val="{00000011-CB4F-4C60-BFE1-0CC7B2CE5587}"/>
              </c:ext>
            </c:extLst>
          </c:dPt>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Sheet1!$B$2:$B$10</c:f>
              <c:numCache>
                <c:formatCode>General</c:formatCode>
                <c:ptCount val="9"/>
                <c:pt idx="0">
                  <c:v>20</c:v>
                </c:pt>
                <c:pt idx="1">
                  <c:v>30</c:v>
                </c:pt>
                <c:pt idx="2">
                  <c:v>40</c:v>
                </c:pt>
                <c:pt idx="3">
                  <c:v>15</c:v>
                </c:pt>
                <c:pt idx="4">
                  <c:v>20</c:v>
                </c:pt>
                <c:pt idx="5">
                  <c:v>40</c:v>
                </c:pt>
                <c:pt idx="6">
                  <c:v>50</c:v>
                </c:pt>
                <c:pt idx="7">
                  <c:v>45</c:v>
                </c:pt>
                <c:pt idx="8">
                  <c:v>30</c:v>
                </c:pt>
              </c:numCache>
            </c:numRef>
          </c:val>
          <c:extLst>
            <c:ext xmlns:c16="http://schemas.microsoft.com/office/drawing/2014/chart" uri="{C3380CC4-5D6E-409C-BE32-E72D297353CC}">
              <c16:uniqueId val="{00000012-CB4F-4C60-BFE1-0CC7B2CE5587}"/>
            </c:ext>
          </c:extLst>
        </c:ser>
        <c:ser>
          <c:idx val="1"/>
          <c:order val="1"/>
          <c:tx>
            <c:strRef>
              <c:f>Sheet1!$C$1</c:f>
              <c:strCache>
                <c:ptCount val="1"/>
                <c:pt idx="0">
                  <c:v>Series 2</c:v>
                </c:pt>
              </c:strCache>
            </c:strRef>
          </c:tx>
          <c:spPr>
            <a:solidFill>
              <a:srgbClr val="404040">
                <a:alpha val="80000"/>
              </a:srgbClr>
            </a:solidFill>
            <a:ln w="25400">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Sheet1!$C$2:$C$10</c:f>
              <c:numCache>
                <c:formatCode>General</c:formatCode>
                <c:ptCount val="9"/>
                <c:pt idx="0">
                  <c:v>10</c:v>
                </c:pt>
                <c:pt idx="1">
                  <c:v>30</c:v>
                </c:pt>
                <c:pt idx="2">
                  <c:v>15</c:v>
                </c:pt>
                <c:pt idx="3">
                  <c:v>40</c:v>
                </c:pt>
                <c:pt idx="4">
                  <c:v>20</c:v>
                </c:pt>
                <c:pt idx="5">
                  <c:v>35</c:v>
                </c:pt>
                <c:pt idx="6">
                  <c:v>60</c:v>
                </c:pt>
                <c:pt idx="7">
                  <c:v>10</c:v>
                </c:pt>
                <c:pt idx="8">
                  <c:v>40</c:v>
                </c:pt>
              </c:numCache>
            </c:numRef>
          </c:val>
          <c:extLst>
            <c:ext xmlns:c16="http://schemas.microsoft.com/office/drawing/2014/chart" uri="{C3380CC4-5D6E-409C-BE32-E72D297353CC}">
              <c16:uniqueId val="{00000012-0B3E-459A-88E5-8316EF667C98}"/>
            </c:ext>
          </c:extLst>
        </c:ser>
        <c:ser>
          <c:idx val="2"/>
          <c:order val="2"/>
          <c:tx>
            <c:strRef>
              <c:f>Sheet1!$D$1</c:f>
              <c:strCache>
                <c:ptCount val="1"/>
                <c:pt idx="0">
                  <c:v>Series 3</c:v>
                </c:pt>
              </c:strCache>
            </c:strRef>
          </c:tx>
          <c:spPr>
            <a:solidFill>
              <a:srgbClr val="CE295E">
                <a:alpha val="80000"/>
              </a:srgbClr>
            </a:solidFill>
            <a:ln>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Sheet1!$D$2:$D$10</c:f>
              <c:numCache>
                <c:formatCode>General</c:formatCode>
                <c:ptCount val="9"/>
                <c:pt idx="0">
                  <c:v>15</c:v>
                </c:pt>
                <c:pt idx="1">
                  <c:v>20</c:v>
                </c:pt>
                <c:pt idx="2">
                  <c:v>25</c:v>
                </c:pt>
                <c:pt idx="3">
                  <c:v>20</c:v>
                </c:pt>
                <c:pt idx="4">
                  <c:v>5</c:v>
                </c:pt>
                <c:pt idx="5">
                  <c:v>25</c:v>
                </c:pt>
                <c:pt idx="6">
                  <c:v>30</c:v>
                </c:pt>
                <c:pt idx="7">
                  <c:v>30</c:v>
                </c:pt>
                <c:pt idx="8">
                  <c:v>45</c:v>
                </c:pt>
              </c:numCache>
            </c:numRef>
          </c:val>
          <c:extLst>
            <c:ext xmlns:c16="http://schemas.microsoft.com/office/drawing/2014/chart" uri="{C3380CC4-5D6E-409C-BE32-E72D297353CC}">
              <c16:uniqueId val="{00000013-0B3E-459A-88E5-8316EF667C98}"/>
            </c:ext>
          </c:extLst>
        </c:ser>
        <c:dLbls>
          <c:showLegendKey val="0"/>
          <c:showVal val="0"/>
          <c:showCatName val="0"/>
          <c:showSerName val="0"/>
          <c:showPercent val="0"/>
          <c:showBubbleSize val="0"/>
        </c:dLbls>
        <c:axId val="799104128"/>
        <c:axId val="799104520"/>
      </c:areaChart>
      <c:catAx>
        <c:axId val="799104128"/>
        <c:scaling>
          <c:orientation val="minMax"/>
        </c:scaling>
        <c:delete val="0"/>
        <c:axPos val="b"/>
        <c:numFmt formatCode="h:mm\ AM/P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520"/>
        <c:crosses val="autoZero"/>
        <c:auto val="1"/>
        <c:lblAlgn val="ctr"/>
        <c:lblOffset val="100"/>
        <c:noMultiLvlLbl val="0"/>
      </c:catAx>
      <c:valAx>
        <c:axId val="79910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04128"/>
        <c:crosses val="autoZero"/>
        <c:crossBetween val="midCat"/>
      </c:valAx>
      <c:spPr>
        <a:noFill/>
        <a:ln cap="rnd">
          <a:noFill/>
        </a:ln>
        <a:effectLst>
          <a:softEdge rad="0"/>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cene3d>
              <a:camera prst="orthographicFront"/>
              <a:lightRig rig="threePt" dir="t"/>
            </a:scene3d>
            <a:sp3d>
              <a:bevelT w="508000" h="508000"/>
              <a:contourClr>
                <a:srgbClr val="000000"/>
              </a:contourClr>
            </a:sp3d>
          </c:spPr>
          <c:dPt>
            <c:idx val="0"/>
            <c:bubble3D val="0"/>
            <c:explosion val="29"/>
            <c:spPr>
              <a:solidFill>
                <a:srgbClr val="7F7F7F"/>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1-4D95-4723-9A90-04CF9DB6E170}"/>
              </c:ext>
            </c:extLst>
          </c:dPt>
          <c:dPt>
            <c:idx val="1"/>
            <c:bubble3D val="0"/>
            <c:explosion val="14"/>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4-4D95-4723-9A90-04CF9DB6E170}"/>
              </c:ext>
            </c:extLst>
          </c:dPt>
          <c:dPt>
            <c:idx val="2"/>
            <c:bubble3D val="0"/>
            <c:explosion val="34"/>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3-4D95-4723-9A90-04CF9DB6E170}"/>
              </c:ext>
            </c:extLst>
          </c:dPt>
          <c:dPt>
            <c:idx val="3"/>
            <c:bubble3D val="0"/>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c:ext xmlns:c16="http://schemas.microsoft.com/office/drawing/2014/chart" uri="{C3380CC4-5D6E-409C-BE32-E72D297353CC}">
                <c16:uniqueId val="{00000002-4D95-4723-9A90-04CF9DB6E170}"/>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0.45</c:v>
                </c:pt>
                <c:pt idx="1">
                  <c:v>0.25</c:v>
                </c:pt>
                <c:pt idx="2">
                  <c:v>0.2</c:v>
                </c:pt>
                <c:pt idx="3">
                  <c:v>0.1</c:v>
                </c:pt>
              </c:numCache>
            </c:numRef>
          </c:val>
          <c:extLs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2021-03-05</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409535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2" y="3110456"/>
            <a:ext cx="3304076" cy="646331"/>
          </a:xfrm>
          <a:prstGeom prst="rect">
            <a:avLst/>
          </a:prstGeom>
          <a:noFill/>
        </p:spPr>
        <p:txBody>
          <a:bodyPr wrap="square" rtlCol="0" anchor="ctr">
            <a:spAutoFit/>
          </a:bodyPr>
          <a:lstStyle/>
          <a:p>
            <a:pPr algn="ctr"/>
            <a:r>
              <a:rPr lang="en-US" sz="3600" dirty="0">
                <a:solidFill>
                  <a:schemeClr val="bg1"/>
                </a:solidFill>
                <a:latin typeface="+mj-lt"/>
              </a:rPr>
              <a:t>DASHBOARD</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6" y="4698733"/>
            <a:ext cx="1248228" cy="395430"/>
          </a:xfrm>
          <a:prstGeom prst="rect">
            <a:avLst/>
          </a:prstGeom>
          <a:effectLst>
            <a:outerShdw blurRad="38100" dist="25400" dir="5400000" algn="tl" rotWithShape="0">
              <a:prstClr val="black">
                <a:alpha val="20000"/>
              </a:prstClr>
            </a:outerShdw>
          </a:effectLst>
        </p:spPr>
      </p:pic>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819775" y="2655893"/>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r>
              <a:rPr lang="en-US" sz="1600" dirty="0">
                <a:solidFill>
                  <a:schemeClr val="bg1"/>
                </a:solidFill>
              </a:rPr>
              <a:t>- PowerPoint Presentation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907212" y="2890391"/>
            <a:ext cx="3800476"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 edit the data-sheets in this template, simply right click and select ‘Edit Data in Excel.’ </a:t>
            </a:r>
          </a:p>
          <a:p>
            <a:endParaRPr lang="en-US" sz="1400" dirty="0">
              <a:solidFill>
                <a:schemeClr val="tx1">
                  <a:lumMod val="75000"/>
                  <a:lumOff val="25000"/>
                </a:schemeClr>
              </a:solidFill>
            </a:endParaRPr>
          </a:p>
          <a:p>
            <a:r>
              <a:rPr lang="en-US" sz="1400" dirty="0">
                <a:solidFill>
                  <a:schemeClr val="tx1">
                    <a:lumMod val="75000"/>
                    <a:lumOff val="25000"/>
                  </a:schemeClr>
                </a:solidFill>
              </a:rPr>
              <a:t>You will then be able to insert your own data and have this automatically reflected in the graph in PowerPoint.</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Editing guide</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11</a:t>
            </a:fld>
            <a:endParaRPr lang="en-US" dirty="0"/>
          </a:p>
        </p:txBody>
      </p:sp>
      <p:pic>
        <p:nvPicPr>
          <p:cNvPr id="3" name="Picture 2" descr="This is an image of a bar chart and a screen shot explaining how to edit data in Excel. ">
            <a:extLst>
              <a:ext uri="{FF2B5EF4-FFF2-40B4-BE49-F238E27FC236}">
                <a16:creationId xmlns:a16="http://schemas.microsoft.com/office/drawing/2014/main" id="{A87127A4-EA25-5F43-8AB9-B1DDDD47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1504950"/>
            <a:ext cx="5422900" cy="3848100"/>
          </a:xfrm>
          <a:prstGeom prst="rect">
            <a:avLst/>
          </a:prstGeom>
        </p:spPr>
      </p:pic>
    </p:spTree>
    <p:extLst>
      <p:ext uri="{BB962C8B-B14F-4D97-AF65-F5344CB8AC3E}">
        <p14:creationId xmlns:p14="http://schemas.microsoft.com/office/powerpoint/2010/main" val="412966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0" name="Chart 39" descr="This is a chart.">
            <a:extLst>
              <a:ext uri="{FF2B5EF4-FFF2-40B4-BE49-F238E27FC236}">
                <a16:creationId xmlns:a16="http://schemas.microsoft.com/office/drawing/2014/main" id="{18162A1C-5D5A-4433-8DB2-134D67A3D5CB}"/>
              </a:ext>
            </a:extLst>
          </p:cNvPr>
          <p:cNvGraphicFramePr/>
          <p:nvPr>
            <p:extLst>
              <p:ext uri="{D42A27DB-BD31-4B8C-83A1-F6EECF244321}">
                <p14:modId xmlns:p14="http://schemas.microsoft.com/office/powerpoint/2010/main" val="2610270635"/>
              </p:ext>
            </p:extLst>
          </p:nvPr>
        </p:nvGraphicFramePr>
        <p:xfrm>
          <a:off x="434186" y="2324866"/>
          <a:ext cx="6254275" cy="3347885"/>
        </p:xfrm>
        <a:graphic>
          <a:graphicData uri="http://schemas.openxmlformats.org/drawingml/2006/chart">
            <c:chart xmlns:c="http://schemas.openxmlformats.org/drawingml/2006/chart" xmlns:r="http://schemas.openxmlformats.org/officeDocument/2006/relationships" r:id="rId3"/>
          </a:graphicData>
        </a:graphic>
      </p:graphicFrame>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7156776" y="3223140"/>
            <a:ext cx="482603" cy="48260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7806393" y="3210773"/>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6" name="Group 35">
            <a:extLst>
              <a:ext uri="{FF2B5EF4-FFF2-40B4-BE49-F238E27FC236}">
                <a16:creationId xmlns:a16="http://schemas.microsoft.com/office/drawing/2014/main" id="{BC09A931-854B-4B37-8A67-C4A960EAA344}"/>
              </a:ext>
              <a:ext uri="{C183D7F6-B498-43B3-948B-1728B52AA6E4}">
                <adec:decorative xmlns:adec="http://schemas.microsoft.com/office/drawing/2017/decorative" val="1"/>
              </a:ext>
            </a:extLst>
          </p:cNvPr>
          <p:cNvGrpSpPr/>
          <p:nvPr/>
        </p:nvGrpSpPr>
        <p:grpSpPr>
          <a:xfrm>
            <a:off x="7806393" y="3571661"/>
            <a:ext cx="3468225" cy="0"/>
            <a:chOff x="5388791" y="1573213"/>
            <a:chExt cx="2917009" cy="0"/>
          </a:xfrm>
        </p:grpSpPr>
        <p:sp>
          <p:nvSpPr>
            <p:cNvPr id="38" name="Line 7">
              <a:extLst>
                <a:ext uri="{FF2B5EF4-FFF2-40B4-BE49-F238E27FC236}">
                  <a16:creationId xmlns:a16="http://schemas.microsoft.com/office/drawing/2014/main" id="{22B7E11D-808D-4182-B244-491256DE8E7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Line 7">
              <a:extLst>
                <a:ext uri="{FF2B5EF4-FFF2-40B4-BE49-F238E27FC236}">
                  <a16:creationId xmlns:a16="http://schemas.microsoft.com/office/drawing/2014/main" id="{FA2F8884-7496-43BC-B283-17B2238D781E}"/>
                </a:ext>
              </a:extLst>
            </p:cNvPr>
            <p:cNvSpPr>
              <a:spLocks noChangeShapeType="1"/>
            </p:cNvSpPr>
            <p:nvPr/>
          </p:nvSpPr>
          <p:spPr bwMode="auto">
            <a:xfrm>
              <a:off x="5388791" y="1573213"/>
              <a:ext cx="1633515" cy="0"/>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7" name="TextBox 57">
            <a:extLst>
              <a:ext uri="{FF2B5EF4-FFF2-40B4-BE49-F238E27FC236}">
                <a16:creationId xmlns:a16="http://schemas.microsoft.com/office/drawing/2014/main" id="{FEFA5DFF-96A6-492A-A4E7-4C845C063B38}"/>
              </a:ext>
            </a:extLst>
          </p:cNvPr>
          <p:cNvSpPr txBox="1"/>
          <p:nvPr/>
        </p:nvSpPr>
        <p:spPr>
          <a:xfrm>
            <a:off x="11390698" y="3379553"/>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60%</a:t>
            </a:r>
          </a:p>
        </p:txBody>
      </p:sp>
      <p:sp>
        <p:nvSpPr>
          <p:cNvPr id="28" name="TextBox 62">
            <a:extLst>
              <a:ext uri="{FF2B5EF4-FFF2-40B4-BE49-F238E27FC236}">
                <a16:creationId xmlns:a16="http://schemas.microsoft.com/office/drawing/2014/main" id="{51659907-07B0-4DB0-8B90-7E72BDBAED3B}"/>
              </a:ext>
            </a:extLst>
          </p:cNvPr>
          <p:cNvSpPr txBox="1"/>
          <p:nvPr/>
        </p:nvSpPr>
        <p:spPr>
          <a:xfrm>
            <a:off x="7806393" y="388243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0" name="Group 29">
            <a:extLst>
              <a:ext uri="{FF2B5EF4-FFF2-40B4-BE49-F238E27FC236}">
                <a16:creationId xmlns:a16="http://schemas.microsoft.com/office/drawing/2014/main" id="{86F03843-249D-4613-A818-1A9BC7E0376F}"/>
              </a:ext>
              <a:ext uri="{C183D7F6-B498-43B3-948B-1728B52AA6E4}">
                <adec:decorative xmlns:adec="http://schemas.microsoft.com/office/drawing/2017/decorative" val="1"/>
              </a:ext>
            </a:extLst>
          </p:cNvPr>
          <p:cNvGrpSpPr/>
          <p:nvPr/>
        </p:nvGrpSpPr>
        <p:grpSpPr>
          <a:xfrm>
            <a:off x="7806393" y="4243327"/>
            <a:ext cx="3468225" cy="0"/>
            <a:chOff x="5388791" y="1573213"/>
            <a:chExt cx="2917009" cy="0"/>
          </a:xfrm>
        </p:grpSpPr>
        <p:sp>
          <p:nvSpPr>
            <p:cNvPr id="32" name="Line 7">
              <a:extLst>
                <a:ext uri="{FF2B5EF4-FFF2-40B4-BE49-F238E27FC236}">
                  <a16:creationId xmlns:a16="http://schemas.microsoft.com/office/drawing/2014/main" id="{E464F7C5-1209-4C6C-B394-90C57173B191}"/>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Line 7">
              <a:extLst>
                <a:ext uri="{FF2B5EF4-FFF2-40B4-BE49-F238E27FC236}">
                  <a16:creationId xmlns:a16="http://schemas.microsoft.com/office/drawing/2014/main" id="{96F3F53A-5DBD-4553-9C2E-1D5E77F27372}"/>
                </a:ext>
              </a:extLst>
            </p:cNvPr>
            <p:cNvSpPr>
              <a:spLocks noChangeShapeType="1"/>
            </p:cNvSpPr>
            <p:nvPr/>
          </p:nvSpPr>
          <p:spPr bwMode="auto">
            <a:xfrm>
              <a:off x="5388791" y="1573213"/>
              <a:ext cx="2132202" cy="0"/>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1" name="TextBox 65">
            <a:extLst>
              <a:ext uri="{FF2B5EF4-FFF2-40B4-BE49-F238E27FC236}">
                <a16:creationId xmlns:a16="http://schemas.microsoft.com/office/drawing/2014/main" id="{FD00F1AC-7614-494E-8F7D-C44FE0ED2873}"/>
              </a:ext>
            </a:extLst>
          </p:cNvPr>
          <p:cNvSpPr txBox="1"/>
          <p:nvPr/>
        </p:nvSpPr>
        <p:spPr>
          <a:xfrm>
            <a:off x="11390698" y="405121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75%</a:t>
            </a:r>
          </a:p>
        </p:txBody>
      </p:sp>
      <p:sp>
        <p:nvSpPr>
          <p:cNvPr id="22" name="TextBox 69">
            <a:extLst>
              <a:ext uri="{FF2B5EF4-FFF2-40B4-BE49-F238E27FC236}">
                <a16:creationId xmlns:a16="http://schemas.microsoft.com/office/drawing/2014/main" id="{B71BA6C7-3C87-4195-B0BB-1626F1A1ADD2}"/>
              </a:ext>
            </a:extLst>
          </p:cNvPr>
          <p:cNvSpPr txBox="1"/>
          <p:nvPr/>
        </p:nvSpPr>
        <p:spPr>
          <a:xfrm>
            <a:off x="7806393" y="4554186"/>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24" name="Group 23">
            <a:extLst>
              <a:ext uri="{FF2B5EF4-FFF2-40B4-BE49-F238E27FC236}">
                <a16:creationId xmlns:a16="http://schemas.microsoft.com/office/drawing/2014/main" id="{57C87A94-A79B-4134-80A6-FFF8012F2484}"/>
              </a:ext>
              <a:ext uri="{C183D7F6-B498-43B3-948B-1728B52AA6E4}">
                <adec:decorative xmlns:adec="http://schemas.microsoft.com/office/drawing/2017/decorative" val="1"/>
              </a:ext>
            </a:extLst>
          </p:cNvPr>
          <p:cNvGrpSpPr/>
          <p:nvPr/>
        </p:nvGrpSpPr>
        <p:grpSpPr>
          <a:xfrm>
            <a:off x="7806393" y="4915074"/>
            <a:ext cx="3468225" cy="0"/>
            <a:chOff x="5388791" y="1573213"/>
            <a:chExt cx="2917009" cy="0"/>
          </a:xfrm>
        </p:grpSpPr>
        <p:sp>
          <p:nvSpPr>
            <p:cNvPr id="26" name="Line 7">
              <a:extLst>
                <a:ext uri="{FF2B5EF4-FFF2-40B4-BE49-F238E27FC236}">
                  <a16:creationId xmlns:a16="http://schemas.microsoft.com/office/drawing/2014/main" id="{FD7CA159-F8F2-4143-93C3-DC2FE32E930A}"/>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Line 7">
              <a:extLst>
                <a:ext uri="{FF2B5EF4-FFF2-40B4-BE49-F238E27FC236}">
                  <a16:creationId xmlns:a16="http://schemas.microsoft.com/office/drawing/2014/main" id="{13C2DEFB-DF3E-4BBA-928E-11847CDC6CE1}"/>
                </a:ext>
              </a:extLst>
            </p:cNvPr>
            <p:cNvSpPr>
              <a:spLocks noChangeShapeType="1"/>
            </p:cNvSpPr>
            <p:nvPr/>
          </p:nvSpPr>
          <p:spPr bwMode="auto">
            <a:xfrm>
              <a:off x="5388791" y="1573213"/>
              <a:ext cx="1051805" cy="0"/>
            </a:xfrm>
            <a:prstGeom prst="line">
              <a:avLst/>
            </a:prstGeom>
            <a:noFill/>
            <a:ln w="76200" cap="rnd">
              <a:solidFill>
                <a:srgbClr val="7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TextBox 72">
            <a:extLst>
              <a:ext uri="{FF2B5EF4-FFF2-40B4-BE49-F238E27FC236}">
                <a16:creationId xmlns:a16="http://schemas.microsoft.com/office/drawing/2014/main" id="{03E9B2C8-D756-468E-8986-8C91DD16482F}"/>
              </a:ext>
            </a:extLst>
          </p:cNvPr>
          <p:cNvSpPr txBox="1"/>
          <p:nvPr/>
        </p:nvSpPr>
        <p:spPr>
          <a:xfrm>
            <a:off x="11390698" y="4722966"/>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30%</a:t>
            </a:r>
          </a:p>
        </p:txBody>
      </p:sp>
      <p:sp>
        <p:nvSpPr>
          <p:cNvPr id="16" name="TextBox 76">
            <a:extLst>
              <a:ext uri="{FF2B5EF4-FFF2-40B4-BE49-F238E27FC236}">
                <a16:creationId xmlns:a16="http://schemas.microsoft.com/office/drawing/2014/main" id="{08E5DF78-04F3-437B-AA15-B6C3B6F35D17}"/>
              </a:ext>
            </a:extLst>
          </p:cNvPr>
          <p:cNvSpPr txBox="1"/>
          <p:nvPr/>
        </p:nvSpPr>
        <p:spPr>
          <a:xfrm>
            <a:off x="7806393" y="522460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18" name="Group 17">
            <a:extLst>
              <a:ext uri="{FF2B5EF4-FFF2-40B4-BE49-F238E27FC236}">
                <a16:creationId xmlns:a16="http://schemas.microsoft.com/office/drawing/2014/main" id="{831836C6-F323-4287-9087-E0F057D3DE26}"/>
              </a:ext>
              <a:ext uri="{C183D7F6-B498-43B3-948B-1728B52AA6E4}">
                <adec:decorative xmlns:adec="http://schemas.microsoft.com/office/drawing/2017/decorative" val="1"/>
              </a:ext>
            </a:extLst>
          </p:cNvPr>
          <p:cNvGrpSpPr/>
          <p:nvPr/>
        </p:nvGrpSpPr>
        <p:grpSpPr>
          <a:xfrm>
            <a:off x="7806393" y="5585497"/>
            <a:ext cx="3468225" cy="0"/>
            <a:chOff x="5388791" y="1573213"/>
            <a:chExt cx="2917009" cy="0"/>
          </a:xfrm>
        </p:grpSpPr>
        <p:sp>
          <p:nvSpPr>
            <p:cNvPr id="20" name="Line 7">
              <a:extLst>
                <a:ext uri="{FF2B5EF4-FFF2-40B4-BE49-F238E27FC236}">
                  <a16:creationId xmlns:a16="http://schemas.microsoft.com/office/drawing/2014/main" id="{9CDEF9AF-F548-4318-AAF2-2D1B15B6BCB8}"/>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Line 7">
              <a:extLst>
                <a:ext uri="{FF2B5EF4-FFF2-40B4-BE49-F238E27FC236}">
                  <a16:creationId xmlns:a16="http://schemas.microsoft.com/office/drawing/2014/main" id="{BF6C1063-3DB1-4139-BBB9-1370AF935B78}"/>
                </a:ext>
              </a:extLst>
            </p:cNvPr>
            <p:cNvSpPr>
              <a:spLocks noChangeShapeType="1"/>
            </p:cNvSpPr>
            <p:nvPr/>
          </p:nvSpPr>
          <p:spPr bwMode="auto">
            <a:xfrm>
              <a:off x="5388791" y="1573213"/>
              <a:ext cx="2747197" cy="0"/>
            </a:xfrm>
            <a:prstGeom prst="line">
              <a:avLst/>
            </a:prstGeom>
            <a:noFill/>
            <a:ln w="76200" cap="rnd">
              <a:solidFill>
                <a:srgbClr val="A6A6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9" name="TextBox 79">
            <a:extLst>
              <a:ext uri="{FF2B5EF4-FFF2-40B4-BE49-F238E27FC236}">
                <a16:creationId xmlns:a16="http://schemas.microsoft.com/office/drawing/2014/main" id="{B0F6E0D7-78C4-40F6-B512-3F385B0E08BA}"/>
              </a:ext>
            </a:extLst>
          </p:cNvPr>
          <p:cNvSpPr txBox="1"/>
          <p:nvPr/>
        </p:nvSpPr>
        <p:spPr>
          <a:xfrm>
            <a:off x="11390698" y="539338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94%</a:t>
            </a:r>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8" name="Oval 107">
            <a:extLst>
              <a:ext uri="{FF2B5EF4-FFF2-40B4-BE49-F238E27FC236}">
                <a16:creationId xmlns:a16="http://schemas.microsoft.com/office/drawing/2014/main" id="{25402DE0-9847-4060-BCBB-3815517CAE80}"/>
              </a:ext>
              <a:ext uri="{C183D7F6-B498-43B3-948B-1728B52AA6E4}">
                <adec:decorative xmlns:adec="http://schemas.microsoft.com/office/drawing/2017/decorative" val="1"/>
              </a:ext>
            </a:extLst>
          </p:cNvPr>
          <p:cNvSpPr/>
          <p:nvPr/>
        </p:nvSpPr>
        <p:spPr>
          <a:xfrm>
            <a:off x="7147282" y="3871472"/>
            <a:ext cx="482603" cy="482603"/>
          </a:xfrm>
          <a:prstGeom prst="ellipse">
            <a:avLst/>
          </a:prstGeom>
          <a:solidFill>
            <a:schemeClr val="tx1">
              <a:lumMod val="75000"/>
              <a:lumOff val="25000"/>
            </a:schemeClr>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1A18FEB0-5FCA-4B8E-9936-15F531834A0B}"/>
              </a:ext>
              <a:ext uri="{C183D7F6-B498-43B3-948B-1728B52AA6E4}">
                <adec:decorative xmlns:adec="http://schemas.microsoft.com/office/drawing/2017/decorative" val="1"/>
              </a:ext>
            </a:extLst>
          </p:cNvPr>
          <p:cNvSpPr/>
          <p:nvPr/>
        </p:nvSpPr>
        <p:spPr>
          <a:xfrm>
            <a:off x="7147282" y="4566553"/>
            <a:ext cx="482603" cy="48260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F0C1CC42-D2AA-4B89-8991-D8E098EBF126}"/>
              </a:ext>
              <a:ext uri="{C183D7F6-B498-43B3-948B-1728B52AA6E4}">
                <adec:decorative xmlns:adec="http://schemas.microsoft.com/office/drawing/2017/decorative" val="1"/>
              </a:ext>
            </a:extLst>
          </p:cNvPr>
          <p:cNvSpPr/>
          <p:nvPr/>
        </p:nvSpPr>
        <p:spPr>
          <a:xfrm>
            <a:off x="7147282" y="5236976"/>
            <a:ext cx="482603" cy="482603"/>
          </a:xfrm>
          <a:prstGeom prst="ellipse">
            <a:avLst/>
          </a:prstGeom>
          <a:solidFill>
            <a:srgbClr val="A6A6A6"/>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11" name="TextBox 47">
            <a:extLst>
              <a:ext uri="{FF2B5EF4-FFF2-40B4-BE49-F238E27FC236}">
                <a16:creationId xmlns:a16="http://schemas.microsoft.com/office/drawing/2014/main" id="{853D56A8-B36E-4520-9327-AFD45439C181}"/>
              </a:ext>
            </a:extLst>
          </p:cNvPr>
          <p:cNvSpPr txBox="1"/>
          <p:nvPr/>
        </p:nvSpPr>
        <p:spPr>
          <a:xfrm>
            <a:off x="7184003" y="1949691"/>
            <a:ext cx="4537090" cy="107721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584886" y="1411956"/>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Lorem Ipsum</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1737022" y="1555348"/>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dashboard</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a:t>
            </a:fld>
            <a:endParaRPr lang="en-US" dirty="0"/>
          </a:p>
        </p:txBody>
      </p:sp>
    </p:spTree>
    <p:extLst>
      <p:ext uri="{BB962C8B-B14F-4D97-AF65-F5344CB8AC3E}">
        <p14:creationId xmlns:p14="http://schemas.microsoft.com/office/powerpoint/2010/main" val="34279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3</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90634740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 uri="{C183D7F6-B498-43B3-948B-1728B52AA6E4}">
                <adec:decorative xmlns:adec="http://schemas.microsoft.com/office/drawing/2017/decorative"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43" descr="This is an icon of a calculator.">
            <a:extLst>
              <a:ext uri="{FF2B5EF4-FFF2-40B4-BE49-F238E27FC236}">
                <a16:creationId xmlns:a16="http://schemas.microsoft.com/office/drawing/2014/main" id="{227F1864-865B-4891-9C3E-7BF0471A84E3}"/>
              </a:ext>
            </a:extLst>
          </p:cNvPr>
          <p:cNvGrpSpPr/>
          <p:nvPr/>
        </p:nvGrpSpPr>
        <p:grpSpPr>
          <a:xfrm>
            <a:off x="2359912" y="3439851"/>
            <a:ext cx="561088" cy="730624"/>
            <a:chOff x="3209925" y="771525"/>
            <a:chExt cx="220663" cy="287338"/>
          </a:xfrm>
          <a:solidFill>
            <a:srgbClr val="CE295E"/>
          </a:solidFill>
        </p:grpSpPr>
        <p:sp>
          <p:nvSpPr>
            <p:cNvPr id="45" name="Freeform 328">
              <a:extLst>
                <a:ext uri="{FF2B5EF4-FFF2-40B4-BE49-F238E27FC236}">
                  <a16:creationId xmlns:a16="http://schemas.microsoft.com/office/drawing/2014/main" id="{D261CF85-222D-44D0-992F-119E9EC352AE}"/>
                </a:ext>
              </a:extLst>
            </p:cNvPr>
            <p:cNvSpPr>
              <a:spLocks noEditPoints="1"/>
            </p:cNvSpPr>
            <p:nvPr/>
          </p:nvSpPr>
          <p:spPr bwMode="auto">
            <a:xfrm>
              <a:off x="3209925" y="771525"/>
              <a:ext cx="220663" cy="114300"/>
            </a:xfrm>
            <a:custGeom>
              <a:avLst/>
              <a:gdLst>
                <a:gd name="T0" fmla="*/ 601 w 692"/>
                <a:gd name="T1" fmla="*/ 265 h 361"/>
                <a:gd name="T2" fmla="*/ 595 w 692"/>
                <a:gd name="T3" fmla="*/ 281 h 361"/>
                <a:gd name="T4" fmla="*/ 582 w 692"/>
                <a:gd name="T5" fmla="*/ 294 h 361"/>
                <a:gd name="T6" fmla="*/ 566 w 692"/>
                <a:gd name="T7" fmla="*/ 300 h 361"/>
                <a:gd name="T8" fmla="*/ 136 w 692"/>
                <a:gd name="T9" fmla="*/ 301 h 361"/>
                <a:gd name="T10" fmla="*/ 118 w 692"/>
                <a:gd name="T11" fmla="*/ 297 h 361"/>
                <a:gd name="T12" fmla="*/ 104 w 692"/>
                <a:gd name="T13" fmla="*/ 287 h 361"/>
                <a:gd name="T14" fmla="*/ 94 w 692"/>
                <a:gd name="T15" fmla="*/ 274 h 361"/>
                <a:gd name="T16" fmla="*/ 91 w 692"/>
                <a:gd name="T17" fmla="*/ 256 h 361"/>
                <a:gd name="T18" fmla="*/ 91 w 692"/>
                <a:gd name="T19" fmla="*/ 127 h 361"/>
                <a:gd name="T20" fmla="*/ 98 w 692"/>
                <a:gd name="T21" fmla="*/ 110 h 361"/>
                <a:gd name="T22" fmla="*/ 110 w 692"/>
                <a:gd name="T23" fmla="*/ 98 h 361"/>
                <a:gd name="T24" fmla="*/ 126 w 692"/>
                <a:gd name="T25" fmla="*/ 91 h 361"/>
                <a:gd name="T26" fmla="*/ 557 w 692"/>
                <a:gd name="T27" fmla="*/ 90 h 361"/>
                <a:gd name="T28" fmla="*/ 575 w 692"/>
                <a:gd name="T29" fmla="*/ 94 h 361"/>
                <a:gd name="T30" fmla="*/ 588 w 692"/>
                <a:gd name="T31" fmla="*/ 104 h 361"/>
                <a:gd name="T32" fmla="*/ 598 w 692"/>
                <a:gd name="T33" fmla="*/ 118 h 361"/>
                <a:gd name="T34" fmla="*/ 602 w 692"/>
                <a:gd name="T35" fmla="*/ 135 h 361"/>
                <a:gd name="T36" fmla="*/ 602 w 692"/>
                <a:gd name="T37" fmla="*/ 0 h 361"/>
                <a:gd name="T38" fmla="*/ 81 w 692"/>
                <a:gd name="T39" fmla="*/ 0 h 361"/>
                <a:gd name="T40" fmla="*/ 64 w 692"/>
                <a:gd name="T41" fmla="*/ 4 h 361"/>
                <a:gd name="T42" fmla="*/ 47 w 692"/>
                <a:gd name="T43" fmla="*/ 11 h 361"/>
                <a:gd name="T44" fmla="*/ 33 w 692"/>
                <a:gd name="T45" fmla="*/ 20 h 361"/>
                <a:gd name="T46" fmla="*/ 21 w 692"/>
                <a:gd name="T47" fmla="*/ 33 h 361"/>
                <a:gd name="T48" fmla="*/ 11 w 692"/>
                <a:gd name="T49" fmla="*/ 47 h 361"/>
                <a:gd name="T50" fmla="*/ 4 w 692"/>
                <a:gd name="T51" fmla="*/ 63 h 361"/>
                <a:gd name="T52" fmla="*/ 1 w 692"/>
                <a:gd name="T53" fmla="*/ 82 h 361"/>
                <a:gd name="T54" fmla="*/ 0 w 692"/>
                <a:gd name="T55" fmla="*/ 361 h 361"/>
                <a:gd name="T56" fmla="*/ 692 w 692"/>
                <a:gd name="T57" fmla="*/ 90 h 361"/>
                <a:gd name="T58" fmla="*/ 690 w 692"/>
                <a:gd name="T59" fmla="*/ 72 h 361"/>
                <a:gd name="T60" fmla="*/ 685 w 692"/>
                <a:gd name="T61" fmla="*/ 55 h 361"/>
                <a:gd name="T62" fmla="*/ 677 w 692"/>
                <a:gd name="T63" fmla="*/ 40 h 361"/>
                <a:gd name="T64" fmla="*/ 666 w 692"/>
                <a:gd name="T65" fmla="*/ 27 h 361"/>
                <a:gd name="T66" fmla="*/ 653 w 692"/>
                <a:gd name="T67" fmla="*/ 15 h 361"/>
                <a:gd name="T68" fmla="*/ 637 w 692"/>
                <a:gd name="T69" fmla="*/ 8 h 361"/>
                <a:gd name="T70" fmla="*/ 621 w 692"/>
                <a:gd name="T71" fmla="*/ 2 h 361"/>
                <a:gd name="T72" fmla="*/ 602 w 692"/>
                <a:gd name="T7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2" h="361">
                  <a:moveTo>
                    <a:pt x="602" y="256"/>
                  </a:moveTo>
                  <a:lnTo>
                    <a:pt x="601" y="265"/>
                  </a:lnTo>
                  <a:lnTo>
                    <a:pt x="598" y="274"/>
                  </a:lnTo>
                  <a:lnTo>
                    <a:pt x="595" y="281"/>
                  </a:lnTo>
                  <a:lnTo>
                    <a:pt x="588" y="287"/>
                  </a:lnTo>
                  <a:lnTo>
                    <a:pt x="582" y="294"/>
                  </a:lnTo>
                  <a:lnTo>
                    <a:pt x="575" y="297"/>
                  </a:lnTo>
                  <a:lnTo>
                    <a:pt x="566" y="300"/>
                  </a:lnTo>
                  <a:lnTo>
                    <a:pt x="557" y="301"/>
                  </a:lnTo>
                  <a:lnTo>
                    <a:pt x="136" y="301"/>
                  </a:lnTo>
                  <a:lnTo>
                    <a:pt x="126" y="300"/>
                  </a:lnTo>
                  <a:lnTo>
                    <a:pt x="118" y="297"/>
                  </a:lnTo>
                  <a:lnTo>
                    <a:pt x="110" y="294"/>
                  </a:lnTo>
                  <a:lnTo>
                    <a:pt x="104" y="287"/>
                  </a:lnTo>
                  <a:lnTo>
                    <a:pt x="98" y="281"/>
                  </a:lnTo>
                  <a:lnTo>
                    <a:pt x="94" y="274"/>
                  </a:lnTo>
                  <a:lnTo>
                    <a:pt x="91" y="265"/>
                  </a:lnTo>
                  <a:lnTo>
                    <a:pt x="91" y="256"/>
                  </a:lnTo>
                  <a:lnTo>
                    <a:pt x="91" y="135"/>
                  </a:lnTo>
                  <a:lnTo>
                    <a:pt x="91" y="127"/>
                  </a:lnTo>
                  <a:lnTo>
                    <a:pt x="94" y="118"/>
                  </a:lnTo>
                  <a:lnTo>
                    <a:pt x="98" y="110"/>
                  </a:lnTo>
                  <a:lnTo>
                    <a:pt x="104" y="104"/>
                  </a:lnTo>
                  <a:lnTo>
                    <a:pt x="110" y="98"/>
                  </a:lnTo>
                  <a:lnTo>
                    <a:pt x="118" y="94"/>
                  </a:lnTo>
                  <a:lnTo>
                    <a:pt x="126" y="91"/>
                  </a:lnTo>
                  <a:lnTo>
                    <a:pt x="136" y="90"/>
                  </a:lnTo>
                  <a:lnTo>
                    <a:pt x="557" y="90"/>
                  </a:lnTo>
                  <a:lnTo>
                    <a:pt x="566" y="91"/>
                  </a:lnTo>
                  <a:lnTo>
                    <a:pt x="575" y="94"/>
                  </a:lnTo>
                  <a:lnTo>
                    <a:pt x="582" y="98"/>
                  </a:lnTo>
                  <a:lnTo>
                    <a:pt x="588" y="104"/>
                  </a:lnTo>
                  <a:lnTo>
                    <a:pt x="595" y="110"/>
                  </a:lnTo>
                  <a:lnTo>
                    <a:pt x="598" y="118"/>
                  </a:lnTo>
                  <a:lnTo>
                    <a:pt x="601" y="127"/>
                  </a:lnTo>
                  <a:lnTo>
                    <a:pt x="602" y="135"/>
                  </a:lnTo>
                  <a:lnTo>
                    <a:pt x="602" y="256"/>
                  </a:lnTo>
                  <a:close/>
                  <a:moveTo>
                    <a:pt x="602" y="0"/>
                  </a:moveTo>
                  <a:lnTo>
                    <a:pt x="91" y="0"/>
                  </a:lnTo>
                  <a:lnTo>
                    <a:pt x="81" y="0"/>
                  </a:lnTo>
                  <a:lnTo>
                    <a:pt x="73" y="2"/>
                  </a:lnTo>
                  <a:lnTo>
                    <a:pt x="64" y="4"/>
                  </a:lnTo>
                  <a:lnTo>
                    <a:pt x="55" y="8"/>
                  </a:lnTo>
                  <a:lnTo>
                    <a:pt x="47" y="11"/>
                  </a:lnTo>
                  <a:lnTo>
                    <a:pt x="39" y="15"/>
                  </a:lnTo>
                  <a:lnTo>
                    <a:pt x="33" y="20"/>
                  </a:lnTo>
                  <a:lnTo>
                    <a:pt x="26" y="27"/>
                  </a:lnTo>
                  <a:lnTo>
                    <a:pt x="21" y="33"/>
                  </a:lnTo>
                  <a:lnTo>
                    <a:pt x="16" y="40"/>
                  </a:lnTo>
                  <a:lnTo>
                    <a:pt x="11" y="47"/>
                  </a:lnTo>
                  <a:lnTo>
                    <a:pt x="7" y="56"/>
                  </a:lnTo>
                  <a:lnTo>
                    <a:pt x="4" y="63"/>
                  </a:lnTo>
                  <a:lnTo>
                    <a:pt x="2" y="72"/>
                  </a:lnTo>
                  <a:lnTo>
                    <a:pt x="1" y="82"/>
                  </a:lnTo>
                  <a:lnTo>
                    <a:pt x="0" y="90"/>
                  </a:lnTo>
                  <a:lnTo>
                    <a:pt x="0" y="361"/>
                  </a:lnTo>
                  <a:lnTo>
                    <a:pt x="692" y="361"/>
                  </a:lnTo>
                  <a:lnTo>
                    <a:pt x="692" y="90"/>
                  </a:lnTo>
                  <a:lnTo>
                    <a:pt x="692" y="82"/>
                  </a:lnTo>
                  <a:lnTo>
                    <a:pt x="690" y="72"/>
                  </a:lnTo>
                  <a:lnTo>
                    <a:pt x="688" y="63"/>
                  </a:lnTo>
                  <a:lnTo>
                    <a:pt x="685" y="55"/>
                  </a:lnTo>
                  <a:lnTo>
                    <a:pt x="682" y="47"/>
                  </a:lnTo>
                  <a:lnTo>
                    <a:pt x="677" y="40"/>
                  </a:lnTo>
                  <a:lnTo>
                    <a:pt x="672" y="33"/>
                  </a:lnTo>
                  <a:lnTo>
                    <a:pt x="666" y="27"/>
                  </a:lnTo>
                  <a:lnTo>
                    <a:pt x="659" y="20"/>
                  </a:lnTo>
                  <a:lnTo>
                    <a:pt x="653" y="15"/>
                  </a:lnTo>
                  <a:lnTo>
                    <a:pt x="645" y="11"/>
                  </a:lnTo>
                  <a:lnTo>
                    <a:pt x="637" y="8"/>
                  </a:lnTo>
                  <a:lnTo>
                    <a:pt x="629" y="4"/>
                  </a:lnTo>
                  <a:lnTo>
                    <a:pt x="621" y="2"/>
                  </a:lnTo>
                  <a:lnTo>
                    <a:pt x="611" y="1"/>
                  </a:lnTo>
                  <a:lnTo>
                    <a:pt x="602" y="0"/>
                  </a:lnTo>
                  <a:lnTo>
                    <a:pt x="6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29">
              <a:extLst>
                <a:ext uri="{FF2B5EF4-FFF2-40B4-BE49-F238E27FC236}">
                  <a16:creationId xmlns:a16="http://schemas.microsoft.com/office/drawing/2014/main" id="{DE5C7B59-7E69-44D1-9A00-FDC34E2ADCE3}"/>
                </a:ext>
              </a:extLst>
            </p:cNvPr>
            <p:cNvSpPr>
              <a:spLocks noEditPoints="1"/>
            </p:cNvSpPr>
            <p:nvPr/>
          </p:nvSpPr>
          <p:spPr bwMode="auto">
            <a:xfrm>
              <a:off x="3209925" y="895350"/>
              <a:ext cx="106363" cy="66675"/>
            </a:xfrm>
            <a:custGeom>
              <a:avLst/>
              <a:gdLst>
                <a:gd name="T0" fmla="*/ 151 w 331"/>
                <a:gd name="T1" fmla="*/ 90 h 210"/>
                <a:gd name="T2" fmla="*/ 151 w 331"/>
                <a:gd name="T3" fmla="*/ 41 h 210"/>
                <a:gd name="T4" fmla="*/ 153 w 331"/>
                <a:gd name="T5" fmla="*/ 36 h 210"/>
                <a:gd name="T6" fmla="*/ 157 w 331"/>
                <a:gd name="T7" fmla="*/ 32 h 210"/>
                <a:gd name="T8" fmla="*/ 163 w 331"/>
                <a:gd name="T9" fmla="*/ 30 h 210"/>
                <a:gd name="T10" fmla="*/ 169 w 331"/>
                <a:gd name="T11" fmla="*/ 30 h 210"/>
                <a:gd name="T12" fmla="*/ 174 w 331"/>
                <a:gd name="T13" fmla="*/ 32 h 210"/>
                <a:gd name="T14" fmla="*/ 178 w 331"/>
                <a:gd name="T15" fmla="*/ 36 h 210"/>
                <a:gd name="T16" fmla="*/ 180 w 331"/>
                <a:gd name="T17" fmla="*/ 41 h 210"/>
                <a:gd name="T18" fmla="*/ 181 w 331"/>
                <a:gd name="T19" fmla="*/ 90 h 210"/>
                <a:gd name="T20" fmla="*/ 229 w 331"/>
                <a:gd name="T21" fmla="*/ 90 h 210"/>
                <a:gd name="T22" fmla="*/ 235 w 331"/>
                <a:gd name="T23" fmla="*/ 93 h 210"/>
                <a:gd name="T24" fmla="*/ 238 w 331"/>
                <a:gd name="T25" fmla="*/ 96 h 210"/>
                <a:gd name="T26" fmla="*/ 241 w 331"/>
                <a:gd name="T27" fmla="*/ 101 h 210"/>
                <a:gd name="T28" fmla="*/ 241 w 331"/>
                <a:gd name="T29" fmla="*/ 108 h 210"/>
                <a:gd name="T30" fmla="*/ 238 w 331"/>
                <a:gd name="T31" fmla="*/ 113 h 210"/>
                <a:gd name="T32" fmla="*/ 235 w 331"/>
                <a:gd name="T33" fmla="*/ 118 h 210"/>
                <a:gd name="T34" fmla="*/ 229 w 331"/>
                <a:gd name="T35" fmla="*/ 120 h 210"/>
                <a:gd name="T36" fmla="*/ 181 w 331"/>
                <a:gd name="T37" fmla="*/ 120 h 210"/>
                <a:gd name="T38" fmla="*/ 180 w 331"/>
                <a:gd name="T39" fmla="*/ 168 h 210"/>
                <a:gd name="T40" fmla="*/ 178 w 331"/>
                <a:gd name="T41" fmla="*/ 173 h 210"/>
                <a:gd name="T42" fmla="*/ 174 w 331"/>
                <a:gd name="T43" fmla="*/ 178 h 210"/>
                <a:gd name="T44" fmla="*/ 169 w 331"/>
                <a:gd name="T45" fmla="*/ 180 h 210"/>
                <a:gd name="T46" fmla="*/ 163 w 331"/>
                <a:gd name="T47" fmla="*/ 180 h 210"/>
                <a:gd name="T48" fmla="*/ 157 w 331"/>
                <a:gd name="T49" fmla="*/ 178 h 210"/>
                <a:gd name="T50" fmla="*/ 153 w 331"/>
                <a:gd name="T51" fmla="*/ 173 h 210"/>
                <a:gd name="T52" fmla="*/ 151 w 331"/>
                <a:gd name="T53" fmla="*/ 168 h 210"/>
                <a:gd name="T54" fmla="*/ 151 w 331"/>
                <a:gd name="T55" fmla="*/ 120 h 210"/>
                <a:gd name="T56" fmla="*/ 103 w 331"/>
                <a:gd name="T57" fmla="*/ 120 h 210"/>
                <a:gd name="T58" fmla="*/ 97 w 331"/>
                <a:gd name="T59" fmla="*/ 118 h 210"/>
                <a:gd name="T60" fmla="*/ 93 w 331"/>
                <a:gd name="T61" fmla="*/ 113 h 210"/>
                <a:gd name="T62" fmla="*/ 91 w 331"/>
                <a:gd name="T63" fmla="*/ 108 h 210"/>
                <a:gd name="T64" fmla="*/ 91 w 331"/>
                <a:gd name="T65" fmla="*/ 101 h 210"/>
                <a:gd name="T66" fmla="*/ 93 w 331"/>
                <a:gd name="T67" fmla="*/ 96 h 210"/>
                <a:gd name="T68" fmla="*/ 97 w 331"/>
                <a:gd name="T69" fmla="*/ 93 h 210"/>
                <a:gd name="T70" fmla="*/ 103 w 331"/>
                <a:gd name="T71" fmla="*/ 90 h 210"/>
                <a:gd name="T72" fmla="*/ 0 w 331"/>
                <a:gd name="T73" fmla="*/ 210 h 210"/>
                <a:gd name="T74" fmla="*/ 331 w 331"/>
                <a:gd name="T75" fmla="*/ 0 h 210"/>
                <a:gd name="T76" fmla="*/ 0 w 331"/>
                <a:gd name="T7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210">
                  <a:moveTo>
                    <a:pt x="106" y="90"/>
                  </a:moveTo>
                  <a:lnTo>
                    <a:pt x="151" y="90"/>
                  </a:lnTo>
                  <a:lnTo>
                    <a:pt x="151" y="45"/>
                  </a:lnTo>
                  <a:lnTo>
                    <a:pt x="151" y="41"/>
                  </a:lnTo>
                  <a:lnTo>
                    <a:pt x="152" y="39"/>
                  </a:lnTo>
                  <a:lnTo>
                    <a:pt x="153" y="36"/>
                  </a:lnTo>
                  <a:lnTo>
                    <a:pt x="155" y="34"/>
                  </a:lnTo>
                  <a:lnTo>
                    <a:pt x="157" y="32"/>
                  </a:lnTo>
                  <a:lnTo>
                    <a:pt x="159" y="31"/>
                  </a:lnTo>
                  <a:lnTo>
                    <a:pt x="163" y="30"/>
                  </a:lnTo>
                  <a:lnTo>
                    <a:pt x="166" y="30"/>
                  </a:lnTo>
                  <a:lnTo>
                    <a:pt x="169" y="30"/>
                  </a:lnTo>
                  <a:lnTo>
                    <a:pt x="171" y="31"/>
                  </a:lnTo>
                  <a:lnTo>
                    <a:pt x="174" y="32"/>
                  </a:lnTo>
                  <a:lnTo>
                    <a:pt x="177" y="34"/>
                  </a:lnTo>
                  <a:lnTo>
                    <a:pt x="178" y="36"/>
                  </a:lnTo>
                  <a:lnTo>
                    <a:pt x="180" y="39"/>
                  </a:lnTo>
                  <a:lnTo>
                    <a:pt x="180" y="41"/>
                  </a:lnTo>
                  <a:lnTo>
                    <a:pt x="181" y="45"/>
                  </a:lnTo>
                  <a:lnTo>
                    <a:pt x="181" y="90"/>
                  </a:lnTo>
                  <a:lnTo>
                    <a:pt x="226" y="90"/>
                  </a:lnTo>
                  <a:lnTo>
                    <a:pt x="229" y="90"/>
                  </a:lnTo>
                  <a:lnTo>
                    <a:pt x="231" y="91"/>
                  </a:lnTo>
                  <a:lnTo>
                    <a:pt x="235" y="93"/>
                  </a:lnTo>
                  <a:lnTo>
                    <a:pt x="237" y="94"/>
                  </a:lnTo>
                  <a:lnTo>
                    <a:pt x="238" y="96"/>
                  </a:lnTo>
                  <a:lnTo>
                    <a:pt x="240" y="99"/>
                  </a:lnTo>
                  <a:lnTo>
                    <a:pt x="241" y="101"/>
                  </a:lnTo>
                  <a:lnTo>
                    <a:pt x="241" y="105"/>
                  </a:lnTo>
                  <a:lnTo>
                    <a:pt x="241" y="108"/>
                  </a:lnTo>
                  <a:lnTo>
                    <a:pt x="240" y="111"/>
                  </a:lnTo>
                  <a:lnTo>
                    <a:pt x="238" y="113"/>
                  </a:lnTo>
                  <a:lnTo>
                    <a:pt x="237" y="115"/>
                  </a:lnTo>
                  <a:lnTo>
                    <a:pt x="235" y="118"/>
                  </a:lnTo>
                  <a:lnTo>
                    <a:pt x="231" y="119"/>
                  </a:lnTo>
                  <a:lnTo>
                    <a:pt x="229" y="120"/>
                  </a:lnTo>
                  <a:lnTo>
                    <a:pt x="226" y="120"/>
                  </a:lnTo>
                  <a:lnTo>
                    <a:pt x="181" y="120"/>
                  </a:lnTo>
                  <a:lnTo>
                    <a:pt x="181" y="165"/>
                  </a:lnTo>
                  <a:lnTo>
                    <a:pt x="180" y="168"/>
                  </a:lnTo>
                  <a:lnTo>
                    <a:pt x="180" y="171"/>
                  </a:lnTo>
                  <a:lnTo>
                    <a:pt x="178" y="173"/>
                  </a:lnTo>
                  <a:lnTo>
                    <a:pt x="177" y="175"/>
                  </a:lnTo>
                  <a:lnTo>
                    <a:pt x="174" y="178"/>
                  </a:lnTo>
                  <a:lnTo>
                    <a:pt x="171" y="179"/>
                  </a:lnTo>
                  <a:lnTo>
                    <a:pt x="169" y="180"/>
                  </a:lnTo>
                  <a:lnTo>
                    <a:pt x="166" y="180"/>
                  </a:lnTo>
                  <a:lnTo>
                    <a:pt x="163" y="180"/>
                  </a:lnTo>
                  <a:lnTo>
                    <a:pt x="159" y="179"/>
                  </a:lnTo>
                  <a:lnTo>
                    <a:pt x="157" y="178"/>
                  </a:lnTo>
                  <a:lnTo>
                    <a:pt x="155" y="175"/>
                  </a:lnTo>
                  <a:lnTo>
                    <a:pt x="153" y="173"/>
                  </a:lnTo>
                  <a:lnTo>
                    <a:pt x="152" y="171"/>
                  </a:lnTo>
                  <a:lnTo>
                    <a:pt x="151" y="168"/>
                  </a:lnTo>
                  <a:lnTo>
                    <a:pt x="151" y="165"/>
                  </a:lnTo>
                  <a:lnTo>
                    <a:pt x="151" y="120"/>
                  </a:lnTo>
                  <a:lnTo>
                    <a:pt x="106" y="120"/>
                  </a:lnTo>
                  <a:lnTo>
                    <a:pt x="103" y="120"/>
                  </a:lnTo>
                  <a:lnTo>
                    <a:pt x="99" y="119"/>
                  </a:lnTo>
                  <a:lnTo>
                    <a:pt x="97" y="118"/>
                  </a:lnTo>
                  <a:lnTo>
                    <a:pt x="95" y="115"/>
                  </a:lnTo>
                  <a:lnTo>
                    <a:pt x="93" y="113"/>
                  </a:lnTo>
                  <a:lnTo>
                    <a:pt x="92" y="111"/>
                  </a:lnTo>
                  <a:lnTo>
                    <a:pt x="91" y="108"/>
                  </a:lnTo>
                  <a:lnTo>
                    <a:pt x="91" y="105"/>
                  </a:lnTo>
                  <a:lnTo>
                    <a:pt x="91" y="101"/>
                  </a:lnTo>
                  <a:lnTo>
                    <a:pt x="92" y="99"/>
                  </a:lnTo>
                  <a:lnTo>
                    <a:pt x="93" y="96"/>
                  </a:lnTo>
                  <a:lnTo>
                    <a:pt x="95" y="94"/>
                  </a:lnTo>
                  <a:lnTo>
                    <a:pt x="97" y="93"/>
                  </a:lnTo>
                  <a:lnTo>
                    <a:pt x="99" y="91"/>
                  </a:lnTo>
                  <a:lnTo>
                    <a:pt x="103" y="90"/>
                  </a:lnTo>
                  <a:lnTo>
                    <a:pt x="106"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30">
              <a:extLst>
                <a:ext uri="{FF2B5EF4-FFF2-40B4-BE49-F238E27FC236}">
                  <a16:creationId xmlns:a16="http://schemas.microsoft.com/office/drawing/2014/main" id="{637193CD-D0BB-4BC3-92D6-B3448F4EA90A}"/>
                </a:ext>
              </a:extLst>
            </p:cNvPr>
            <p:cNvSpPr>
              <a:spLocks noEditPoints="1"/>
            </p:cNvSpPr>
            <p:nvPr/>
          </p:nvSpPr>
          <p:spPr bwMode="auto">
            <a:xfrm>
              <a:off x="3325813" y="895350"/>
              <a:ext cx="104775" cy="66675"/>
            </a:xfrm>
            <a:custGeom>
              <a:avLst/>
              <a:gdLst>
                <a:gd name="T0" fmla="*/ 90 w 331"/>
                <a:gd name="T1" fmla="*/ 90 h 210"/>
                <a:gd name="T2" fmla="*/ 211 w 331"/>
                <a:gd name="T3" fmla="*/ 90 h 210"/>
                <a:gd name="T4" fmla="*/ 214 w 331"/>
                <a:gd name="T5" fmla="*/ 90 h 210"/>
                <a:gd name="T6" fmla="*/ 217 w 331"/>
                <a:gd name="T7" fmla="*/ 91 h 210"/>
                <a:gd name="T8" fmla="*/ 220 w 331"/>
                <a:gd name="T9" fmla="*/ 93 h 210"/>
                <a:gd name="T10" fmla="*/ 222 w 331"/>
                <a:gd name="T11" fmla="*/ 94 h 210"/>
                <a:gd name="T12" fmla="*/ 223 w 331"/>
                <a:gd name="T13" fmla="*/ 96 h 210"/>
                <a:gd name="T14" fmla="*/ 225 w 331"/>
                <a:gd name="T15" fmla="*/ 99 h 210"/>
                <a:gd name="T16" fmla="*/ 225 w 331"/>
                <a:gd name="T17" fmla="*/ 101 h 210"/>
                <a:gd name="T18" fmla="*/ 226 w 331"/>
                <a:gd name="T19" fmla="*/ 105 h 210"/>
                <a:gd name="T20" fmla="*/ 225 w 331"/>
                <a:gd name="T21" fmla="*/ 108 h 210"/>
                <a:gd name="T22" fmla="*/ 225 w 331"/>
                <a:gd name="T23" fmla="*/ 111 h 210"/>
                <a:gd name="T24" fmla="*/ 223 w 331"/>
                <a:gd name="T25" fmla="*/ 113 h 210"/>
                <a:gd name="T26" fmla="*/ 222 w 331"/>
                <a:gd name="T27" fmla="*/ 115 h 210"/>
                <a:gd name="T28" fmla="*/ 219 w 331"/>
                <a:gd name="T29" fmla="*/ 118 h 210"/>
                <a:gd name="T30" fmla="*/ 217 w 331"/>
                <a:gd name="T31" fmla="*/ 119 h 210"/>
                <a:gd name="T32" fmla="*/ 214 w 331"/>
                <a:gd name="T33" fmla="*/ 120 h 210"/>
                <a:gd name="T34" fmla="*/ 211 w 331"/>
                <a:gd name="T35" fmla="*/ 120 h 210"/>
                <a:gd name="T36" fmla="*/ 90 w 331"/>
                <a:gd name="T37" fmla="*/ 120 h 210"/>
                <a:gd name="T38" fmla="*/ 88 w 331"/>
                <a:gd name="T39" fmla="*/ 120 h 210"/>
                <a:gd name="T40" fmla="*/ 85 w 331"/>
                <a:gd name="T41" fmla="*/ 119 h 210"/>
                <a:gd name="T42" fmla="*/ 83 w 331"/>
                <a:gd name="T43" fmla="*/ 118 h 210"/>
                <a:gd name="T44" fmla="*/ 79 w 331"/>
                <a:gd name="T45" fmla="*/ 115 h 210"/>
                <a:gd name="T46" fmla="*/ 78 w 331"/>
                <a:gd name="T47" fmla="*/ 113 h 210"/>
                <a:gd name="T48" fmla="*/ 76 w 331"/>
                <a:gd name="T49" fmla="*/ 111 h 210"/>
                <a:gd name="T50" fmla="*/ 76 w 331"/>
                <a:gd name="T51" fmla="*/ 108 h 210"/>
                <a:gd name="T52" fmla="*/ 75 w 331"/>
                <a:gd name="T53" fmla="*/ 105 h 210"/>
                <a:gd name="T54" fmla="*/ 76 w 331"/>
                <a:gd name="T55" fmla="*/ 101 h 210"/>
                <a:gd name="T56" fmla="*/ 76 w 331"/>
                <a:gd name="T57" fmla="*/ 99 h 210"/>
                <a:gd name="T58" fmla="*/ 78 w 331"/>
                <a:gd name="T59" fmla="*/ 96 h 210"/>
                <a:gd name="T60" fmla="*/ 79 w 331"/>
                <a:gd name="T61" fmla="*/ 94 h 210"/>
                <a:gd name="T62" fmla="*/ 83 w 331"/>
                <a:gd name="T63" fmla="*/ 93 h 210"/>
                <a:gd name="T64" fmla="*/ 85 w 331"/>
                <a:gd name="T65" fmla="*/ 91 h 210"/>
                <a:gd name="T66" fmla="*/ 88 w 331"/>
                <a:gd name="T67" fmla="*/ 90 h 210"/>
                <a:gd name="T68" fmla="*/ 90 w 331"/>
                <a:gd name="T69" fmla="*/ 90 h 210"/>
                <a:gd name="T70" fmla="*/ 0 w 331"/>
                <a:gd name="T71" fmla="*/ 210 h 210"/>
                <a:gd name="T72" fmla="*/ 331 w 331"/>
                <a:gd name="T73" fmla="*/ 210 h 210"/>
                <a:gd name="T74" fmla="*/ 331 w 331"/>
                <a:gd name="T75" fmla="*/ 0 h 210"/>
                <a:gd name="T76" fmla="*/ 0 w 331"/>
                <a:gd name="T77" fmla="*/ 0 h 210"/>
                <a:gd name="T78" fmla="*/ 0 w 331"/>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210">
                  <a:moveTo>
                    <a:pt x="90" y="90"/>
                  </a:moveTo>
                  <a:lnTo>
                    <a:pt x="211" y="90"/>
                  </a:lnTo>
                  <a:lnTo>
                    <a:pt x="214" y="90"/>
                  </a:lnTo>
                  <a:lnTo>
                    <a:pt x="217" y="91"/>
                  </a:lnTo>
                  <a:lnTo>
                    <a:pt x="220" y="93"/>
                  </a:lnTo>
                  <a:lnTo>
                    <a:pt x="222" y="94"/>
                  </a:lnTo>
                  <a:lnTo>
                    <a:pt x="223" y="96"/>
                  </a:lnTo>
                  <a:lnTo>
                    <a:pt x="225" y="99"/>
                  </a:lnTo>
                  <a:lnTo>
                    <a:pt x="225" y="101"/>
                  </a:lnTo>
                  <a:lnTo>
                    <a:pt x="226" y="105"/>
                  </a:lnTo>
                  <a:lnTo>
                    <a:pt x="225" y="108"/>
                  </a:lnTo>
                  <a:lnTo>
                    <a:pt x="225" y="111"/>
                  </a:lnTo>
                  <a:lnTo>
                    <a:pt x="223" y="113"/>
                  </a:lnTo>
                  <a:lnTo>
                    <a:pt x="222" y="115"/>
                  </a:lnTo>
                  <a:lnTo>
                    <a:pt x="219" y="118"/>
                  </a:lnTo>
                  <a:lnTo>
                    <a:pt x="217" y="119"/>
                  </a:lnTo>
                  <a:lnTo>
                    <a:pt x="214" y="120"/>
                  </a:lnTo>
                  <a:lnTo>
                    <a:pt x="211" y="120"/>
                  </a:lnTo>
                  <a:lnTo>
                    <a:pt x="90" y="120"/>
                  </a:lnTo>
                  <a:lnTo>
                    <a:pt x="88" y="120"/>
                  </a:lnTo>
                  <a:lnTo>
                    <a:pt x="85" y="119"/>
                  </a:lnTo>
                  <a:lnTo>
                    <a:pt x="83" y="118"/>
                  </a:lnTo>
                  <a:lnTo>
                    <a:pt x="79" y="115"/>
                  </a:lnTo>
                  <a:lnTo>
                    <a:pt x="78" y="113"/>
                  </a:lnTo>
                  <a:lnTo>
                    <a:pt x="76" y="111"/>
                  </a:lnTo>
                  <a:lnTo>
                    <a:pt x="76" y="108"/>
                  </a:lnTo>
                  <a:lnTo>
                    <a:pt x="75" y="105"/>
                  </a:lnTo>
                  <a:lnTo>
                    <a:pt x="76" y="101"/>
                  </a:lnTo>
                  <a:lnTo>
                    <a:pt x="76" y="99"/>
                  </a:lnTo>
                  <a:lnTo>
                    <a:pt x="78" y="96"/>
                  </a:lnTo>
                  <a:lnTo>
                    <a:pt x="79" y="94"/>
                  </a:lnTo>
                  <a:lnTo>
                    <a:pt x="83" y="93"/>
                  </a:lnTo>
                  <a:lnTo>
                    <a:pt x="85" y="91"/>
                  </a:lnTo>
                  <a:lnTo>
                    <a:pt x="88" y="90"/>
                  </a:lnTo>
                  <a:lnTo>
                    <a:pt x="90"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31">
              <a:extLst>
                <a:ext uri="{FF2B5EF4-FFF2-40B4-BE49-F238E27FC236}">
                  <a16:creationId xmlns:a16="http://schemas.microsoft.com/office/drawing/2014/main" id="{1CC41827-08BC-489A-802F-D54EB4E3D7FC}"/>
                </a:ext>
              </a:extLst>
            </p:cNvPr>
            <p:cNvSpPr>
              <a:spLocks noEditPoints="1"/>
            </p:cNvSpPr>
            <p:nvPr/>
          </p:nvSpPr>
          <p:spPr bwMode="auto">
            <a:xfrm>
              <a:off x="3209925" y="973138"/>
              <a:ext cx="106363" cy="85725"/>
            </a:xfrm>
            <a:custGeom>
              <a:avLst/>
              <a:gdLst>
                <a:gd name="T0" fmla="*/ 108 w 331"/>
                <a:gd name="T1" fmla="*/ 82 h 270"/>
                <a:gd name="T2" fmla="*/ 106 w 331"/>
                <a:gd name="T3" fmla="*/ 77 h 270"/>
                <a:gd name="T4" fmla="*/ 106 w 331"/>
                <a:gd name="T5" fmla="*/ 72 h 270"/>
                <a:gd name="T6" fmla="*/ 108 w 331"/>
                <a:gd name="T7" fmla="*/ 66 h 270"/>
                <a:gd name="T8" fmla="*/ 112 w 331"/>
                <a:gd name="T9" fmla="*/ 62 h 270"/>
                <a:gd name="T10" fmla="*/ 118 w 331"/>
                <a:gd name="T11" fmla="*/ 60 h 270"/>
                <a:gd name="T12" fmla="*/ 123 w 331"/>
                <a:gd name="T13" fmla="*/ 60 h 270"/>
                <a:gd name="T14" fmla="*/ 128 w 331"/>
                <a:gd name="T15" fmla="*/ 62 h 270"/>
                <a:gd name="T16" fmla="*/ 166 w 331"/>
                <a:gd name="T17" fmla="*/ 99 h 270"/>
                <a:gd name="T18" fmla="*/ 202 w 331"/>
                <a:gd name="T19" fmla="*/ 62 h 270"/>
                <a:gd name="T20" fmla="*/ 208 w 331"/>
                <a:gd name="T21" fmla="*/ 60 h 270"/>
                <a:gd name="T22" fmla="*/ 214 w 331"/>
                <a:gd name="T23" fmla="*/ 60 h 270"/>
                <a:gd name="T24" fmla="*/ 220 w 331"/>
                <a:gd name="T25" fmla="*/ 62 h 270"/>
                <a:gd name="T26" fmla="*/ 224 w 331"/>
                <a:gd name="T27" fmla="*/ 66 h 270"/>
                <a:gd name="T28" fmla="*/ 226 w 331"/>
                <a:gd name="T29" fmla="*/ 72 h 270"/>
                <a:gd name="T30" fmla="*/ 226 w 331"/>
                <a:gd name="T31" fmla="*/ 77 h 270"/>
                <a:gd name="T32" fmla="*/ 224 w 331"/>
                <a:gd name="T33" fmla="*/ 82 h 270"/>
                <a:gd name="T34" fmla="*/ 187 w 331"/>
                <a:gd name="T35" fmla="*/ 120 h 270"/>
                <a:gd name="T36" fmla="*/ 224 w 331"/>
                <a:gd name="T37" fmla="*/ 156 h 270"/>
                <a:gd name="T38" fmla="*/ 226 w 331"/>
                <a:gd name="T39" fmla="*/ 162 h 270"/>
                <a:gd name="T40" fmla="*/ 226 w 331"/>
                <a:gd name="T41" fmla="*/ 168 h 270"/>
                <a:gd name="T42" fmla="*/ 224 w 331"/>
                <a:gd name="T43" fmla="*/ 174 h 270"/>
                <a:gd name="T44" fmla="*/ 220 w 331"/>
                <a:gd name="T45" fmla="*/ 178 h 270"/>
                <a:gd name="T46" fmla="*/ 214 w 331"/>
                <a:gd name="T47" fmla="*/ 180 h 270"/>
                <a:gd name="T48" fmla="*/ 208 w 331"/>
                <a:gd name="T49" fmla="*/ 180 h 270"/>
                <a:gd name="T50" fmla="*/ 202 w 331"/>
                <a:gd name="T51" fmla="*/ 178 h 270"/>
                <a:gd name="T52" fmla="*/ 166 w 331"/>
                <a:gd name="T53" fmla="*/ 141 h 270"/>
                <a:gd name="T54" fmla="*/ 128 w 331"/>
                <a:gd name="T55" fmla="*/ 178 h 270"/>
                <a:gd name="T56" fmla="*/ 123 w 331"/>
                <a:gd name="T57" fmla="*/ 180 h 270"/>
                <a:gd name="T58" fmla="*/ 118 w 331"/>
                <a:gd name="T59" fmla="*/ 180 h 270"/>
                <a:gd name="T60" fmla="*/ 112 w 331"/>
                <a:gd name="T61" fmla="*/ 178 h 270"/>
                <a:gd name="T62" fmla="*/ 108 w 331"/>
                <a:gd name="T63" fmla="*/ 174 h 270"/>
                <a:gd name="T64" fmla="*/ 106 w 331"/>
                <a:gd name="T65" fmla="*/ 168 h 270"/>
                <a:gd name="T66" fmla="*/ 106 w 331"/>
                <a:gd name="T67" fmla="*/ 162 h 270"/>
                <a:gd name="T68" fmla="*/ 108 w 331"/>
                <a:gd name="T69" fmla="*/ 156 h 270"/>
                <a:gd name="T70" fmla="*/ 144 w 331"/>
                <a:gd name="T71" fmla="*/ 120 h 270"/>
                <a:gd name="T72" fmla="*/ 0 w 331"/>
                <a:gd name="T73" fmla="*/ 180 h 270"/>
                <a:gd name="T74" fmla="*/ 2 w 331"/>
                <a:gd name="T75" fmla="*/ 198 h 270"/>
                <a:gd name="T76" fmla="*/ 7 w 331"/>
                <a:gd name="T77" fmla="*/ 215 h 270"/>
                <a:gd name="T78" fmla="*/ 16 w 331"/>
                <a:gd name="T79" fmla="*/ 231 h 270"/>
                <a:gd name="T80" fmla="*/ 26 w 331"/>
                <a:gd name="T81" fmla="*/ 243 h 270"/>
                <a:gd name="T82" fmla="*/ 39 w 331"/>
                <a:gd name="T83" fmla="*/ 255 h 270"/>
                <a:gd name="T84" fmla="*/ 55 w 331"/>
                <a:gd name="T85" fmla="*/ 264 h 270"/>
                <a:gd name="T86" fmla="*/ 73 w 331"/>
                <a:gd name="T87" fmla="*/ 268 h 270"/>
                <a:gd name="T88" fmla="*/ 91 w 331"/>
                <a:gd name="T89" fmla="*/ 270 h 270"/>
                <a:gd name="T90" fmla="*/ 331 w 331"/>
                <a:gd name="T91" fmla="*/ 0 h 270"/>
                <a:gd name="T92" fmla="*/ 0 w 331"/>
                <a:gd name="T93" fmla="*/ 1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1" h="270">
                  <a:moveTo>
                    <a:pt x="110" y="86"/>
                  </a:moveTo>
                  <a:lnTo>
                    <a:pt x="108" y="82"/>
                  </a:lnTo>
                  <a:lnTo>
                    <a:pt x="107" y="80"/>
                  </a:lnTo>
                  <a:lnTo>
                    <a:pt x="106" y="77"/>
                  </a:lnTo>
                  <a:lnTo>
                    <a:pt x="106" y="75"/>
                  </a:lnTo>
                  <a:lnTo>
                    <a:pt x="106" y="72"/>
                  </a:lnTo>
                  <a:lnTo>
                    <a:pt x="107" y="69"/>
                  </a:lnTo>
                  <a:lnTo>
                    <a:pt x="108" y="66"/>
                  </a:lnTo>
                  <a:lnTo>
                    <a:pt x="110" y="64"/>
                  </a:lnTo>
                  <a:lnTo>
                    <a:pt x="112" y="62"/>
                  </a:lnTo>
                  <a:lnTo>
                    <a:pt x="114" y="61"/>
                  </a:lnTo>
                  <a:lnTo>
                    <a:pt x="118" y="60"/>
                  </a:lnTo>
                  <a:lnTo>
                    <a:pt x="121" y="60"/>
                  </a:lnTo>
                  <a:lnTo>
                    <a:pt x="123" y="60"/>
                  </a:lnTo>
                  <a:lnTo>
                    <a:pt x="126" y="61"/>
                  </a:lnTo>
                  <a:lnTo>
                    <a:pt x="128" y="62"/>
                  </a:lnTo>
                  <a:lnTo>
                    <a:pt x="132" y="64"/>
                  </a:lnTo>
                  <a:lnTo>
                    <a:pt x="166" y="99"/>
                  </a:lnTo>
                  <a:lnTo>
                    <a:pt x="200" y="64"/>
                  </a:lnTo>
                  <a:lnTo>
                    <a:pt x="202" y="62"/>
                  </a:lnTo>
                  <a:lnTo>
                    <a:pt x="206" y="61"/>
                  </a:lnTo>
                  <a:lnTo>
                    <a:pt x="208" y="60"/>
                  </a:lnTo>
                  <a:lnTo>
                    <a:pt x="211" y="60"/>
                  </a:lnTo>
                  <a:lnTo>
                    <a:pt x="214" y="60"/>
                  </a:lnTo>
                  <a:lnTo>
                    <a:pt x="216" y="61"/>
                  </a:lnTo>
                  <a:lnTo>
                    <a:pt x="220" y="62"/>
                  </a:lnTo>
                  <a:lnTo>
                    <a:pt x="222" y="64"/>
                  </a:lnTo>
                  <a:lnTo>
                    <a:pt x="224" y="66"/>
                  </a:lnTo>
                  <a:lnTo>
                    <a:pt x="225" y="69"/>
                  </a:lnTo>
                  <a:lnTo>
                    <a:pt x="226" y="72"/>
                  </a:lnTo>
                  <a:lnTo>
                    <a:pt x="226" y="75"/>
                  </a:lnTo>
                  <a:lnTo>
                    <a:pt x="226" y="77"/>
                  </a:lnTo>
                  <a:lnTo>
                    <a:pt x="225" y="80"/>
                  </a:lnTo>
                  <a:lnTo>
                    <a:pt x="224" y="82"/>
                  </a:lnTo>
                  <a:lnTo>
                    <a:pt x="222" y="86"/>
                  </a:lnTo>
                  <a:lnTo>
                    <a:pt x="187" y="120"/>
                  </a:lnTo>
                  <a:lnTo>
                    <a:pt x="222" y="154"/>
                  </a:lnTo>
                  <a:lnTo>
                    <a:pt x="224" y="156"/>
                  </a:lnTo>
                  <a:lnTo>
                    <a:pt x="225" y="160"/>
                  </a:lnTo>
                  <a:lnTo>
                    <a:pt x="226" y="162"/>
                  </a:lnTo>
                  <a:lnTo>
                    <a:pt x="226" y="165"/>
                  </a:lnTo>
                  <a:lnTo>
                    <a:pt x="226" y="168"/>
                  </a:lnTo>
                  <a:lnTo>
                    <a:pt x="225" y="170"/>
                  </a:lnTo>
                  <a:lnTo>
                    <a:pt x="224" y="174"/>
                  </a:lnTo>
                  <a:lnTo>
                    <a:pt x="222" y="176"/>
                  </a:lnTo>
                  <a:lnTo>
                    <a:pt x="220" y="178"/>
                  </a:lnTo>
                  <a:lnTo>
                    <a:pt x="216" y="179"/>
                  </a:lnTo>
                  <a:lnTo>
                    <a:pt x="214" y="180"/>
                  </a:lnTo>
                  <a:lnTo>
                    <a:pt x="211" y="180"/>
                  </a:lnTo>
                  <a:lnTo>
                    <a:pt x="208" y="180"/>
                  </a:lnTo>
                  <a:lnTo>
                    <a:pt x="206" y="179"/>
                  </a:lnTo>
                  <a:lnTo>
                    <a:pt x="202" y="178"/>
                  </a:lnTo>
                  <a:lnTo>
                    <a:pt x="200" y="176"/>
                  </a:lnTo>
                  <a:lnTo>
                    <a:pt x="166" y="141"/>
                  </a:lnTo>
                  <a:lnTo>
                    <a:pt x="132" y="176"/>
                  </a:lnTo>
                  <a:lnTo>
                    <a:pt x="128" y="178"/>
                  </a:lnTo>
                  <a:lnTo>
                    <a:pt x="126" y="179"/>
                  </a:lnTo>
                  <a:lnTo>
                    <a:pt x="123" y="180"/>
                  </a:lnTo>
                  <a:lnTo>
                    <a:pt x="121" y="180"/>
                  </a:lnTo>
                  <a:lnTo>
                    <a:pt x="118" y="180"/>
                  </a:lnTo>
                  <a:lnTo>
                    <a:pt x="114" y="179"/>
                  </a:lnTo>
                  <a:lnTo>
                    <a:pt x="112" y="178"/>
                  </a:lnTo>
                  <a:lnTo>
                    <a:pt x="110" y="176"/>
                  </a:lnTo>
                  <a:lnTo>
                    <a:pt x="108" y="174"/>
                  </a:lnTo>
                  <a:lnTo>
                    <a:pt x="107" y="170"/>
                  </a:lnTo>
                  <a:lnTo>
                    <a:pt x="106" y="168"/>
                  </a:lnTo>
                  <a:lnTo>
                    <a:pt x="106" y="165"/>
                  </a:lnTo>
                  <a:lnTo>
                    <a:pt x="106" y="162"/>
                  </a:lnTo>
                  <a:lnTo>
                    <a:pt x="107" y="160"/>
                  </a:lnTo>
                  <a:lnTo>
                    <a:pt x="108" y="156"/>
                  </a:lnTo>
                  <a:lnTo>
                    <a:pt x="110" y="154"/>
                  </a:lnTo>
                  <a:lnTo>
                    <a:pt x="144" y="120"/>
                  </a:lnTo>
                  <a:lnTo>
                    <a:pt x="110" y="86"/>
                  </a:lnTo>
                  <a:close/>
                  <a:moveTo>
                    <a:pt x="0" y="180"/>
                  </a:moveTo>
                  <a:lnTo>
                    <a:pt x="1" y="190"/>
                  </a:lnTo>
                  <a:lnTo>
                    <a:pt x="2" y="198"/>
                  </a:lnTo>
                  <a:lnTo>
                    <a:pt x="4" y="207"/>
                  </a:lnTo>
                  <a:lnTo>
                    <a:pt x="7" y="215"/>
                  </a:lnTo>
                  <a:lnTo>
                    <a:pt x="11" y="223"/>
                  </a:lnTo>
                  <a:lnTo>
                    <a:pt x="16" y="231"/>
                  </a:lnTo>
                  <a:lnTo>
                    <a:pt x="21" y="238"/>
                  </a:lnTo>
                  <a:lnTo>
                    <a:pt x="26" y="243"/>
                  </a:lnTo>
                  <a:lnTo>
                    <a:pt x="33" y="250"/>
                  </a:lnTo>
                  <a:lnTo>
                    <a:pt x="39" y="255"/>
                  </a:lnTo>
                  <a:lnTo>
                    <a:pt x="47" y="259"/>
                  </a:lnTo>
                  <a:lnTo>
                    <a:pt x="55" y="264"/>
                  </a:lnTo>
                  <a:lnTo>
                    <a:pt x="64" y="266"/>
                  </a:lnTo>
                  <a:lnTo>
                    <a:pt x="73" y="268"/>
                  </a:lnTo>
                  <a:lnTo>
                    <a:pt x="81" y="270"/>
                  </a:lnTo>
                  <a:lnTo>
                    <a:pt x="91" y="270"/>
                  </a:lnTo>
                  <a:lnTo>
                    <a:pt x="331" y="270"/>
                  </a:lnTo>
                  <a:lnTo>
                    <a:pt x="331" y="0"/>
                  </a:lnTo>
                  <a:lnTo>
                    <a:pt x="0" y="0"/>
                  </a:lnTo>
                  <a:lnTo>
                    <a:pt x="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32">
              <a:extLst>
                <a:ext uri="{FF2B5EF4-FFF2-40B4-BE49-F238E27FC236}">
                  <a16:creationId xmlns:a16="http://schemas.microsoft.com/office/drawing/2014/main" id="{0962B9AA-DAAE-46B0-8EDF-8196900726FC}"/>
                </a:ext>
              </a:extLst>
            </p:cNvPr>
            <p:cNvSpPr>
              <a:spLocks noEditPoints="1"/>
            </p:cNvSpPr>
            <p:nvPr/>
          </p:nvSpPr>
          <p:spPr bwMode="auto">
            <a:xfrm>
              <a:off x="3325813" y="973138"/>
              <a:ext cx="104775" cy="85725"/>
            </a:xfrm>
            <a:custGeom>
              <a:avLst/>
              <a:gdLst>
                <a:gd name="T0" fmla="*/ 211 w 331"/>
                <a:gd name="T1" fmla="*/ 120 h 270"/>
                <a:gd name="T2" fmla="*/ 217 w 331"/>
                <a:gd name="T3" fmla="*/ 121 h 270"/>
                <a:gd name="T4" fmla="*/ 222 w 331"/>
                <a:gd name="T5" fmla="*/ 124 h 270"/>
                <a:gd name="T6" fmla="*/ 225 w 331"/>
                <a:gd name="T7" fmla="*/ 129 h 270"/>
                <a:gd name="T8" fmla="*/ 226 w 331"/>
                <a:gd name="T9" fmla="*/ 135 h 270"/>
                <a:gd name="T10" fmla="*/ 225 w 331"/>
                <a:gd name="T11" fmla="*/ 140 h 270"/>
                <a:gd name="T12" fmla="*/ 222 w 331"/>
                <a:gd name="T13" fmla="*/ 146 h 270"/>
                <a:gd name="T14" fmla="*/ 217 w 331"/>
                <a:gd name="T15" fmla="*/ 149 h 270"/>
                <a:gd name="T16" fmla="*/ 211 w 331"/>
                <a:gd name="T17" fmla="*/ 150 h 270"/>
                <a:gd name="T18" fmla="*/ 88 w 331"/>
                <a:gd name="T19" fmla="*/ 150 h 270"/>
                <a:gd name="T20" fmla="*/ 83 w 331"/>
                <a:gd name="T21" fmla="*/ 147 h 270"/>
                <a:gd name="T22" fmla="*/ 78 w 331"/>
                <a:gd name="T23" fmla="*/ 144 h 270"/>
                <a:gd name="T24" fmla="*/ 76 w 331"/>
                <a:gd name="T25" fmla="*/ 138 h 270"/>
                <a:gd name="T26" fmla="*/ 76 w 331"/>
                <a:gd name="T27" fmla="*/ 132 h 270"/>
                <a:gd name="T28" fmla="*/ 78 w 331"/>
                <a:gd name="T29" fmla="*/ 126 h 270"/>
                <a:gd name="T30" fmla="*/ 83 w 331"/>
                <a:gd name="T31" fmla="*/ 122 h 270"/>
                <a:gd name="T32" fmla="*/ 88 w 331"/>
                <a:gd name="T33" fmla="*/ 120 h 270"/>
                <a:gd name="T34" fmla="*/ 90 w 331"/>
                <a:gd name="T35" fmla="*/ 60 h 270"/>
                <a:gd name="T36" fmla="*/ 214 w 331"/>
                <a:gd name="T37" fmla="*/ 60 h 270"/>
                <a:gd name="T38" fmla="*/ 220 w 331"/>
                <a:gd name="T39" fmla="*/ 62 h 270"/>
                <a:gd name="T40" fmla="*/ 223 w 331"/>
                <a:gd name="T41" fmla="*/ 66 h 270"/>
                <a:gd name="T42" fmla="*/ 225 w 331"/>
                <a:gd name="T43" fmla="*/ 72 h 270"/>
                <a:gd name="T44" fmla="*/ 225 w 331"/>
                <a:gd name="T45" fmla="*/ 78 h 270"/>
                <a:gd name="T46" fmla="*/ 223 w 331"/>
                <a:gd name="T47" fmla="*/ 84 h 270"/>
                <a:gd name="T48" fmla="*/ 219 w 331"/>
                <a:gd name="T49" fmla="*/ 87 h 270"/>
                <a:gd name="T50" fmla="*/ 214 w 331"/>
                <a:gd name="T51" fmla="*/ 89 h 270"/>
                <a:gd name="T52" fmla="*/ 90 w 331"/>
                <a:gd name="T53" fmla="*/ 90 h 270"/>
                <a:gd name="T54" fmla="*/ 85 w 331"/>
                <a:gd name="T55" fmla="*/ 89 h 270"/>
                <a:gd name="T56" fmla="*/ 79 w 331"/>
                <a:gd name="T57" fmla="*/ 86 h 270"/>
                <a:gd name="T58" fmla="*/ 76 w 331"/>
                <a:gd name="T59" fmla="*/ 80 h 270"/>
                <a:gd name="T60" fmla="*/ 75 w 331"/>
                <a:gd name="T61" fmla="*/ 75 h 270"/>
                <a:gd name="T62" fmla="*/ 76 w 331"/>
                <a:gd name="T63" fmla="*/ 69 h 270"/>
                <a:gd name="T64" fmla="*/ 79 w 331"/>
                <a:gd name="T65" fmla="*/ 64 h 270"/>
                <a:gd name="T66" fmla="*/ 85 w 331"/>
                <a:gd name="T67" fmla="*/ 61 h 270"/>
                <a:gd name="T68" fmla="*/ 90 w 331"/>
                <a:gd name="T69" fmla="*/ 60 h 270"/>
                <a:gd name="T70" fmla="*/ 0 w 331"/>
                <a:gd name="T71" fmla="*/ 270 h 270"/>
                <a:gd name="T72" fmla="*/ 250 w 331"/>
                <a:gd name="T73" fmla="*/ 270 h 270"/>
                <a:gd name="T74" fmla="*/ 268 w 331"/>
                <a:gd name="T75" fmla="*/ 266 h 270"/>
                <a:gd name="T76" fmla="*/ 284 w 331"/>
                <a:gd name="T77" fmla="*/ 259 h 270"/>
                <a:gd name="T78" fmla="*/ 298 w 331"/>
                <a:gd name="T79" fmla="*/ 250 h 270"/>
                <a:gd name="T80" fmla="*/ 311 w 331"/>
                <a:gd name="T81" fmla="*/ 238 h 270"/>
                <a:gd name="T82" fmla="*/ 321 w 331"/>
                <a:gd name="T83" fmla="*/ 223 h 270"/>
                <a:gd name="T84" fmla="*/ 327 w 331"/>
                <a:gd name="T85" fmla="*/ 207 h 270"/>
                <a:gd name="T86" fmla="*/ 331 w 331"/>
                <a:gd name="T87" fmla="*/ 190 h 270"/>
                <a:gd name="T88" fmla="*/ 331 w 331"/>
                <a:gd name="T89" fmla="*/ 0 h 270"/>
                <a:gd name="T90" fmla="*/ 0 w 331"/>
                <a:gd name="T9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270">
                  <a:moveTo>
                    <a:pt x="90" y="120"/>
                  </a:moveTo>
                  <a:lnTo>
                    <a:pt x="211" y="120"/>
                  </a:lnTo>
                  <a:lnTo>
                    <a:pt x="214" y="120"/>
                  </a:lnTo>
                  <a:lnTo>
                    <a:pt x="217" y="121"/>
                  </a:lnTo>
                  <a:lnTo>
                    <a:pt x="220" y="122"/>
                  </a:lnTo>
                  <a:lnTo>
                    <a:pt x="222" y="124"/>
                  </a:lnTo>
                  <a:lnTo>
                    <a:pt x="223" y="126"/>
                  </a:lnTo>
                  <a:lnTo>
                    <a:pt x="225" y="129"/>
                  </a:lnTo>
                  <a:lnTo>
                    <a:pt x="225" y="132"/>
                  </a:lnTo>
                  <a:lnTo>
                    <a:pt x="226" y="135"/>
                  </a:lnTo>
                  <a:lnTo>
                    <a:pt x="225" y="138"/>
                  </a:lnTo>
                  <a:lnTo>
                    <a:pt x="225" y="140"/>
                  </a:lnTo>
                  <a:lnTo>
                    <a:pt x="223" y="144"/>
                  </a:lnTo>
                  <a:lnTo>
                    <a:pt x="222" y="146"/>
                  </a:lnTo>
                  <a:lnTo>
                    <a:pt x="219" y="148"/>
                  </a:lnTo>
                  <a:lnTo>
                    <a:pt x="217" y="149"/>
                  </a:lnTo>
                  <a:lnTo>
                    <a:pt x="214" y="150"/>
                  </a:lnTo>
                  <a:lnTo>
                    <a:pt x="211" y="150"/>
                  </a:lnTo>
                  <a:lnTo>
                    <a:pt x="90" y="150"/>
                  </a:lnTo>
                  <a:lnTo>
                    <a:pt x="88" y="150"/>
                  </a:lnTo>
                  <a:lnTo>
                    <a:pt x="85" y="149"/>
                  </a:lnTo>
                  <a:lnTo>
                    <a:pt x="83" y="147"/>
                  </a:lnTo>
                  <a:lnTo>
                    <a:pt x="79" y="146"/>
                  </a:lnTo>
                  <a:lnTo>
                    <a:pt x="78" y="144"/>
                  </a:lnTo>
                  <a:lnTo>
                    <a:pt x="76" y="140"/>
                  </a:lnTo>
                  <a:lnTo>
                    <a:pt x="76" y="138"/>
                  </a:lnTo>
                  <a:lnTo>
                    <a:pt x="75" y="135"/>
                  </a:lnTo>
                  <a:lnTo>
                    <a:pt x="76" y="132"/>
                  </a:lnTo>
                  <a:lnTo>
                    <a:pt x="76" y="129"/>
                  </a:lnTo>
                  <a:lnTo>
                    <a:pt x="78" y="126"/>
                  </a:lnTo>
                  <a:lnTo>
                    <a:pt x="79" y="124"/>
                  </a:lnTo>
                  <a:lnTo>
                    <a:pt x="83" y="122"/>
                  </a:lnTo>
                  <a:lnTo>
                    <a:pt x="85" y="121"/>
                  </a:lnTo>
                  <a:lnTo>
                    <a:pt x="88" y="120"/>
                  </a:lnTo>
                  <a:lnTo>
                    <a:pt x="90" y="120"/>
                  </a:lnTo>
                  <a:close/>
                  <a:moveTo>
                    <a:pt x="90" y="60"/>
                  </a:moveTo>
                  <a:lnTo>
                    <a:pt x="211" y="60"/>
                  </a:lnTo>
                  <a:lnTo>
                    <a:pt x="214" y="60"/>
                  </a:lnTo>
                  <a:lnTo>
                    <a:pt x="217" y="61"/>
                  </a:lnTo>
                  <a:lnTo>
                    <a:pt x="220" y="62"/>
                  </a:lnTo>
                  <a:lnTo>
                    <a:pt x="222" y="64"/>
                  </a:lnTo>
                  <a:lnTo>
                    <a:pt x="223" y="66"/>
                  </a:lnTo>
                  <a:lnTo>
                    <a:pt x="225" y="69"/>
                  </a:lnTo>
                  <a:lnTo>
                    <a:pt x="225" y="72"/>
                  </a:lnTo>
                  <a:lnTo>
                    <a:pt x="226" y="75"/>
                  </a:lnTo>
                  <a:lnTo>
                    <a:pt x="225" y="78"/>
                  </a:lnTo>
                  <a:lnTo>
                    <a:pt x="225" y="80"/>
                  </a:lnTo>
                  <a:lnTo>
                    <a:pt x="223" y="84"/>
                  </a:lnTo>
                  <a:lnTo>
                    <a:pt x="222" y="86"/>
                  </a:lnTo>
                  <a:lnTo>
                    <a:pt x="219" y="87"/>
                  </a:lnTo>
                  <a:lnTo>
                    <a:pt x="217" y="89"/>
                  </a:lnTo>
                  <a:lnTo>
                    <a:pt x="214" y="89"/>
                  </a:lnTo>
                  <a:lnTo>
                    <a:pt x="211" y="90"/>
                  </a:lnTo>
                  <a:lnTo>
                    <a:pt x="90" y="90"/>
                  </a:lnTo>
                  <a:lnTo>
                    <a:pt x="88" y="89"/>
                  </a:lnTo>
                  <a:lnTo>
                    <a:pt x="85" y="89"/>
                  </a:lnTo>
                  <a:lnTo>
                    <a:pt x="83" y="87"/>
                  </a:lnTo>
                  <a:lnTo>
                    <a:pt x="79" y="86"/>
                  </a:lnTo>
                  <a:lnTo>
                    <a:pt x="78" y="84"/>
                  </a:lnTo>
                  <a:lnTo>
                    <a:pt x="76" y="80"/>
                  </a:lnTo>
                  <a:lnTo>
                    <a:pt x="76" y="78"/>
                  </a:lnTo>
                  <a:lnTo>
                    <a:pt x="75" y="75"/>
                  </a:lnTo>
                  <a:lnTo>
                    <a:pt x="76" y="72"/>
                  </a:lnTo>
                  <a:lnTo>
                    <a:pt x="76" y="69"/>
                  </a:lnTo>
                  <a:lnTo>
                    <a:pt x="78" y="66"/>
                  </a:lnTo>
                  <a:lnTo>
                    <a:pt x="79" y="64"/>
                  </a:lnTo>
                  <a:lnTo>
                    <a:pt x="83" y="62"/>
                  </a:lnTo>
                  <a:lnTo>
                    <a:pt x="85" y="61"/>
                  </a:lnTo>
                  <a:lnTo>
                    <a:pt x="88" y="60"/>
                  </a:lnTo>
                  <a:lnTo>
                    <a:pt x="90" y="60"/>
                  </a:lnTo>
                  <a:lnTo>
                    <a:pt x="90" y="60"/>
                  </a:lnTo>
                  <a:close/>
                  <a:moveTo>
                    <a:pt x="0" y="270"/>
                  </a:moveTo>
                  <a:lnTo>
                    <a:pt x="241" y="270"/>
                  </a:lnTo>
                  <a:lnTo>
                    <a:pt x="250" y="270"/>
                  </a:lnTo>
                  <a:lnTo>
                    <a:pt x="260" y="268"/>
                  </a:lnTo>
                  <a:lnTo>
                    <a:pt x="268" y="266"/>
                  </a:lnTo>
                  <a:lnTo>
                    <a:pt x="276" y="264"/>
                  </a:lnTo>
                  <a:lnTo>
                    <a:pt x="284" y="259"/>
                  </a:lnTo>
                  <a:lnTo>
                    <a:pt x="292" y="255"/>
                  </a:lnTo>
                  <a:lnTo>
                    <a:pt x="298" y="250"/>
                  </a:lnTo>
                  <a:lnTo>
                    <a:pt x="305" y="243"/>
                  </a:lnTo>
                  <a:lnTo>
                    <a:pt x="311" y="238"/>
                  </a:lnTo>
                  <a:lnTo>
                    <a:pt x="316" y="231"/>
                  </a:lnTo>
                  <a:lnTo>
                    <a:pt x="321" y="223"/>
                  </a:lnTo>
                  <a:lnTo>
                    <a:pt x="324" y="215"/>
                  </a:lnTo>
                  <a:lnTo>
                    <a:pt x="327" y="207"/>
                  </a:lnTo>
                  <a:lnTo>
                    <a:pt x="329" y="198"/>
                  </a:lnTo>
                  <a:lnTo>
                    <a:pt x="331" y="190"/>
                  </a:lnTo>
                  <a:lnTo>
                    <a:pt x="331" y="180"/>
                  </a:lnTo>
                  <a:lnTo>
                    <a:pt x="331" y="0"/>
                  </a:lnTo>
                  <a:lnTo>
                    <a:pt x="0" y="0"/>
                  </a:lnTo>
                  <a:lnTo>
                    <a:pt x="0"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393965"/>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3073" descr="This is an icon of a trophy.">
            <a:extLst>
              <a:ext uri="{FF2B5EF4-FFF2-40B4-BE49-F238E27FC236}">
                <a16:creationId xmlns:a16="http://schemas.microsoft.com/office/drawing/2014/main"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1" name="Group 70" descr="This is an icon of a truck.">
            <a:extLst>
              <a:ext uri="{FF2B5EF4-FFF2-40B4-BE49-F238E27FC236}">
                <a16:creationId xmlns:a16="http://schemas.microsoft.com/office/drawing/2014/main" id="{918F6A58-01C2-4B8A-97EE-31A198442337}"/>
              </a:ext>
            </a:extLst>
          </p:cNvPr>
          <p:cNvGrpSpPr/>
          <p:nvPr/>
        </p:nvGrpSpPr>
        <p:grpSpPr>
          <a:xfrm>
            <a:off x="10516987" y="4297223"/>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shopping cart. ">
            <a:extLst>
              <a:ext uri="{FF2B5EF4-FFF2-40B4-BE49-F238E27FC236}">
                <a16:creationId xmlns:a16="http://schemas.microsoft.com/office/drawing/2014/main" id="{EB0D6CB8-AC72-4E61-ACE6-A612058C5428}"/>
              </a:ext>
            </a:extLst>
          </p:cNvPr>
          <p:cNvGrpSpPr/>
          <p:nvPr/>
        </p:nvGrpSpPr>
        <p:grpSpPr>
          <a:xfrm>
            <a:off x="10517781" y="549034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38">
              <a:extLst>
                <a:ext uri="{FF2B5EF4-FFF2-40B4-BE49-F238E27FC236}">
                  <a16:creationId xmlns:a16="http://schemas.microsoft.com/office/drawing/2014/main"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139">
              <a:extLst>
                <a:ext uri="{FF2B5EF4-FFF2-40B4-BE49-F238E27FC236}">
                  <a16:creationId xmlns:a16="http://schemas.microsoft.com/office/drawing/2014/main"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7792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4</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43175042"/>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id="{07617017-56AE-4EF1-990A-2D4410C51BFB}"/>
                  </a:ext>
                </a:extLst>
              </p:cNvPr>
              <p:cNvGraphicFramePr/>
              <p:nvPr>
                <p:extLst>
                  <p:ext uri="{D42A27DB-BD31-4B8C-83A1-F6EECF244321}">
                    <p14:modId xmlns:p14="http://schemas.microsoft.com/office/powerpoint/2010/main" val="13490804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id="{41049237-FF5F-42D4-A69A-D6C23301B663}"/>
                  </a:ext>
                </a:extLst>
              </p:cNvPr>
              <p:cNvGraphicFramePr/>
              <p:nvPr>
                <p:extLst>
                  <p:ext uri="{D42A27DB-BD31-4B8C-83A1-F6EECF244321}">
                    <p14:modId xmlns:p14="http://schemas.microsoft.com/office/powerpoint/2010/main" val="337299768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924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5</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extLst>
              <p:ext uri="{D42A27DB-BD31-4B8C-83A1-F6EECF244321}">
                <p14:modId xmlns:p14="http://schemas.microsoft.com/office/powerpoint/2010/main" val="2724156569"/>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10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D8722C52-9CB4-45C1-82EB-9196F64DC3D7}"/>
              </a:ext>
              <a:ext uri="{C183D7F6-B498-43B3-948B-1728B52AA6E4}">
                <adec:decorative xmlns:adec="http://schemas.microsoft.com/office/drawing/2017/decorative"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B1FC803C-5FC7-4A18-BA6E-5DBD33A7F1C0}"/>
              </a:ext>
              <a:ext uri="{C183D7F6-B498-43B3-948B-1728B52AA6E4}">
                <adec:decorative xmlns:adec="http://schemas.microsoft.com/office/drawing/2017/decorative" val="1"/>
              </a:ext>
            </a:extLst>
          </p:cNvPr>
          <p:cNvSpPr/>
          <p:nvPr/>
        </p:nvSpPr>
        <p:spPr>
          <a:xfrm>
            <a:off x="869631" y="2832238"/>
            <a:ext cx="2032000" cy="111760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07433DA3-7C45-4A76-A8BA-7C9E688B75A7}"/>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B8C39A2F-EB98-421A-9196-A1F82FA0CF1A}"/>
              </a:ext>
              <a:ext uri="{C183D7F6-B498-43B3-948B-1728B52AA6E4}">
                <adec:decorative xmlns:adec="http://schemas.microsoft.com/office/drawing/2017/decorative"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B0BABAAE-D145-4E69-9C95-2BF9E7E8DBE7}"/>
              </a:ext>
              <a:ext uri="{C183D7F6-B498-43B3-948B-1728B52AA6E4}">
                <adec:decorative xmlns:adec="http://schemas.microsoft.com/office/drawing/2017/decorative" val="1"/>
              </a:ext>
            </a:extLst>
          </p:cNvPr>
          <p:cNvSpPr/>
          <p:nvPr/>
        </p:nvSpPr>
        <p:spPr>
          <a:xfrm>
            <a:off x="956403" y="2926424"/>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3EAFB8C-B68B-4DDE-875A-CD4EB5E2AFA4}"/>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This is an icon of three boxes. ">
            <a:extLst>
              <a:ext uri="{FF2B5EF4-FFF2-40B4-BE49-F238E27FC236}">
                <a16:creationId xmlns:a16="http://schemas.microsoft.com/office/drawing/2014/main" id="{A5340DAF-B574-4E29-BCFD-75116FFA2F8E}"/>
              </a:ext>
            </a:extLst>
          </p:cNvPr>
          <p:cNvGrpSpPr/>
          <p:nvPr/>
        </p:nvGrpSpPr>
        <p:grpSpPr>
          <a:xfrm>
            <a:off x="1247178" y="4814641"/>
            <a:ext cx="347678" cy="345758"/>
            <a:chOff x="5465763" y="3068638"/>
            <a:chExt cx="287337" cy="285750"/>
          </a:xfrm>
          <a:solidFill>
            <a:srgbClr val="7F7F7F"/>
          </a:solidFill>
        </p:grpSpPr>
        <p:sp>
          <p:nvSpPr>
            <p:cNvPr id="37" name="Freeform 617">
              <a:extLst>
                <a:ext uri="{FF2B5EF4-FFF2-40B4-BE49-F238E27FC236}">
                  <a16:creationId xmlns:a16="http://schemas.microsoft.com/office/drawing/2014/main" id="{560F0304-DB18-4871-9394-DA353CAE4507}"/>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18">
              <a:extLst>
                <a:ext uri="{FF2B5EF4-FFF2-40B4-BE49-F238E27FC236}">
                  <a16:creationId xmlns:a16="http://schemas.microsoft.com/office/drawing/2014/main" id="{F24D198E-92D9-4A19-8B75-61FB0D9B117B}"/>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19">
              <a:extLst>
                <a:ext uri="{FF2B5EF4-FFF2-40B4-BE49-F238E27FC236}">
                  <a16:creationId xmlns:a16="http://schemas.microsoft.com/office/drawing/2014/main" id="{3B0BF256-8DAA-4CDF-8652-6DCD8C79F25A}"/>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20">
              <a:extLst>
                <a:ext uri="{FF2B5EF4-FFF2-40B4-BE49-F238E27FC236}">
                  <a16:creationId xmlns:a16="http://schemas.microsoft.com/office/drawing/2014/main" id="{686DAC32-9C84-4DC9-88C6-7E85E274D896}"/>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21">
              <a:extLst>
                <a:ext uri="{FF2B5EF4-FFF2-40B4-BE49-F238E27FC236}">
                  <a16:creationId xmlns:a16="http://schemas.microsoft.com/office/drawing/2014/main" id="{433A1745-F3E6-4D9F-AE78-D0669E73624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22">
              <a:extLst>
                <a:ext uri="{FF2B5EF4-FFF2-40B4-BE49-F238E27FC236}">
                  <a16:creationId xmlns:a16="http://schemas.microsoft.com/office/drawing/2014/main" id="{CF743A6A-34E4-4283-A2FA-73DA2A8E7BCE}"/>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623">
              <a:extLst>
                <a:ext uri="{FF2B5EF4-FFF2-40B4-BE49-F238E27FC236}">
                  <a16:creationId xmlns:a16="http://schemas.microsoft.com/office/drawing/2014/main" id="{EE7D9486-123C-45C9-BDB3-DA00258A957C}"/>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624">
              <a:extLst>
                <a:ext uri="{FF2B5EF4-FFF2-40B4-BE49-F238E27FC236}">
                  <a16:creationId xmlns:a16="http://schemas.microsoft.com/office/drawing/2014/main" id="{B5DFBDB0-3DFF-4D8F-BEC2-904636867100}"/>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5">
              <a:extLst>
                <a:ext uri="{FF2B5EF4-FFF2-40B4-BE49-F238E27FC236}">
                  <a16:creationId xmlns:a16="http://schemas.microsoft.com/office/drawing/2014/main" id="{94374C16-9B1D-4DD6-A4B6-930D71F943ED}"/>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This is an icon of a shield. ">
            <a:extLst>
              <a:ext uri="{FF2B5EF4-FFF2-40B4-BE49-F238E27FC236}">
                <a16:creationId xmlns:a16="http://schemas.microsoft.com/office/drawing/2014/main" id="{B734B159-E7DC-4D75-9BE6-B7C7C24BB9DF}"/>
              </a:ext>
            </a:extLst>
          </p:cNvPr>
          <p:cNvGrpSpPr/>
          <p:nvPr/>
        </p:nvGrpSpPr>
        <p:grpSpPr>
          <a:xfrm>
            <a:off x="1275991" y="3220080"/>
            <a:ext cx="290052" cy="341916"/>
            <a:chOff x="2627313" y="3071813"/>
            <a:chExt cx="239713" cy="282575"/>
          </a:xfrm>
          <a:solidFill>
            <a:srgbClr val="404040"/>
          </a:solidFill>
        </p:grpSpPr>
        <p:sp>
          <p:nvSpPr>
            <p:cNvPr id="47" name="Freeform 747">
              <a:extLst>
                <a:ext uri="{FF2B5EF4-FFF2-40B4-BE49-F238E27FC236}">
                  <a16:creationId xmlns:a16="http://schemas.microsoft.com/office/drawing/2014/main" id="{DA05B168-1E9F-4460-A1FD-380F7A803631}"/>
                </a:ext>
              </a:extLst>
            </p:cNvPr>
            <p:cNvSpPr>
              <a:spLocks/>
            </p:cNvSpPr>
            <p:nvPr/>
          </p:nvSpPr>
          <p:spPr bwMode="auto">
            <a:xfrm>
              <a:off x="2751138" y="3071813"/>
              <a:ext cx="115888" cy="125413"/>
            </a:xfrm>
            <a:custGeom>
              <a:avLst/>
              <a:gdLst>
                <a:gd name="T0" fmla="*/ 352 w 361"/>
                <a:gd name="T1" fmla="*/ 21 h 396"/>
                <a:gd name="T2" fmla="*/ 347 w 361"/>
                <a:gd name="T3" fmla="*/ 20 h 396"/>
                <a:gd name="T4" fmla="*/ 343 w 361"/>
                <a:gd name="T5" fmla="*/ 20 h 396"/>
                <a:gd name="T6" fmla="*/ 339 w 361"/>
                <a:gd name="T7" fmla="*/ 22 h 396"/>
                <a:gd name="T8" fmla="*/ 336 w 361"/>
                <a:gd name="T9" fmla="*/ 24 h 396"/>
                <a:gd name="T10" fmla="*/ 321 w 361"/>
                <a:gd name="T11" fmla="*/ 39 h 396"/>
                <a:gd name="T12" fmla="*/ 305 w 361"/>
                <a:gd name="T13" fmla="*/ 51 h 396"/>
                <a:gd name="T14" fmla="*/ 290 w 361"/>
                <a:gd name="T15" fmla="*/ 61 h 396"/>
                <a:gd name="T16" fmla="*/ 273 w 361"/>
                <a:gd name="T17" fmla="*/ 68 h 396"/>
                <a:gd name="T18" fmla="*/ 256 w 361"/>
                <a:gd name="T19" fmla="*/ 74 h 396"/>
                <a:gd name="T20" fmla="*/ 238 w 361"/>
                <a:gd name="T21" fmla="*/ 78 h 396"/>
                <a:gd name="T22" fmla="*/ 218 w 361"/>
                <a:gd name="T23" fmla="*/ 80 h 396"/>
                <a:gd name="T24" fmla="*/ 195 w 361"/>
                <a:gd name="T25" fmla="*/ 80 h 396"/>
                <a:gd name="T26" fmla="*/ 181 w 361"/>
                <a:gd name="T27" fmla="*/ 80 h 396"/>
                <a:gd name="T28" fmla="*/ 167 w 361"/>
                <a:gd name="T29" fmla="*/ 79 h 396"/>
                <a:gd name="T30" fmla="*/ 153 w 361"/>
                <a:gd name="T31" fmla="*/ 77 h 396"/>
                <a:gd name="T32" fmla="*/ 139 w 361"/>
                <a:gd name="T33" fmla="*/ 75 h 396"/>
                <a:gd name="T34" fmla="*/ 125 w 361"/>
                <a:gd name="T35" fmla="*/ 71 h 396"/>
                <a:gd name="T36" fmla="*/ 112 w 361"/>
                <a:gd name="T37" fmla="*/ 67 h 396"/>
                <a:gd name="T38" fmla="*/ 99 w 361"/>
                <a:gd name="T39" fmla="*/ 63 h 396"/>
                <a:gd name="T40" fmla="*/ 86 w 361"/>
                <a:gd name="T41" fmla="*/ 58 h 396"/>
                <a:gd name="T42" fmla="*/ 73 w 361"/>
                <a:gd name="T43" fmla="*/ 52 h 396"/>
                <a:gd name="T44" fmla="*/ 60 w 361"/>
                <a:gd name="T45" fmla="*/ 46 h 396"/>
                <a:gd name="T46" fmla="*/ 48 w 361"/>
                <a:gd name="T47" fmla="*/ 39 h 396"/>
                <a:gd name="T48" fmla="*/ 38 w 361"/>
                <a:gd name="T49" fmla="*/ 32 h 396"/>
                <a:gd name="T50" fmla="*/ 27 w 361"/>
                <a:gd name="T51" fmla="*/ 24 h 396"/>
                <a:gd name="T52" fmla="*/ 17 w 361"/>
                <a:gd name="T53" fmla="*/ 17 h 396"/>
                <a:gd name="T54" fmla="*/ 7 w 361"/>
                <a:gd name="T55" fmla="*/ 8 h 396"/>
                <a:gd name="T56" fmla="*/ 0 w 361"/>
                <a:gd name="T57" fmla="*/ 0 h 396"/>
                <a:gd name="T58" fmla="*/ 0 w 361"/>
                <a:gd name="T59" fmla="*/ 396 h 396"/>
                <a:gd name="T60" fmla="*/ 361 w 361"/>
                <a:gd name="T61" fmla="*/ 396 h 396"/>
                <a:gd name="T62" fmla="*/ 361 w 361"/>
                <a:gd name="T63" fmla="*/ 35 h 396"/>
                <a:gd name="T64" fmla="*/ 360 w 361"/>
                <a:gd name="T65" fmla="*/ 31 h 396"/>
                <a:gd name="T66" fmla="*/ 358 w 361"/>
                <a:gd name="T67" fmla="*/ 26 h 396"/>
                <a:gd name="T68" fmla="*/ 356 w 361"/>
                <a:gd name="T69" fmla="*/ 23 h 396"/>
                <a:gd name="T70" fmla="*/ 352 w 361"/>
                <a:gd name="T71" fmla="*/ 2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6">
                  <a:moveTo>
                    <a:pt x="352" y="21"/>
                  </a:moveTo>
                  <a:lnTo>
                    <a:pt x="347" y="20"/>
                  </a:lnTo>
                  <a:lnTo>
                    <a:pt x="343" y="20"/>
                  </a:lnTo>
                  <a:lnTo>
                    <a:pt x="339" y="22"/>
                  </a:lnTo>
                  <a:lnTo>
                    <a:pt x="336" y="24"/>
                  </a:lnTo>
                  <a:lnTo>
                    <a:pt x="321" y="39"/>
                  </a:lnTo>
                  <a:lnTo>
                    <a:pt x="305" y="51"/>
                  </a:lnTo>
                  <a:lnTo>
                    <a:pt x="290" y="61"/>
                  </a:lnTo>
                  <a:lnTo>
                    <a:pt x="273" y="68"/>
                  </a:lnTo>
                  <a:lnTo>
                    <a:pt x="256" y="74"/>
                  </a:lnTo>
                  <a:lnTo>
                    <a:pt x="238" y="78"/>
                  </a:lnTo>
                  <a:lnTo>
                    <a:pt x="218" y="80"/>
                  </a:lnTo>
                  <a:lnTo>
                    <a:pt x="195" y="80"/>
                  </a:lnTo>
                  <a:lnTo>
                    <a:pt x="181" y="80"/>
                  </a:lnTo>
                  <a:lnTo>
                    <a:pt x="167" y="79"/>
                  </a:lnTo>
                  <a:lnTo>
                    <a:pt x="153" y="77"/>
                  </a:lnTo>
                  <a:lnTo>
                    <a:pt x="139" y="75"/>
                  </a:lnTo>
                  <a:lnTo>
                    <a:pt x="125" y="71"/>
                  </a:lnTo>
                  <a:lnTo>
                    <a:pt x="112" y="67"/>
                  </a:lnTo>
                  <a:lnTo>
                    <a:pt x="99" y="63"/>
                  </a:lnTo>
                  <a:lnTo>
                    <a:pt x="86" y="58"/>
                  </a:lnTo>
                  <a:lnTo>
                    <a:pt x="73" y="52"/>
                  </a:lnTo>
                  <a:lnTo>
                    <a:pt x="60" y="46"/>
                  </a:lnTo>
                  <a:lnTo>
                    <a:pt x="48" y="39"/>
                  </a:lnTo>
                  <a:lnTo>
                    <a:pt x="38" y="32"/>
                  </a:lnTo>
                  <a:lnTo>
                    <a:pt x="27" y="24"/>
                  </a:lnTo>
                  <a:lnTo>
                    <a:pt x="17" y="17"/>
                  </a:lnTo>
                  <a:lnTo>
                    <a:pt x="7" y="8"/>
                  </a:lnTo>
                  <a:lnTo>
                    <a:pt x="0" y="0"/>
                  </a:lnTo>
                  <a:lnTo>
                    <a:pt x="0" y="396"/>
                  </a:lnTo>
                  <a:lnTo>
                    <a:pt x="361" y="396"/>
                  </a:lnTo>
                  <a:lnTo>
                    <a:pt x="361" y="35"/>
                  </a:lnTo>
                  <a:lnTo>
                    <a:pt x="360" y="31"/>
                  </a:lnTo>
                  <a:lnTo>
                    <a:pt x="358" y="26"/>
                  </a:lnTo>
                  <a:lnTo>
                    <a:pt x="356" y="23"/>
                  </a:lnTo>
                  <a:lnTo>
                    <a:pt x="35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48">
              <a:extLst>
                <a:ext uri="{FF2B5EF4-FFF2-40B4-BE49-F238E27FC236}">
                  <a16:creationId xmlns:a16="http://schemas.microsoft.com/office/drawing/2014/main" id="{9E7D57B1-B4D4-414C-A0D8-33BDD029863F}"/>
                </a:ext>
              </a:extLst>
            </p:cNvPr>
            <p:cNvSpPr>
              <a:spLocks/>
            </p:cNvSpPr>
            <p:nvPr/>
          </p:nvSpPr>
          <p:spPr bwMode="auto">
            <a:xfrm>
              <a:off x="2627313" y="3206750"/>
              <a:ext cx="114300" cy="147638"/>
            </a:xfrm>
            <a:custGeom>
              <a:avLst/>
              <a:gdLst>
                <a:gd name="T0" fmla="*/ 0 w 361"/>
                <a:gd name="T1" fmla="*/ 152 h 464"/>
                <a:gd name="T2" fmla="*/ 0 w 361"/>
                <a:gd name="T3" fmla="*/ 153 h 464"/>
                <a:gd name="T4" fmla="*/ 0 w 361"/>
                <a:gd name="T5" fmla="*/ 154 h 464"/>
                <a:gd name="T6" fmla="*/ 3 w 361"/>
                <a:gd name="T7" fmla="*/ 166 h 464"/>
                <a:gd name="T8" fmla="*/ 12 w 361"/>
                <a:gd name="T9" fmla="*/ 192 h 464"/>
                <a:gd name="T10" fmla="*/ 20 w 361"/>
                <a:gd name="T11" fmla="*/ 211 h 464"/>
                <a:gd name="T12" fmla="*/ 31 w 361"/>
                <a:gd name="T13" fmla="*/ 231 h 464"/>
                <a:gd name="T14" fmla="*/ 45 w 361"/>
                <a:gd name="T15" fmla="*/ 253 h 464"/>
                <a:gd name="T16" fmla="*/ 61 w 361"/>
                <a:gd name="T17" fmla="*/ 277 h 464"/>
                <a:gd name="T18" fmla="*/ 71 w 361"/>
                <a:gd name="T19" fmla="*/ 289 h 464"/>
                <a:gd name="T20" fmla="*/ 82 w 361"/>
                <a:gd name="T21" fmla="*/ 302 h 464"/>
                <a:gd name="T22" fmla="*/ 94 w 361"/>
                <a:gd name="T23" fmla="*/ 314 h 464"/>
                <a:gd name="T24" fmla="*/ 107 w 361"/>
                <a:gd name="T25" fmla="*/ 327 h 464"/>
                <a:gd name="T26" fmla="*/ 121 w 361"/>
                <a:gd name="T27" fmla="*/ 339 h 464"/>
                <a:gd name="T28" fmla="*/ 136 w 361"/>
                <a:gd name="T29" fmla="*/ 352 h 464"/>
                <a:gd name="T30" fmla="*/ 152 w 361"/>
                <a:gd name="T31" fmla="*/ 364 h 464"/>
                <a:gd name="T32" fmla="*/ 170 w 361"/>
                <a:gd name="T33" fmla="*/ 377 h 464"/>
                <a:gd name="T34" fmla="*/ 188 w 361"/>
                <a:gd name="T35" fmla="*/ 389 h 464"/>
                <a:gd name="T36" fmla="*/ 209 w 361"/>
                <a:gd name="T37" fmla="*/ 401 h 464"/>
                <a:gd name="T38" fmla="*/ 230 w 361"/>
                <a:gd name="T39" fmla="*/ 412 h 464"/>
                <a:gd name="T40" fmla="*/ 254 w 361"/>
                <a:gd name="T41" fmla="*/ 423 h 464"/>
                <a:gd name="T42" fmla="*/ 278 w 361"/>
                <a:gd name="T43" fmla="*/ 434 h 464"/>
                <a:gd name="T44" fmla="*/ 304 w 361"/>
                <a:gd name="T45" fmla="*/ 445 h 464"/>
                <a:gd name="T46" fmla="*/ 332 w 361"/>
                <a:gd name="T47" fmla="*/ 454 h 464"/>
                <a:gd name="T48" fmla="*/ 361 w 361"/>
                <a:gd name="T49" fmla="*/ 464 h 464"/>
                <a:gd name="T50" fmla="*/ 361 w 361"/>
                <a:gd name="T51" fmla="*/ 0 h 464"/>
                <a:gd name="T52" fmla="*/ 0 w 361"/>
                <a:gd name="T53" fmla="*/ 0 h 464"/>
                <a:gd name="T54" fmla="*/ 0 w 361"/>
                <a:gd name="T55" fmla="*/ 1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152"/>
                  </a:moveTo>
                  <a:lnTo>
                    <a:pt x="0" y="153"/>
                  </a:lnTo>
                  <a:lnTo>
                    <a:pt x="0" y="154"/>
                  </a:lnTo>
                  <a:lnTo>
                    <a:pt x="3" y="166"/>
                  </a:lnTo>
                  <a:lnTo>
                    <a:pt x="12" y="192"/>
                  </a:lnTo>
                  <a:lnTo>
                    <a:pt x="20" y="211"/>
                  </a:lnTo>
                  <a:lnTo>
                    <a:pt x="31" y="231"/>
                  </a:lnTo>
                  <a:lnTo>
                    <a:pt x="45" y="253"/>
                  </a:lnTo>
                  <a:lnTo>
                    <a:pt x="61" y="277"/>
                  </a:lnTo>
                  <a:lnTo>
                    <a:pt x="71" y="289"/>
                  </a:lnTo>
                  <a:lnTo>
                    <a:pt x="82" y="302"/>
                  </a:lnTo>
                  <a:lnTo>
                    <a:pt x="94" y="314"/>
                  </a:lnTo>
                  <a:lnTo>
                    <a:pt x="107" y="327"/>
                  </a:lnTo>
                  <a:lnTo>
                    <a:pt x="121" y="339"/>
                  </a:lnTo>
                  <a:lnTo>
                    <a:pt x="136" y="352"/>
                  </a:lnTo>
                  <a:lnTo>
                    <a:pt x="152" y="364"/>
                  </a:lnTo>
                  <a:lnTo>
                    <a:pt x="170" y="377"/>
                  </a:lnTo>
                  <a:lnTo>
                    <a:pt x="188" y="389"/>
                  </a:lnTo>
                  <a:lnTo>
                    <a:pt x="209" y="401"/>
                  </a:lnTo>
                  <a:lnTo>
                    <a:pt x="230" y="412"/>
                  </a:lnTo>
                  <a:lnTo>
                    <a:pt x="254" y="423"/>
                  </a:lnTo>
                  <a:lnTo>
                    <a:pt x="278" y="434"/>
                  </a:lnTo>
                  <a:lnTo>
                    <a:pt x="304" y="445"/>
                  </a:lnTo>
                  <a:lnTo>
                    <a:pt x="332" y="454"/>
                  </a:lnTo>
                  <a:lnTo>
                    <a:pt x="361" y="464"/>
                  </a:lnTo>
                  <a:lnTo>
                    <a:pt x="361" y="0"/>
                  </a:lnTo>
                  <a:lnTo>
                    <a:pt x="0" y="0"/>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49">
              <a:extLst>
                <a:ext uri="{FF2B5EF4-FFF2-40B4-BE49-F238E27FC236}">
                  <a16:creationId xmlns:a16="http://schemas.microsoft.com/office/drawing/2014/main" id="{52863FE1-5CD0-43B1-947A-D15784807CC0}"/>
                </a:ext>
              </a:extLst>
            </p:cNvPr>
            <p:cNvSpPr>
              <a:spLocks/>
            </p:cNvSpPr>
            <p:nvPr/>
          </p:nvSpPr>
          <p:spPr bwMode="auto">
            <a:xfrm>
              <a:off x="2627313" y="3071813"/>
              <a:ext cx="114300" cy="125413"/>
            </a:xfrm>
            <a:custGeom>
              <a:avLst/>
              <a:gdLst>
                <a:gd name="T0" fmla="*/ 165 w 361"/>
                <a:gd name="T1" fmla="*/ 81 h 397"/>
                <a:gd name="T2" fmla="*/ 143 w 361"/>
                <a:gd name="T3" fmla="*/ 81 h 397"/>
                <a:gd name="T4" fmla="*/ 123 w 361"/>
                <a:gd name="T5" fmla="*/ 79 h 397"/>
                <a:gd name="T6" fmla="*/ 105 w 361"/>
                <a:gd name="T7" fmla="*/ 75 h 397"/>
                <a:gd name="T8" fmla="*/ 87 w 361"/>
                <a:gd name="T9" fmla="*/ 69 h 397"/>
                <a:gd name="T10" fmla="*/ 71 w 361"/>
                <a:gd name="T11" fmla="*/ 62 h 397"/>
                <a:gd name="T12" fmla="*/ 55 w 361"/>
                <a:gd name="T13" fmla="*/ 52 h 397"/>
                <a:gd name="T14" fmla="*/ 40 w 361"/>
                <a:gd name="T15" fmla="*/ 40 h 397"/>
                <a:gd name="T16" fmla="*/ 25 w 361"/>
                <a:gd name="T17" fmla="*/ 25 h 397"/>
                <a:gd name="T18" fmla="*/ 22 w 361"/>
                <a:gd name="T19" fmla="*/ 23 h 397"/>
                <a:gd name="T20" fmla="*/ 18 w 361"/>
                <a:gd name="T21" fmla="*/ 21 h 397"/>
                <a:gd name="T22" fmla="*/ 13 w 361"/>
                <a:gd name="T23" fmla="*/ 21 h 397"/>
                <a:gd name="T24" fmla="*/ 9 w 361"/>
                <a:gd name="T25" fmla="*/ 22 h 397"/>
                <a:gd name="T26" fmla="*/ 5 w 361"/>
                <a:gd name="T27" fmla="*/ 24 h 397"/>
                <a:gd name="T28" fmla="*/ 2 w 361"/>
                <a:gd name="T29" fmla="*/ 27 h 397"/>
                <a:gd name="T30" fmla="*/ 1 w 361"/>
                <a:gd name="T31" fmla="*/ 32 h 397"/>
                <a:gd name="T32" fmla="*/ 0 w 361"/>
                <a:gd name="T33" fmla="*/ 36 h 397"/>
                <a:gd name="T34" fmla="*/ 0 w 361"/>
                <a:gd name="T35" fmla="*/ 397 h 397"/>
                <a:gd name="T36" fmla="*/ 361 w 361"/>
                <a:gd name="T37" fmla="*/ 397 h 397"/>
                <a:gd name="T38" fmla="*/ 361 w 361"/>
                <a:gd name="T39" fmla="*/ 0 h 397"/>
                <a:gd name="T40" fmla="*/ 352 w 361"/>
                <a:gd name="T41" fmla="*/ 8 h 397"/>
                <a:gd name="T42" fmla="*/ 344 w 361"/>
                <a:gd name="T43" fmla="*/ 17 h 397"/>
                <a:gd name="T44" fmla="*/ 334 w 361"/>
                <a:gd name="T45" fmla="*/ 25 h 397"/>
                <a:gd name="T46" fmla="*/ 323 w 361"/>
                <a:gd name="T47" fmla="*/ 33 h 397"/>
                <a:gd name="T48" fmla="*/ 313 w 361"/>
                <a:gd name="T49" fmla="*/ 40 h 397"/>
                <a:gd name="T50" fmla="*/ 301 w 361"/>
                <a:gd name="T51" fmla="*/ 47 h 397"/>
                <a:gd name="T52" fmla="*/ 288 w 361"/>
                <a:gd name="T53" fmla="*/ 53 h 397"/>
                <a:gd name="T54" fmla="*/ 275 w 361"/>
                <a:gd name="T55" fmla="*/ 59 h 397"/>
                <a:gd name="T56" fmla="*/ 262 w 361"/>
                <a:gd name="T57" fmla="*/ 64 h 397"/>
                <a:gd name="T58" fmla="*/ 248 w 361"/>
                <a:gd name="T59" fmla="*/ 68 h 397"/>
                <a:gd name="T60" fmla="*/ 235 w 361"/>
                <a:gd name="T61" fmla="*/ 72 h 397"/>
                <a:gd name="T62" fmla="*/ 222 w 361"/>
                <a:gd name="T63" fmla="*/ 76 h 397"/>
                <a:gd name="T64" fmla="*/ 208 w 361"/>
                <a:gd name="T65" fmla="*/ 78 h 397"/>
                <a:gd name="T66" fmla="*/ 194 w 361"/>
                <a:gd name="T67" fmla="*/ 80 h 397"/>
                <a:gd name="T68" fmla="*/ 179 w 361"/>
                <a:gd name="T69" fmla="*/ 81 h 397"/>
                <a:gd name="T70" fmla="*/ 165 w 361"/>
                <a:gd name="T71" fmla="*/ 8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7">
                  <a:moveTo>
                    <a:pt x="165" y="81"/>
                  </a:moveTo>
                  <a:lnTo>
                    <a:pt x="143" y="81"/>
                  </a:lnTo>
                  <a:lnTo>
                    <a:pt x="123" y="79"/>
                  </a:lnTo>
                  <a:lnTo>
                    <a:pt x="105" y="75"/>
                  </a:lnTo>
                  <a:lnTo>
                    <a:pt x="87" y="69"/>
                  </a:lnTo>
                  <a:lnTo>
                    <a:pt x="71" y="62"/>
                  </a:lnTo>
                  <a:lnTo>
                    <a:pt x="55" y="52"/>
                  </a:lnTo>
                  <a:lnTo>
                    <a:pt x="40" y="40"/>
                  </a:lnTo>
                  <a:lnTo>
                    <a:pt x="25" y="25"/>
                  </a:lnTo>
                  <a:lnTo>
                    <a:pt x="22" y="23"/>
                  </a:lnTo>
                  <a:lnTo>
                    <a:pt x="18" y="21"/>
                  </a:lnTo>
                  <a:lnTo>
                    <a:pt x="13" y="21"/>
                  </a:lnTo>
                  <a:lnTo>
                    <a:pt x="9" y="22"/>
                  </a:lnTo>
                  <a:lnTo>
                    <a:pt x="5" y="24"/>
                  </a:lnTo>
                  <a:lnTo>
                    <a:pt x="2" y="27"/>
                  </a:lnTo>
                  <a:lnTo>
                    <a:pt x="1" y="32"/>
                  </a:lnTo>
                  <a:lnTo>
                    <a:pt x="0" y="36"/>
                  </a:lnTo>
                  <a:lnTo>
                    <a:pt x="0" y="397"/>
                  </a:lnTo>
                  <a:lnTo>
                    <a:pt x="361" y="397"/>
                  </a:lnTo>
                  <a:lnTo>
                    <a:pt x="361" y="0"/>
                  </a:lnTo>
                  <a:lnTo>
                    <a:pt x="352" y="8"/>
                  </a:lnTo>
                  <a:lnTo>
                    <a:pt x="344" y="17"/>
                  </a:lnTo>
                  <a:lnTo>
                    <a:pt x="334" y="25"/>
                  </a:lnTo>
                  <a:lnTo>
                    <a:pt x="323" y="33"/>
                  </a:lnTo>
                  <a:lnTo>
                    <a:pt x="313" y="40"/>
                  </a:lnTo>
                  <a:lnTo>
                    <a:pt x="301" y="47"/>
                  </a:lnTo>
                  <a:lnTo>
                    <a:pt x="288" y="53"/>
                  </a:lnTo>
                  <a:lnTo>
                    <a:pt x="275" y="59"/>
                  </a:lnTo>
                  <a:lnTo>
                    <a:pt x="262" y="64"/>
                  </a:lnTo>
                  <a:lnTo>
                    <a:pt x="248" y="68"/>
                  </a:lnTo>
                  <a:lnTo>
                    <a:pt x="235" y="72"/>
                  </a:lnTo>
                  <a:lnTo>
                    <a:pt x="222" y="76"/>
                  </a:lnTo>
                  <a:lnTo>
                    <a:pt x="208" y="78"/>
                  </a:lnTo>
                  <a:lnTo>
                    <a:pt x="194" y="80"/>
                  </a:lnTo>
                  <a:lnTo>
                    <a:pt x="179" y="81"/>
                  </a:lnTo>
                  <a:lnTo>
                    <a:pt x="165"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50">
              <a:extLst>
                <a:ext uri="{FF2B5EF4-FFF2-40B4-BE49-F238E27FC236}">
                  <a16:creationId xmlns:a16="http://schemas.microsoft.com/office/drawing/2014/main" id="{6B19F8E1-A9A2-4C7C-B4DA-EA52D96D1C81}"/>
                </a:ext>
              </a:extLst>
            </p:cNvPr>
            <p:cNvSpPr>
              <a:spLocks/>
            </p:cNvSpPr>
            <p:nvPr/>
          </p:nvSpPr>
          <p:spPr bwMode="auto">
            <a:xfrm>
              <a:off x="2751138" y="3206750"/>
              <a:ext cx="115888" cy="147638"/>
            </a:xfrm>
            <a:custGeom>
              <a:avLst/>
              <a:gdLst>
                <a:gd name="T0" fmla="*/ 0 w 361"/>
                <a:gd name="T1" fmla="*/ 464 h 464"/>
                <a:gd name="T2" fmla="*/ 29 w 361"/>
                <a:gd name="T3" fmla="*/ 454 h 464"/>
                <a:gd name="T4" fmla="*/ 57 w 361"/>
                <a:gd name="T5" fmla="*/ 445 h 464"/>
                <a:gd name="T6" fmla="*/ 83 w 361"/>
                <a:gd name="T7" fmla="*/ 434 h 464"/>
                <a:gd name="T8" fmla="*/ 107 w 361"/>
                <a:gd name="T9" fmla="*/ 423 h 464"/>
                <a:gd name="T10" fmla="*/ 130 w 361"/>
                <a:gd name="T11" fmla="*/ 412 h 464"/>
                <a:gd name="T12" fmla="*/ 152 w 361"/>
                <a:gd name="T13" fmla="*/ 401 h 464"/>
                <a:gd name="T14" fmla="*/ 172 w 361"/>
                <a:gd name="T15" fmla="*/ 389 h 464"/>
                <a:gd name="T16" fmla="*/ 191 w 361"/>
                <a:gd name="T17" fmla="*/ 377 h 464"/>
                <a:gd name="T18" fmla="*/ 209 w 361"/>
                <a:gd name="T19" fmla="*/ 364 h 464"/>
                <a:gd name="T20" fmla="*/ 225 w 361"/>
                <a:gd name="T21" fmla="*/ 352 h 464"/>
                <a:gd name="T22" fmla="*/ 240 w 361"/>
                <a:gd name="T23" fmla="*/ 339 h 464"/>
                <a:gd name="T24" fmla="*/ 254 w 361"/>
                <a:gd name="T25" fmla="*/ 327 h 464"/>
                <a:gd name="T26" fmla="*/ 267 w 361"/>
                <a:gd name="T27" fmla="*/ 314 h 464"/>
                <a:gd name="T28" fmla="*/ 279 w 361"/>
                <a:gd name="T29" fmla="*/ 302 h 464"/>
                <a:gd name="T30" fmla="*/ 290 w 361"/>
                <a:gd name="T31" fmla="*/ 289 h 464"/>
                <a:gd name="T32" fmla="*/ 299 w 361"/>
                <a:gd name="T33" fmla="*/ 277 h 464"/>
                <a:gd name="T34" fmla="*/ 316 w 361"/>
                <a:gd name="T35" fmla="*/ 254 h 464"/>
                <a:gd name="T36" fmla="*/ 330 w 361"/>
                <a:gd name="T37" fmla="*/ 231 h 464"/>
                <a:gd name="T38" fmla="*/ 341 w 361"/>
                <a:gd name="T39" fmla="*/ 211 h 464"/>
                <a:gd name="T40" fmla="*/ 349 w 361"/>
                <a:gd name="T41" fmla="*/ 192 h 464"/>
                <a:gd name="T42" fmla="*/ 358 w 361"/>
                <a:gd name="T43" fmla="*/ 166 h 464"/>
                <a:gd name="T44" fmla="*/ 361 w 361"/>
                <a:gd name="T45" fmla="*/ 154 h 464"/>
                <a:gd name="T46" fmla="*/ 361 w 361"/>
                <a:gd name="T47" fmla="*/ 153 h 464"/>
                <a:gd name="T48" fmla="*/ 361 w 361"/>
                <a:gd name="T49" fmla="*/ 152 h 464"/>
                <a:gd name="T50" fmla="*/ 361 w 361"/>
                <a:gd name="T51" fmla="*/ 0 h 464"/>
                <a:gd name="T52" fmla="*/ 0 w 361"/>
                <a:gd name="T53" fmla="*/ 0 h 464"/>
                <a:gd name="T54" fmla="*/ 0 w 361"/>
                <a:gd name="T55"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464"/>
                  </a:moveTo>
                  <a:lnTo>
                    <a:pt x="29" y="454"/>
                  </a:lnTo>
                  <a:lnTo>
                    <a:pt x="57" y="445"/>
                  </a:lnTo>
                  <a:lnTo>
                    <a:pt x="83" y="434"/>
                  </a:lnTo>
                  <a:lnTo>
                    <a:pt x="107" y="423"/>
                  </a:lnTo>
                  <a:lnTo>
                    <a:pt x="130" y="412"/>
                  </a:lnTo>
                  <a:lnTo>
                    <a:pt x="152" y="401"/>
                  </a:lnTo>
                  <a:lnTo>
                    <a:pt x="172" y="389"/>
                  </a:lnTo>
                  <a:lnTo>
                    <a:pt x="191" y="377"/>
                  </a:lnTo>
                  <a:lnTo>
                    <a:pt x="209" y="364"/>
                  </a:lnTo>
                  <a:lnTo>
                    <a:pt x="225" y="352"/>
                  </a:lnTo>
                  <a:lnTo>
                    <a:pt x="240" y="339"/>
                  </a:lnTo>
                  <a:lnTo>
                    <a:pt x="254" y="327"/>
                  </a:lnTo>
                  <a:lnTo>
                    <a:pt x="267" y="314"/>
                  </a:lnTo>
                  <a:lnTo>
                    <a:pt x="279" y="302"/>
                  </a:lnTo>
                  <a:lnTo>
                    <a:pt x="290" y="289"/>
                  </a:lnTo>
                  <a:lnTo>
                    <a:pt x="299" y="277"/>
                  </a:lnTo>
                  <a:lnTo>
                    <a:pt x="316" y="254"/>
                  </a:lnTo>
                  <a:lnTo>
                    <a:pt x="330" y="231"/>
                  </a:lnTo>
                  <a:lnTo>
                    <a:pt x="341" y="211"/>
                  </a:lnTo>
                  <a:lnTo>
                    <a:pt x="349" y="192"/>
                  </a:lnTo>
                  <a:lnTo>
                    <a:pt x="358" y="166"/>
                  </a:lnTo>
                  <a:lnTo>
                    <a:pt x="361" y="154"/>
                  </a:lnTo>
                  <a:lnTo>
                    <a:pt x="361" y="153"/>
                  </a:lnTo>
                  <a:lnTo>
                    <a:pt x="361" y="152"/>
                  </a:lnTo>
                  <a:lnTo>
                    <a:pt x="361" y="0"/>
                  </a:lnTo>
                  <a:lnTo>
                    <a:pt x="0" y="0"/>
                  </a:lnTo>
                  <a:lnTo>
                    <a:pt x="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descr="This is an icon of two conversation boxes. ">
            <a:extLst>
              <a:ext uri="{FF2B5EF4-FFF2-40B4-BE49-F238E27FC236}">
                <a16:creationId xmlns:a16="http://schemas.microsoft.com/office/drawing/2014/main" id="{0DB8CB02-1F59-467A-A02B-16D250F91CF2}"/>
              </a:ext>
            </a:extLst>
          </p:cNvPr>
          <p:cNvGrpSpPr/>
          <p:nvPr/>
        </p:nvGrpSpPr>
        <p:grpSpPr>
          <a:xfrm>
            <a:off x="1248138" y="1627440"/>
            <a:ext cx="345758" cy="334233"/>
            <a:chOff x="3741701" y="1930400"/>
            <a:chExt cx="285750" cy="276225"/>
          </a:xfrm>
          <a:solidFill>
            <a:srgbClr val="CE295E"/>
          </a:solidFill>
        </p:grpSpPr>
        <p:sp>
          <p:nvSpPr>
            <p:cNvPr id="52" name="Freeform 3129">
              <a:extLst>
                <a:ext uri="{FF2B5EF4-FFF2-40B4-BE49-F238E27FC236}">
                  <a16:creationId xmlns:a16="http://schemas.microsoft.com/office/drawing/2014/main" id="{18284948-A782-4EB8-A7BB-AFC8CA7DBA6D}"/>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30">
              <a:extLst>
                <a:ext uri="{FF2B5EF4-FFF2-40B4-BE49-F238E27FC236}">
                  <a16:creationId xmlns:a16="http://schemas.microsoft.com/office/drawing/2014/main" id="{DD111FD2-544C-43E5-B327-170E1A1BC6AF}"/>
                </a:ext>
              </a:extLst>
            </p:cNvPr>
            <p:cNvSpPr>
              <a:spLocks/>
            </p:cNvSpPr>
            <p:nvPr/>
          </p:nvSpPr>
          <p:spPr bwMode="auto">
            <a:xfrm>
              <a:off x="3741701" y="1930400"/>
              <a:ext cx="285750" cy="152400"/>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graphicFrame>
        <p:nvGraphicFramePr>
          <p:cNvPr id="17" name="Chart 16" descr="This is a chart. ">
            <a:extLst>
              <a:ext uri="{FF2B5EF4-FFF2-40B4-BE49-F238E27FC236}">
                <a16:creationId xmlns:a16="http://schemas.microsoft.com/office/drawing/2014/main" id="{18CE4845-D1D1-4E87-AAAF-B518DB8579AE}"/>
              </a:ext>
            </a:extLst>
          </p:cNvPr>
          <p:cNvGraphicFramePr/>
          <p:nvPr>
            <p:extLst>
              <p:ext uri="{D42A27DB-BD31-4B8C-83A1-F6EECF244321}">
                <p14:modId xmlns:p14="http://schemas.microsoft.com/office/powerpoint/2010/main" val="2096865569"/>
              </p:ext>
            </p:extLst>
          </p:nvPr>
        </p:nvGraphicFramePr>
        <p:xfrm>
          <a:off x="2644693" y="2012553"/>
          <a:ext cx="4522275" cy="3014850"/>
        </p:xfrm>
        <a:graphic>
          <a:graphicData uri="http://schemas.openxmlformats.org/drawingml/2006/chart">
            <c:chart xmlns:c="http://schemas.openxmlformats.org/drawingml/2006/chart" xmlns:r="http://schemas.openxmlformats.org/officeDocument/2006/relationships" r:id="rId5"/>
          </a:graphicData>
        </a:graphic>
      </p:graphicFrame>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92861" y="1811436"/>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Tree>
    <p:extLst>
      <p:ext uri="{BB962C8B-B14F-4D97-AF65-F5344CB8AC3E}">
        <p14:creationId xmlns:p14="http://schemas.microsoft.com/office/powerpoint/2010/main" val="204410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id="{198D5520-0D79-462C-A3B1-F44A5A874706}"/>
              </a:ext>
            </a:extLst>
          </p:cNvPr>
          <p:cNvGraphicFramePr/>
          <p:nvPr>
            <p:extLst>
              <p:ext uri="{D42A27DB-BD31-4B8C-83A1-F6EECF244321}">
                <p14:modId xmlns:p14="http://schemas.microsoft.com/office/powerpoint/2010/main" val="698185932"/>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448622" y="5151733"/>
            <a:ext cx="3450278"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415290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p:nvPr/>
        </p:nvCxnSpPr>
        <p:spPr>
          <a:xfrm>
            <a:off x="695823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5A916-8E19-4600-AA32-AD3EA52A5E00}"/>
              </a:ext>
              <a:ext uri="{C183D7F6-B498-43B3-948B-1728B52AA6E4}">
                <adec:decorative xmlns:adec="http://schemas.microsoft.com/office/drawing/2017/decorative" val="1"/>
              </a:ext>
            </a:extLst>
          </p:cNvPr>
          <p:cNvCxnSpPr/>
          <p:nvPr/>
        </p:nvCxnSpPr>
        <p:spPr>
          <a:xfrm>
            <a:off x="976357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6" name="Group 45" descr="This is an icon of a human being. ">
            <a:extLst>
              <a:ext uri="{FF2B5EF4-FFF2-40B4-BE49-F238E27FC236}">
                <a16:creationId xmlns:a16="http://schemas.microsoft.com/office/drawing/2014/main"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7">
            <a:extLst>
              <a:ext uri="{FF2B5EF4-FFF2-40B4-BE49-F238E27FC236}">
                <a16:creationId xmlns:a16="http://schemas.microsoft.com/office/drawing/2014/main"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40%</a:t>
            </a:r>
          </a:p>
        </p:txBody>
      </p:sp>
      <p:sp>
        <p:nvSpPr>
          <p:cNvPr id="138" name="TextBox 47">
            <a:extLst>
              <a:ext uri="{FF2B5EF4-FFF2-40B4-BE49-F238E27FC236}">
                <a16:creationId xmlns:a16="http://schemas.microsoft.com/office/drawing/2014/main"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a:t>
            </a:r>
          </a:p>
        </p:txBody>
      </p:sp>
      <p:grpSp>
        <p:nvGrpSpPr>
          <p:cNvPr id="139" name="Group 138" descr="This is an icon of a clock. ">
            <a:extLst>
              <a:ext uri="{FF2B5EF4-FFF2-40B4-BE49-F238E27FC236}">
                <a16:creationId xmlns:a16="http://schemas.microsoft.com/office/drawing/2014/main" id="{3A1417B3-5114-4EA3-95EE-CA76D37B866C}"/>
              </a:ext>
            </a:extLst>
          </p:cNvPr>
          <p:cNvGrpSpPr/>
          <p:nvPr/>
        </p:nvGrpSpPr>
        <p:grpSpPr>
          <a:xfrm>
            <a:off x="10004721" y="5365398"/>
            <a:ext cx="525182" cy="496004"/>
            <a:chOff x="333622" y="4212342"/>
            <a:chExt cx="285751" cy="269875"/>
          </a:xfrm>
          <a:solidFill>
            <a:srgbClr val="CE295E"/>
          </a:solidFill>
        </p:grpSpPr>
        <p:sp>
          <p:nvSpPr>
            <p:cNvPr id="140" name="Freeform 4461">
              <a:extLst>
                <a:ext uri="{FF2B5EF4-FFF2-40B4-BE49-F238E27FC236}">
                  <a16:creationId xmlns:a16="http://schemas.microsoft.com/office/drawing/2014/main" id="{14BA5C71-46FC-47F2-A4D0-F8628A72D36D}"/>
                </a:ext>
              </a:extLst>
            </p:cNvPr>
            <p:cNvSpPr>
              <a:spLocks/>
            </p:cNvSpPr>
            <p:nvPr/>
          </p:nvSpPr>
          <p:spPr bwMode="auto">
            <a:xfrm>
              <a:off x="387597" y="4467929"/>
              <a:ext cx="15875" cy="14288"/>
            </a:xfrm>
            <a:custGeom>
              <a:avLst/>
              <a:gdLst>
                <a:gd name="T0" fmla="*/ 4 w 52"/>
                <a:gd name="T1" fmla="*/ 23 h 49"/>
                <a:gd name="T2" fmla="*/ 2 w 52"/>
                <a:gd name="T3" fmla="*/ 25 h 49"/>
                <a:gd name="T4" fmla="*/ 1 w 52"/>
                <a:gd name="T5" fmla="*/ 28 h 49"/>
                <a:gd name="T6" fmla="*/ 0 w 52"/>
                <a:gd name="T7" fmla="*/ 31 h 49"/>
                <a:gd name="T8" fmla="*/ 0 w 52"/>
                <a:gd name="T9" fmla="*/ 33 h 49"/>
                <a:gd name="T10" fmla="*/ 0 w 52"/>
                <a:gd name="T11" fmla="*/ 37 h 49"/>
                <a:gd name="T12" fmla="*/ 1 w 52"/>
                <a:gd name="T13" fmla="*/ 40 h 49"/>
                <a:gd name="T14" fmla="*/ 2 w 52"/>
                <a:gd name="T15" fmla="*/ 43 h 49"/>
                <a:gd name="T16" fmla="*/ 4 w 52"/>
                <a:gd name="T17" fmla="*/ 45 h 49"/>
                <a:gd name="T18" fmla="*/ 6 w 52"/>
                <a:gd name="T19" fmla="*/ 47 h 49"/>
                <a:gd name="T20" fmla="*/ 9 w 52"/>
                <a:gd name="T21" fmla="*/ 48 h 49"/>
                <a:gd name="T22" fmla="*/ 11 w 52"/>
                <a:gd name="T23" fmla="*/ 49 h 49"/>
                <a:gd name="T24" fmla="*/ 15 w 52"/>
                <a:gd name="T25" fmla="*/ 49 h 49"/>
                <a:gd name="T26" fmla="*/ 18 w 52"/>
                <a:gd name="T27" fmla="*/ 49 h 49"/>
                <a:gd name="T28" fmla="*/ 20 w 52"/>
                <a:gd name="T29" fmla="*/ 48 h 49"/>
                <a:gd name="T30" fmla="*/ 23 w 52"/>
                <a:gd name="T31" fmla="*/ 47 h 49"/>
                <a:gd name="T32" fmla="*/ 25 w 52"/>
                <a:gd name="T33" fmla="*/ 45 h 49"/>
                <a:gd name="T34" fmla="*/ 52 w 52"/>
                <a:gd name="T35" fmla="*/ 18 h 49"/>
                <a:gd name="T36" fmla="*/ 39 w 52"/>
                <a:gd name="T37" fmla="*/ 9 h 49"/>
                <a:gd name="T38" fmla="*/ 26 w 52"/>
                <a:gd name="T39" fmla="*/ 0 h 49"/>
                <a:gd name="T40" fmla="*/ 4 w 52"/>
                <a:gd name="T4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49">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62">
              <a:extLst>
                <a:ext uri="{FF2B5EF4-FFF2-40B4-BE49-F238E27FC236}">
                  <a16:creationId xmlns:a16="http://schemas.microsoft.com/office/drawing/2014/main" id="{5C0F049E-6249-4E8B-88BF-562BB8BBD209}"/>
                </a:ext>
              </a:extLst>
            </p:cNvPr>
            <p:cNvSpPr>
              <a:spLocks/>
            </p:cNvSpPr>
            <p:nvPr/>
          </p:nvSpPr>
          <p:spPr bwMode="auto">
            <a:xfrm>
              <a:off x="544760" y="4464754"/>
              <a:ext cx="19050" cy="17463"/>
            </a:xfrm>
            <a:custGeom>
              <a:avLst/>
              <a:gdLst>
                <a:gd name="T0" fmla="*/ 24 w 61"/>
                <a:gd name="T1" fmla="*/ 0 h 59"/>
                <a:gd name="T2" fmla="*/ 12 w 61"/>
                <a:gd name="T3" fmla="*/ 9 h 59"/>
                <a:gd name="T4" fmla="*/ 0 w 61"/>
                <a:gd name="T5" fmla="*/ 18 h 59"/>
                <a:gd name="T6" fmla="*/ 36 w 61"/>
                <a:gd name="T7" fmla="*/ 55 h 59"/>
                <a:gd name="T8" fmla="*/ 39 w 61"/>
                <a:gd name="T9" fmla="*/ 57 h 59"/>
                <a:gd name="T10" fmla="*/ 41 w 61"/>
                <a:gd name="T11" fmla="*/ 58 h 59"/>
                <a:gd name="T12" fmla="*/ 44 w 61"/>
                <a:gd name="T13" fmla="*/ 59 h 59"/>
                <a:gd name="T14" fmla="*/ 46 w 61"/>
                <a:gd name="T15" fmla="*/ 59 h 59"/>
                <a:gd name="T16" fmla="*/ 49 w 61"/>
                <a:gd name="T17" fmla="*/ 59 h 59"/>
                <a:gd name="T18" fmla="*/ 53 w 61"/>
                <a:gd name="T19" fmla="*/ 58 h 59"/>
                <a:gd name="T20" fmla="*/ 55 w 61"/>
                <a:gd name="T21" fmla="*/ 57 h 59"/>
                <a:gd name="T22" fmla="*/ 57 w 61"/>
                <a:gd name="T23" fmla="*/ 55 h 59"/>
                <a:gd name="T24" fmla="*/ 59 w 61"/>
                <a:gd name="T25" fmla="*/ 53 h 59"/>
                <a:gd name="T26" fmla="*/ 60 w 61"/>
                <a:gd name="T27" fmla="*/ 50 h 59"/>
                <a:gd name="T28" fmla="*/ 61 w 61"/>
                <a:gd name="T29" fmla="*/ 47 h 59"/>
                <a:gd name="T30" fmla="*/ 61 w 61"/>
                <a:gd name="T31" fmla="*/ 43 h 59"/>
                <a:gd name="T32" fmla="*/ 61 w 61"/>
                <a:gd name="T33" fmla="*/ 41 h 59"/>
                <a:gd name="T34" fmla="*/ 60 w 61"/>
                <a:gd name="T35" fmla="*/ 38 h 59"/>
                <a:gd name="T36" fmla="*/ 59 w 61"/>
                <a:gd name="T37" fmla="*/ 35 h 59"/>
                <a:gd name="T38" fmla="*/ 57 w 61"/>
                <a:gd name="T39" fmla="*/ 33 h 59"/>
                <a:gd name="T40" fmla="*/ 24 w 61"/>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59">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463">
              <a:extLst>
                <a:ext uri="{FF2B5EF4-FFF2-40B4-BE49-F238E27FC236}">
                  <a16:creationId xmlns:a16="http://schemas.microsoft.com/office/drawing/2014/main" id="{7D56D959-F061-44AD-B765-620988DAFA87}"/>
                </a:ext>
              </a:extLst>
            </p:cNvPr>
            <p:cNvSpPr>
              <a:spLocks/>
            </p:cNvSpPr>
            <p:nvPr/>
          </p:nvSpPr>
          <p:spPr bwMode="auto">
            <a:xfrm>
              <a:off x="333622" y="4212342"/>
              <a:ext cx="93663" cy="90488"/>
            </a:xfrm>
            <a:custGeom>
              <a:avLst/>
              <a:gdLst>
                <a:gd name="T0" fmla="*/ 286 w 291"/>
                <a:gd name="T1" fmla="*/ 91 h 283"/>
                <a:gd name="T2" fmla="*/ 276 w 291"/>
                <a:gd name="T3" fmla="*/ 70 h 283"/>
                <a:gd name="T4" fmla="*/ 262 w 291"/>
                <a:gd name="T5" fmla="*/ 52 h 283"/>
                <a:gd name="T6" fmla="*/ 246 w 291"/>
                <a:gd name="T7" fmla="*/ 36 h 283"/>
                <a:gd name="T8" fmla="*/ 228 w 291"/>
                <a:gd name="T9" fmla="*/ 23 h 283"/>
                <a:gd name="T10" fmla="*/ 207 w 291"/>
                <a:gd name="T11" fmla="*/ 13 h 283"/>
                <a:gd name="T12" fmla="*/ 185 w 291"/>
                <a:gd name="T13" fmla="*/ 5 h 283"/>
                <a:gd name="T14" fmla="*/ 161 w 291"/>
                <a:gd name="T15" fmla="*/ 1 h 283"/>
                <a:gd name="T16" fmla="*/ 133 w 291"/>
                <a:gd name="T17" fmla="*/ 1 h 283"/>
                <a:gd name="T18" fmla="*/ 105 w 291"/>
                <a:gd name="T19" fmla="*/ 7 h 283"/>
                <a:gd name="T20" fmla="*/ 78 w 291"/>
                <a:gd name="T21" fmla="*/ 18 h 283"/>
                <a:gd name="T22" fmla="*/ 54 w 291"/>
                <a:gd name="T23" fmla="*/ 34 h 283"/>
                <a:gd name="T24" fmla="*/ 34 w 291"/>
                <a:gd name="T25" fmla="*/ 54 h 283"/>
                <a:gd name="T26" fmla="*/ 18 w 291"/>
                <a:gd name="T27" fmla="*/ 79 h 283"/>
                <a:gd name="T28" fmla="*/ 6 w 291"/>
                <a:gd name="T29" fmla="*/ 106 h 283"/>
                <a:gd name="T30" fmla="*/ 1 w 291"/>
                <a:gd name="T31" fmla="*/ 135 h 283"/>
                <a:gd name="T32" fmla="*/ 0 w 291"/>
                <a:gd name="T33" fmla="*/ 160 h 283"/>
                <a:gd name="T34" fmla="*/ 3 w 291"/>
                <a:gd name="T35" fmla="*/ 182 h 283"/>
                <a:gd name="T36" fmla="*/ 8 w 291"/>
                <a:gd name="T37" fmla="*/ 201 h 283"/>
                <a:gd name="T38" fmla="*/ 17 w 291"/>
                <a:gd name="T39" fmla="*/ 220 h 283"/>
                <a:gd name="T40" fmla="*/ 28 w 291"/>
                <a:gd name="T41" fmla="*/ 237 h 283"/>
                <a:gd name="T42" fmla="*/ 40 w 291"/>
                <a:gd name="T43" fmla="*/ 252 h 283"/>
                <a:gd name="T44" fmla="*/ 55 w 291"/>
                <a:gd name="T45" fmla="*/ 266 h 283"/>
                <a:gd name="T46" fmla="*/ 71 w 291"/>
                <a:gd name="T47" fmla="*/ 278 h 283"/>
                <a:gd name="T48" fmla="*/ 90 w 291"/>
                <a:gd name="T49" fmla="*/ 267 h 283"/>
                <a:gd name="T50" fmla="*/ 110 w 291"/>
                <a:gd name="T51" fmla="*/ 238 h 283"/>
                <a:gd name="T52" fmla="*/ 131 w 291"/>
                <a:gd name="T53" fmla="*/ 212 h 283"/>
                <a:gd name="T54" fmla="*/ 156 w 291"/>
                <a:gd name="T55" fmla="*/ 186 h 283"/>
                <a:gd name="T56" fmla="*/ 183 w 291"/>
                <a:gd name="T57" fmla="*/ 163 h 283"/>
                <a:gd name="T58" fmla="*/ 212 w 291"/>
                <a:gd name="T59" fmla="*/ 142 h 283"/>
                <a:gd name="T60" fmla="*/ 242 w 291"/>
                <a:gd name="T61" fmla="*/ 124 h 283"/>
                <a:gd name="T62" fmla="*/ 274 w 291"/>
                <a:gd name="T63" fmla="*/ 10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283">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464">
              <a:extLst>
                <a:ext uri="{FF2B5EF4-FFF2-40B4-BE49-F238E27FC236}">
                  <a16:creationId xmlns:a16="http://schemas.microsoft.com/office/drawing/2014/main" id="{61F6550A-DE9F-49BE-BC2F-1FDA5EF69E3D}"/>
                </a:ext>
              </a:extLst>
            </p:cNvPr>
            <p:cNvSpPr>
              <a:spLocks/>
            </p:cNvSpPr>
            <p:nvPr/>
          </p:nvSpPr>
          <p:spPr bwMode="auto">
            <a:xfrm>
              <a:off x="525710" y="4212342"/>
              <a:ext cx="93663" cy="93663"/>
            </a:xfrm>
            <a:custGeom>
              <a:avLst/>
              <a:gdLst>
                <a:gd name="T0" fmla="*/ 132 w 293"/>
                <a:gd name="T1" fmla="*/ 1 h 293"/>
                <a:gd name="T2" fmla="*/ 106 w 293"/>
                <a:gd name="T3" fmla="*/ 5 h 293"/>
                <a:gd name="T4" fmla="*/ 84 w 293"/>
                <a:gd name="T5" fmla="*/ 14 h 293"/>
                <a:gd name="T6" fmla="*/ 62 w 293"/>
                <a:gd name="T7" fmla="*/ 25 h 293"/>
                <a:gd name="T8" fmla="*/ 43 w 293"/>
                <a:gd name="T9" fmla="*/ 40 h 293"/>
                <a:gd name="T10" fmla="*/ 27 w 293"/>
                <a:gd name="T11" fmla="*/ 58 h 293"/>
                <a:gd name="T12" fmla="*/ 13 w 293"/>
                <a:gd name="T13" fmla="*/ 78 h 293"/>
                <a:gd name="T14" fmla="*/ 3 w 293"/>
                <a:gd name="T15" fmla="*/ 100 h 293"/>
                <a:gd name="T16" fmla="*/ 15 w 293"/>
                <a:gd name="T17" fmla="*/ 120 h 293"/>
                <a:gd name="T18" fmla="*/ 44 w 293"/>
                <a:gd name="T19" fmla="*/ 137 h 293"/>
                <a:gd name="T20" fmla="*/ 71 w 293"/>
                <a:gd name="T21" fmla="*/ 156 h 293"/>
                <a:gd name="T22" fmla="*/ 96 w 293"/>
                <a:gd name="T23" fmla="*/ 176 h 293"/>
                <a:gd name="T24" fmla="*/ 121 w 293"/>
                <a:gd name="T25" fmla="*/ 200 h 293"/>
                <a:gd name="T26" fmla="*/ 142 w 293"/>
                <a:gd name="T27" fmla="*/ 224 h 293"/>
                <a:gd name="T28" fmla="*/ 163 w 293"/>
                <a:gd name="T29" fmla="*/ 250 h 293"/>
                <a:gd name="T30" fmla="*/ 180 w 293"/>
                <a:gd name="T31" fmla="*/ 279 h 293"/>
                <a:gd name="T32" fmla="*/ 199 w 293"/>
                <a:gd name="T33" fmla="*/ 290 h 293"/>
                <a:gd name="T34" fmla="*/ 221 w 293"/>
                <a:gd name="T35" fmla="*/ 279 h 293"/>
                <a:gd name="T36" fmla="*/ 240 w 293"/>
                <a:gd name="T37" fmla="*/ 265 h 293"/>
                <a:gd name="T38" fmla="*/ 257 w 293"/>
                <a:gd name="T39" fmla="*/ 249 h 293"/>
                <a:gd name="T40" fmla="*/ 271 w 293"/>
                <a:gd name="T41" fmla="*/ 230 h 293"/>
                <a:gd name="T42" fmla="*/ 282 w 293"/>
                <a:gd name="T43" fmla="*/ 209 h 293"/>
                <a:gd name="T44" fmla="*/ 289 w 293"/>
                <a:gd name="T45" fmla="*/ 186 h 293"/>
                <a:gd name="T46" fmla="*/ 293 w 293"/>
                <a:gd name="T47" fmla="*/ 162 h 293"/>
                <a:gd name="T48" fmla="*/ 293 w 293"/>
                <a:gd name="T49" fmla="*/ 135 h 293"/>
                <a:gd name="T50" fmla="*/ 287 w 293"/>
                <a:gd name="T51" fmla="*/ 106 h 293"/>
                <a:gd name="T52" fmla="*/ 276 w 293"/>
                <a:gd name="T53" fmla="*/ 79 h 293"/>
                <a:gd name="T54" fmla="*/ 260 w 293"/>
                <a:gd name="T55" fmla="*/ 54 h 293"/>
                <a:gd name="T56" fmla="*/ 240 w 293"/>
                <a:gd name="T57" fmla="*/ 34 h 293"/>
                <a:gd name="T58" fmla="*/ 215 w 293"/>
                <a:gd name="T59" fmla="*/ 18 h 293"/>
                <a:gd name="T60" fmla="*/ 188 w 293"/>
                <a:gd name="T61" fmla="*/ 7 h 293"/>
                <a:gd name="T62" fmla="*/ 160 w 293"/>
                <a:gd name="T63" fmla="*/ 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465">
              <a:extLst>
                <a:ext uri="{FF2B5EF4-FFF2-40B4-BE49-F238E27FC236}">
                  <a16:creationId xmlns:a16="http://schemas.microsoft.com/office/drawing/2014/main" id="{7AF3F264-B865-48CF-AF69-966E32D1602A}"/>
                </a:ext>
              </a:extLst>
            </p:cNvPr>
            <p:cNvSpPr>
              <a:spLocks noEditPoints="1"/>
            </p:cNvSpPr>
            <p:nvPr/>
          </p:nvSpPr>
          <p:spPr bwMode="auto">
            <a:xfrm>
              <a:off x="352672" y="4245679"/>
              <a:ext cx="238125" cy="236538"/>
            </a:xfrm>
            <a:custGeom>
              <a:avLst/>
              <a:gdLst>
                <a:gd name="T0" fmla="*/ 418 w 748"/>
                <a:gd name="T1" fmla="*/ 394 h 747"/>
                <a:gd name="T2" fmla="*/ 413 w 748"/>
                <a:gd name="T3" fmla="*/ 401 h 747"/>
                <a:gd name="T4" fmla="*/ 404 w 748"/>
                <a:gd name="T5" fmla="*/ 404 h 747"/>
                <a:gd name="T6" fmla="*/ 248 w 748"/>
                <a:gd name="T7" fmla="*/ 403 h 747"/>
                <a:gd name="T8" fmla="*/ 241 w 748"/>
                <a:gd name="T9" fmla="*/ 398 h 747"/>
                <a:gd name="T10" fmla="*/ 238 w 748"/>
                <a:gd name="T11" fmla="*/ 389 h 747"/>
                <a:gd name="T12" fmla="*/ 241 w 748"/>
                <a:gd name="T13" fmla="*/ 380 h 747"/>
                <a:gd name="T14" fmla="*/ 248 w 748"/>
                <a:gd name="T15" fmla="*/ 375 h 747"/>
                <a:gd name="T16" fmla="*/ 389 w 748"/>
                <a:gd name="T17" fmla="*/ 374 h 747"/>
                <a:gd name="T18" fmla="*/ 391 w 748"/>
                <a:gd name="T19" fmla="*/ 160 h 747"/>
                <a:gd name="T20" fmla="*/ 397 w 748"/>
                <a:gd name="T21" fmla="*/ 154 h 747"/>
                <a:gd name="T22" fmla="*/ 404 w 748"/>
                <a:gd name="T23" fmla="*/ 150 h 747"/>
                <a:gd name="T24" fmla="*/ 413 w 748"/>
                <a:gd name="T25" fmla="*/ 154 h 747"/>
                <a:gd name="T26" fmla="*/ 418 w 748"/>
                <a:gd name="T27" fmla="*/ 160 h 747"/>
                <a:gd name="T28" fmla="*/ 419 w 748"/>
                <a:gd name="T29" fmla="*/ 389 h 747"/>
                <a:gd name="T30" fmla="*/ 336 w 748"/>
                <a:gd name="T31" fmla="*/ 2 h 747"/>
                <a:gd name="T32" fmla="*/ 280 w 748"/>
                <a:gd name="T33" fmla="*/ 11 h 747"/>
                <a:gd name="T34" fmla="*/ 228 w 748"/>
                <a:gd name="T35" fmla="*/ 30 h 747"/>
                <a:gd name="T36" fmla="*/ 179 w 748"/>
                <a:gd name="T37" fmla="*/ 54 h 747"/>
                <a:gd name="T38" fmla="*/ 136 w 748"/>
                <a:gd name="T39" fmla="*/ 86 h 747"/>
                <a:gd name="T40" fmla="*/ 97 w 748"/>
                <a:gd name="T41" fmla="*/ 123 h 747"/>
                <a:gd name="T42" fmla="*/ 64 w 748"/>
                <a:gd name="T43" fmla="*/ 165 h 747"/>
                <a:gd name="T44" fmla="*/ 36 w 748"/>
                <a:gd name="T45" fmla="*/ 212 h 747"/>
                <a:gd name="T46" fmla="*/ 17 w 748"/>
                <a:gd name="T47" fmla="*/ 263 h 747"/>
                <a:gd name="T48" fmla="*/ 4 w 748"/>
                <a:gd name="T49" fmla="*/ 317 h 747"/>
                <a:gd name="T50" fmla="*/ 0 w 748"/>
                <a:gd name="T51" fmla="*/ 374 h 747"/>
                <a:gd name="T52" fmla="*/ 4 w 748"/>
                <a:gd name="T53" fmla="*/ 431 h 747"/>
                <a:gd name="T54" fmla="*/ 17 w 748"/>
                <a:gd name="T55" fmla="*/ 485 h 747"/>
                <a:gd name="T56" fmla="*/ 36 w 748"/>
                <a:gd name="T57" fmla="*/ 536 h 747"/>
                <a:gd name="T58" fmla="*/ 64 w 748"/>
                <a:gd name="T59" fmla="*/ 583 h 747"/>
                <a:gd name="T60" fmla="*/ 97 w 748"/>
                <a:gd name="T61" fmla="*/ 625 h 747"/>
                <a:gd name="T62" fmla="*/ 136 w 748"/>
                <a:gd name="T63" fmla="*/ 662 h 747"/>
                <a:gd name="T64" fmla="*/ 179 w 748"/>
                <a:gd name="T65" fmla="*/ 694 h 747"/>
                <a:gd name="T66" fmla="*/ 228 w 748"/>
                <a:gd name="T67" fmla="*/ 719 h 747"/>
                <a:gd name="T68" fmla="*/ 280 w 748"/>
                <a:gd name="T69" fmla="*/ 736 h 747"/>
                <a:gd name="T70" fmla="*/ 336 w 748"/>
                <a:gd name="T71" fmla="*/ 745 h 747"/>
                <a:gd name="T72" fmla="*/ 392 w 748"/>
                <a:gd name="T73" fmla="*/ 747 h 747"/>
                <a:gd name="T74" fmla="*/ 449 w 748"/>
                <a:gd name="T75" fmla="*/ 740 h 747"/>
                <a:gd name="T76" fmla="*/ 501 w 748"/>
                <a:gd name="T77" fmla="*/ 725 h 747"/>
                <a:gd name="T78" fmla="*/ 552 w 748"/>
                <a:gd name="T79" fmla="*/ 702 h 747"/>
                <a:gd name="T80" fmla="*/ 597 w 748"/>
                <a:gd name="T81" fmla="*/ 674 h 747"/>
                <a:gd name="T82" fmla="*/ 637 w 748"/>
                <a:gd name="T83" fmla="*/ 638 h 747"/>
                <a:gd name="T84" fmla="*/ 673 w 748"/>
                <a:gd name="T85" fmla="*/ 598 h 747"/>
                <a:gd name="T86" fmla="*/ 702 w 748"/>
                <a:gd name="T87" fmla="*/ 552 h 747"/>
                <a:gd name="T88" fmla="*/ 724 w 748"/>
                <a:gd name="T89" fmla="*/ 502 h 747"/>
                <a:gd name="T90" fmla="*/ 739 w 748"/>
                <a:gd name="T91" fmla="*/ 449 h 747"/>
                <a:gd name="T92" fmla="*/ 746 w 748"/>
                <a:gd name="T93" fmla="*/ 393 h 747"/>
                <a:gd name="T94" fmla="*/ 745 w 748"/>
                <a:gd name="T95" fmla="*/ 336 h 747"/>
                <a:gd name="T96" fmla="*/ 736 w 748"/>
                <a:gd name="T97" fmla="*/ 281 h 747"/>
                <a:gd name="T98" fmla="*/ 718 w 748"/>
                <a:gd name="T99" fmla="*/ 229 h 747"/>
                <a:gd name="T100" fmla="*/ 693 w 748"/>
                <a:gd name="T101" fmla="*/ 180 h 747"/>
                <a:gd name="T102" fmla="*/ 662 w 748"/>
                <a:gd name="T103" fmla="*/ 137 h 747"/>
                <a:gd name="T104" fmla="*/ 624 w 748"/>
                <a:gd name="T105" fmla="*/ 98 h 747"/>
                <a:gd name="T106" fmla="*/ 582 w 748"/>
                <a:gd name="T107" fmla="*/ 64 h 747"/>
                <a:gd name="T108" fmla="*/ 536 w 748"/>
                <a:gd name="T109" fmla="*/ 37 h 747"/>
                <a:gd name="T110" fmla="*/ 484 w 748"/>
                <a:gd name="T111" fmla="*/ 17 h 747"/>
                <a:gd name="T112" fmla="*/ 430 w 748"/>
                <a:gd name="T113" fmla="*/ 4 h 747"/>
                <a:gd name="T114" fmla="*/ 373 w 748"/>
                <a:gd name="T115"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 h="747">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TextBox 47">
            <a:extLst>
              <a:ext uri="{FF2B5EF4-FFF2-40B4-BE49-F238E27FC236}">
                <a16:creationId xmlns:a16="http://schemas.microsoft.com/office/drawing/2014/main" id="{A47DBF62-721A-4FB1-AD0A-811040ED7805}"/>
              </a:ext>
            </a:extLst>
          </p:cNvPr>
          <p:cNvSpPr txBox="1"/>
          <p:nvPr/>
        </p:nvSpPr>
        <p:spPr>
          <a:xfrm>
            <a:off x="10737056" y="5459509"/>
            <a:ext cx="1196817" cy="30777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CE295E"/>
                </a:solidFill>
                <a:latin typeface="+mj-lt"/>
              </a:rPr>
              <a:t>1:00 PM</a:t>
            </a:r>
          </a:p>
        </p:txBody>
      </p:sp>
    </p:spTree>
    <p:extLst>
      <p:ext uri="{BB962C8B-B14F-4D97-AF65-F5344CB8AC3E}">
        <p14:creationId xmlns:p14="http://schemas.microsoft.com/office/powerpoint/2010/main" val="14077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B61B-BB92-4768-AFBB-C2D3F20842D6}"/>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8</a:t>
            </a:fld>
            <a:endParaRPr lang="en-US" dirty="0"/>
          </a:p>
        </p:txBody>
      </p:sp>
      <p:graphicFrame>
        <p:nvGraphicFramePr>
          <p:cNvPr id="10" name="Chart 9" descr="This is a chart.">
            <a:extLst>
              <a:ext uri="{FF2B5EF4-FFF2-40B4-BE49-F238E27FC236}">
                <a16:creationId xmlns:a16="http://schemas.microsoft.com/office/drawing/2014/main" id="{E66CA3D8-2C78-46B3-B39E-61C3B1570440}"/>
              </a:ext>
            </a:extLst>
          </p:cNvPr>
          <p:cNvGraphicFramePr/>
          <p:nvPr>
            <p:extLst>
              <p:ext uri="{D42A27DB-BD31-4B8C-83A1-F6EECF244321}">
                <p14:modId xmlns:p14="http://schemas.microsoft.com/office/powerpoint/2010/main" val="2810222633"/>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9558963-A249-4EED-94EF-6C0741E91F31}"/>
              </a:ext>
              <a:ext uri="{C183D7F6-B498-43B3-948B-1728B52AA6E4}">
                <adec:decorative xmlns:adec="http://schemas.microsoft.com/office/drawing/2017/decorative"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45C40C-A08D-4984-A61C-A64C2C04D4FD}"/>
              </a:ext>
              <a:ext uri="{C183D7F6-B498-43B3-948B-1728B52AA6E4}">
                <adec:decorative xmlns:adec="http://schemas.microsoft.com/office/drawing/2017/decorative"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id="{2D80A1D2-265F-448F-A52C-92EA682624B2}"/>
              </a:ext>
            </a:extLst>
          </p:cNvPr>
          <p:cNvSpPr txBox="1"/>
          <p:nvPr/>
        </p:nvSpPr>
        <p:spPr>
          <a:xfrm>
            <a:off x="9231878"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7" name="TextBox 47">
            <a:extLst>
              <a:ext uri="{FF2B5EF4-FFF2-40B4-BE49-F238E27FC236}">
                <a16:creationId xmlns:a16="http://schemas.microsoft.com/office/drawing/2014/main" id="{6DEA7C2E-5CA4-4158-A8D2-337962DDF790}"/>
              </a:ext>
            </a:extLst>
          </p:cNvPr>
          <p:cNvSpPr txBox="1"/>
          <p:nvPr/>
        </p:nvSpPr>
        <p:spPr>
          <a:xfrm>
            <a:off x="9231878"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8" name="Rectangle 17">
            <a:extLst>
              <a:ext uri="{FF2B5EF4-FFF2-40B4-BE49-F238E27FC236}">
                <a16:creationId xmlns:a16="http://schemas.microsoft.com/office/drawing/2014/main" id="{C34FFC4B-C0FD-40B7-84F6-1581A1DBE100}"/>
              </a:ext>
              <a:ext uri="{C183D7F6-B498-43B3-948B-1728B52AA6E4}">
                <adec:decorative xmlns:adec="http://schemas.microsoft.com/office/drawing/2017/decorative"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36DF1C4B-6BC2-4B51-8433-E3F48420959A}"/>
              </a:ext>
              <a:ext uri="{C183D7F6-B498-43B3-948B-1728B52AA6E4}">
                <adec:decorative xmlns:adec="http://schemas.microsoft.com/office/drawing/2017/decorative"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id="{37C247B4-175D-4D11-B853-D2AF3DE04EB3}"/>
              </a:ext>
            </a:extLst>
          </p:cNvPr>
          <p:cNvSpPr txBox="1"/>
          <p:nvPr/>
        </p:nvSpPr>
        <p:spPr>
          <a:xfrm flipH="1">
            <a:off x="509022"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1" name="TextBox 47">
            <a:extLst>
              <a:ext uri="{FF2B5EF4-FFF2-40B4-BE49-F238E27FC236}">
                <a16:creationId xmlns:a16="http://schemas.microsoft.com/office/drawing/2014/main" id="{A11FA36C-8B09-47A5-A9E8-B41DE0D47FEA}"/>
              </a:ext>
            </a:extLst>
          </p:cNvPr>
          <p:cNvSpPr txBox="1"/>
          <p:nvPr/>
        </p:nvSpPr>
        <p:spPr>
          <a:xfrm flipH="1">
            <a:off x="509022"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3" name="TextBox 47">
            <a:extLst>
              <a:ext uri="{FF2B5EF4-FFF2-40B4-BE49-F238E27FC236}">
                <a16:creationId xmlns:a16="http://schemas.microsoft.com/office/drawing/2014/main"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45%</a:t>
            </a:r>
          </a:p>
        </p:txBody>
      </p:sp>
      <p:sp>
        <p:nvSpPr>
          <p:cNvPr id="24" name="TextBox 47">
            <a:extLst>
              <a:ext uri="{FF2B5EF4-FFF2-40B4-BE49-F238E27FC236}">
                <a16:creationId xmlns:a16="http://schemas.microsoft.com/office/drawing/2014/main"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25%</a:t>
            </a:r>
          </a:p>
        </p:txBody>
      </p:sp>
      <p:sp>
        <p:nvSpPr>
          <p:cNvPr id="25" name="TextBox 47">
            <a:extLst>
              <a:ext uri="{FF2B5EF4-FFF2-40B4-BE49-F238E27FC236}">
                <a16:creationId xmlns:a16="http://schemas.microsoft.com/office/drawing/2014/main"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20%</a:t>
            </a:r>
          </a:p>
        </p:txBody>
      </p:sp>
      <p:sp>
        <p:nvSpPr>
          <p:cNvPr id="26" name="TextBox 47">
            <a:extLst>
              <a:ext uri="{FF2B5EF4-FFF2-40B4-BE49-F238E27FC236}">
                <a16:creationId xmlns:a16="http://schemas.microsoft.com/office/drawing/2014/main"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10%</a:t>
            </a:r>
          </a:p>
        </p:txBody>
      </p:sp>
    </p:spTree>
    <p:extLst>
      <p:ext uri="{BB962C8B-B14F-4D97-AF65-F5344CB8AC3E}">
        <p14:creationId xmlns:p14="http://schemas.microsoft.com/office/powerpoint/2010/main" val="10067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id="{337509D2-0CBC-4371-A05E-AF36659B07F3}"/>
              </a:ext>
              <a:ext uri="{C183D7F6-B498-43B3-948B-1728B52AA6E4}">
                <adec:decorative xmlns:adec="http://schemas.microsoft.com/office/drawing/2017/decorative"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Data Market</a:t>
              </a:r>
            </a:p>
          </p:txBody>
        </p:sp>
      </p:grpSp>
      <p:grpSp>
        <p:nvGrpSpPr>
          <p:cNvPr id="81" name="Group 80">
            <a:extLst>
              <a:ext uri="{FF2B5EF4-FFF2-40B4-BE49-F238E27FC236}">
                <a16:creationId xmlns:a16="http://schemas.microsoft.com/office/drawing/2014/main" id="{AB755EE4-AAED-40FD-A16A-259334EEE052}"/>
              </a:ext>
              <a:ext uri="{C183D7F6-B498-43B3-948B-1728B52AA6E4}">
                <adec:decorative xmlns:adec="http://schemas.microsoft.com/office/drawing/2017/decorative"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9</a:t>
            </a:fld>
            <a:endParaRPr lang="en-US" dirty="0"/>
          </a:p>
        </p:txBody>
      </p:sp>
      <p:grpSp>
        <p:nvGrpSpPr>
          <p:cNvPr id="43" name="Group 42">
            <a:extLst>
              <a:ext uri="{FF2B5EF4-FFF2-40B4-BE49-F238E27FC236}">
                <a16:creationId xmlns:a16="http://schemas.microsoft.com/office/drawing/2014/main" id="{91550221-8258-42F2-8C5D-7698C3085D53}"/>
              </a:ext>
              <a:ext uri="{C183D7F6-B498-43B3-948B-1728B52AA6E4}">
                <adec:decorative xmlns:adec="http://schemas.microsoft.com/office/drawing/2017/decorative" val="1"/>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id="{CDADA208-E23E-4B7A-8B30-503644571020}"/>
                </a:ext>
              </a:extLst>
            </p:cNvPr>
            <p:cNvSpPr/>
            <p:nvPr/>
          </p:nvSpPr>
          <p:spPr>
            <a:xfrm>
              <a:off x="304800" y="1577182"/>
              <a:ext cx="3419021" cy="17954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$ 1,373.68</a:t>
              </a:r>
            </a:p>
          </p:txBody>
        </p:sp>
        <p:sp>
          <p:nvSpPr>
            <p:cNvPr id="7" name="Rectangle 6">
              <a:extLst>
                <a:ext uri="{FF2B5EF4-FFF2-40B4-BE49-F238E27FC236}">
                  <a16:creationId xmlns:a16="http://schemas.microsoft.com/office/drawing/2014/main"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Last Deposit: $1,566.34 </a:t>
              </a:r>
            </a:p>
          </p:txBody>
        </p:sp>
      </p:grpSp>
      <p:sp>
        <p:nvSpPr>
          <p:cNvPr id="6" name="Oval 5">
            <a:extLst>
              <a:ext uri="{FF2B5EF4-FFF2-40B4-BE49-F238E27FC236}">
                <a16:creationId xmlns:a16="http://schemas.microsoft.com/office/drawing/2014/main" id="{97C50A8E-3918-4827-975A-99A3EAB66BFA}"/>
              </a:ext>
              <a:ext uri="{C183D7F6-B498-43B3-948B-1728B52AA6E4}">
                <adec:decorative xmlns:adec="http://schemas.microsoft.com/office/drawing/2017/decorative" val="1"/>
              </a:ext>
            </a:extLst>
          </p:cNvPr>
          <p:cNvSpPr/>
          <p:nvPr/>
        </p:nvSpPr>
        <p:spPr>
          <a:xfrm>
            <a:off x="1685698"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descr="This is an icon of coins.">
            <a:extLst>
              <a:ext uri="{FF2B5EF4-FFF2-40B4-BE49-F238E27FC236}">
                <a16:creationId xmlns:a16="http://schemas.microsoft.com/office/drawing/2014/main"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id="{82DC834D-A801-489D-B18E-A3C9646F4D2E}"/>
              </a:ext>
              <a:ext uri="{C183D7F6-B498-43B3-948B-1728B52AA6E4}">
                <adec:decorative xmlns:adec="http://schemas.microsoft.com/office/drawing/2017/decorative"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id="{0A0A31DB-DD27-4F64-AB8C-EC7887B70CFD}"/>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$ 1,237.55</a:t>
              </a:r>
            </a:p>
          </p:txBody>
        </p:sp>
        <p:sp>
          <p:nvSpPr>
            <p:cNvPr id="47" name="Rectangle 46">
              <a:extLst>
                <a:ext uri="{FF2B5EF4-FFF2-40B4-BE49-F238E27FC236}">
                  <a16:creationId xmlns:a16="http://schemas.microsoft.com/office/drawing/2014/main" id="{AC6A4160-8BE0-4F42-8528-A692DB7BDCCE}"/>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id="{151F8D54-5195-4686-B421-E1F7E4D42652}"/>
              </a:ext>
              <a:ext uri="{C183D7F6-B498-43B3-948B-1728B52AA6E4}">
                <adec:decorative xmlns:adec="http://schemas.microsoft.com/office/drawing/2017/decorative"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grpSp>
        <p:nvGrpSpPr>
          <p:cNvPr id="82" name="Group 81" descr="This is an icon of a cash register.">
            <a:extLst>
              <a:ext uri="{FF2B5EF4-FFF2-40B4-BE49-F238E27FC236}">
                <a16:creationId xmlns:a16="http://schemas.microsoft.com/office/drawing/2014/main"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Rectangle 86">
            <a:extLst>
              <a:ext uri="{FF2B5EF4-FFF2-40B4-BE49-F238E27FC236}">
                <a16:creationId xmlns:a16="http://schemas.microsoft.com/office/drawing/2014/main" id="{BF061177-3A0B-4D94-95FF-46770B8B2E9B}"/>
              </a:ext>
            </a:extLst>
          </p:cNvPr>
          <p:cNvSpPr/>
          <p:nvPr/>
        </p:nvSpPr>
        <p:spPr>
          <a:xfrm>
            <a:off x="8467385" y="1577181"/>
            <a:ext cx="3419021" cy="962601"/>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Card (40%)</a:t>
            </a:r>
          </a:p>
        </p:txBody>
      </p:sp>
      <p:sp>
        <p:nvSpPr>
          <p:cNvPr id="88" name="Rectangle 87">
            <a:extLst>
              <a:ext uri="{FF2B5EF4-FFF2-40B4-BE49-F238E27FC236}">
                <a16:creationId xmlns:a16="http://schemas.microsoft.com/office/drawing/2014/main" id="{C441B089-8C78-493A-B640-E4942D9BE68E}"/>
              </a:ext>
            </a:extLst>
          </p:cNvPr>
          <p:cNvSpPr/>
          <p:nvPr/>
        </p:nvSpPr>
        <p:spPr>
          <a:xfrm>
            <a:off x="8467385" y="3372670"/>
            <a:ext cx="3419021" cy="419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Other (20%)</a:t>
            </a:r>
          </a:p>
        </p:txBody>
      </p:sp>
      <p:sp>
        <p:nvSpPr>
          <p:cNvPr id="95" name="Rectangle 94">
            <a:extLst>
              <a:ext uri="{FF2B5EF4-FFF2-40B4-BE49-F238E27FC236}">
                <a16:creationId xmlns:a16="http://schemas.microsoft.com/office/drawing/2014/main" id="{8D0359B6-238F-4B5E-B1A4-229F370E96D7}"/>
              </a:ext>
            </a:extLst>
          </p:cNvPr>
          <p:cNvSpPr/>
          <p:nvPr/>
        </p:nvSpPr>
        <p:spPr>
          <a:xfrm>
            <a:off x="8467385" y="2956227"/>
            <a:ext cx="3419021" cy="419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Gift Card (20%)</a:t>
            </a:r>
          </a:p>
        </p:txBody>
      </p:sp>
      <p:sp>
        <p:nvSpPr>
          <p:cNvPr id="96" name="Rectangle 95">
            <a:extLst>
              <a:ext uri="{FF2B5EF4-FFF2-40B4-BE49-F238E27FC236}">
                <a16:creationId xmlns:a16="http://schemas.microsoft.com/office/drawing/2014/main" id="{C14F284B-6377-4804-9C82-CA1083F54D5A}"/>
              </a:ext>
            </a:extLst>
          </p:cNvPr>
          <p:cNvSpPr/>
          <p:nvPr/>
        </p:nvSpPr>
        <p:spPr>
          <a:xfrm>
            <a:off x="8467385" y="2539783"/>
            <a:ext cx="3419021" cy="419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Cash (20%)</a:t>
            </a:r>
          </a:p>
        </p:txBody>
      </p:sp>
      <p:sp>
        <p:nvSpPr>
          <p:cNvPr id="89" name="Oval 88">
            <a:extLst>
              <a:ext uri="{FF2B5EF4-FFF2-40B4-BE49-F238E27FC236}">
                <a16:creationId xmlns:a16="http://schemas.microsoft.com/office/drawing/2014/main" id="{1710653A-F5C8-47DE-8D3E-A0B5438ED781}"/>
              </a:ext>
              <a:ext uri="{C183D7F6-B498-43B3-948B-1728B52AA6E4}">
                <adec:decorative xmlns:adec="http://schemas.microsoft.com/office/drawing/2017/decorative" val="1"/>
              </a:ext>
            </a:extLst>
          </p:cNvPr>
          <p:cNvSpPr/>
          <p:nvPr/>
        </p:nvSpPr>
        <p:spPr>
          <a:xfrm>
            <a:off x="9848283"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225" descr="This is a map.">
            <a:extLst>
              <a:ext uri="{FF2B5EF4-FFF2-40B4-BE49-F238E27FC236}">
                <a16:creationId xmlns:a16="http://schemas.microsoft.com/office/drawing/2014/main" id="{E7C433E1-2468-4CB5-BB9B-DC81C26CDDD2}"/>
              </a:ext>
            </a:extLst>
          </p:cNvPr>
          <p:cNvGrpSpPr>
            <a:grpSpLocks/>
          </p:cNvGrpSpPr>
          <p:nvPr/>
        </p:nvGrpSpPr>
        <p:grpSpPr bwMode="auto">
          <a:xfrm>
            <a:off x="611417" y="4640855"/>
            <a:ext cx="2805786" cy="1464670"/>
            <a:chOff x="61887" y="752420"/>
            <a:chExt cx="8725336" cy="5044568"/>
          </a:xfrm>
          <a:solidFill>
            <a:srgbClr val="7F7F7F"/>
          </a:solidFill>
        </p:grpSpPr>
        <p:sp>
          <p:nvSpPr>
            <p:cNvPr id="121" name="Freeform 5962">
              <a:extLst>
                <a:ext uri="{FF2B5EF4-FFF2-40B4-BE49-F238E27FC236}">
                  <a16:creationId xmlns:a16="http://schemas.microsoft.com/office/drawing/2014/main" id="{33931C5B-EF27-4D07-A2CC-B6D8CF9FC773}"/>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22" name="Freeform 6151">
              <a:extLst>
                <a:ext uri="{FF2B5EF4-FFF2-40B4-BE49-F238E27FC236}">
                  <a16:creationId xmlns:a16="http://schemas.microsoft.com/office/drawing/2014/main" id="{C68411AA-72D5-46AD-B491-903F5E680B0D}"/>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23" name="Freeform 6153">
              <a:extLst>
                <a:ext uri="{FF2B5EF4-FFF2-40B4-BE49-F238E27FC236}">
                  <a16:creationId xmlns:a16="http://schemas.microsoft.com/office/drawing/2014/main" id="{25E7CF2E-8766-4345-94BE-E6EA2DBA8202}"/>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24" name="Freeform 6155">
              <a:extLst>
                <a:ext uri="{FF2B5EF4-FFF2-40B4-BE49-F238E27FC236}">
                  <a16:creationId xmlns:a16="http://schemas.microsoft.com/office/drawing/2014/main" id="{2FDFA26B-F356-47E4-9EED-7C45C0427271}"/>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25" name="Freeform 6156">
              <a:extLst>
                <a:ext uri="{FF2B5EF4-FFF2-40B4-BE49-F238E27FC236}">
                  <a16:creationId xmlns:a16="http://schemas.microsoft.com/office/drawing/2014/main" id="{C72AD500-93A3-4AF1-98A7-E15237B01C76}"/>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rgbClr val="CE295E"/>
            </a:solidFill>
            <a:ln w="6350">
              <a:noFill/>
              <a:round/>
              <a:headEnd/>
              <a:tailEnd/>
            </a:ln>
          </p:spPr>
          <p:txBody>
            <a:bodyPr/>
            <a:lstStyle/>
            <a:p>
              <a:endParaRPr lang="en-US" b="1" dirty="0"/>
            </a:p>
          </p:txBody>
        </p:sp>
        <p:sp>
          <p:nvSpPr>
            <p:cNvPr id="126" name="Freeform 6004">
              <a:extLst>
                <a:ext uri="{FF2B5EF4-FFF2-40B4-BE49-F238E27FC236}">
                  <a16:creationId xmlns:a16="http://schemas.microsoft.com/office/drawing/2014/main" id="{697EC272-2D49-4013-B34A-B359F6731106}"/>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127" name="Gruppe 224">
              <a:extLst>
                <a:ext uri="{FF2B5EF4-FFF2-40B4-BE49-F238E27FC236}">
                  <a16:creationId xmlns:a16="http://schemas.microsoft.com/office/drawing/2014/main" id="{39E5F600-6942-4BA6-8AA7-531D4A04554F}"/>
                </a:ext>
              </a:extLst>
            </p:cNvPr>
            <p:cNvGrpSpPr/>
            <p:nvPr/>
          </p:nvGrpSpPr>
          <p:grpSpPr bwMode="auto">
            <a:xfrm>
              <a:off x="61887" y="752420"/>
              <a:ext cx="3986398" cy="2950877"/>
              <a:chOff x="93979" y="699453"/>
              <a:chExt cx="3986530" cy="2951480"/>
            </a:xfrm>
            <a:grpFill/>
          </p:grpSpPr>
          <p:sp>
            <p:nvSpPr>
              <p:cNvPr id="135" name="Freeform 6016">
                <a:extLst>
                  <a:ext uri="{FF2B5EF4-FFF2-40B4-BE49-F238E27FC236}">
                    <a16:creationId xmlns:a16="http://schemas.microsoft.com/office/drawing/2014/main" id="{69DFCF33-EBD2-4790-ADEE-889828CACB03}"/>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36" name="Freeform 6017">
                <a:extLst>
                  <a:ext uri="{FF2B5EF4-FFF2-40B4-BE49-F238E27FC236}">
                    <a16:creationId xmlns:a16="http://schemas.microsoft.com/office/drawing/2014/main" id="{480BA2B9-56BA-4BE6-A589-897B4B80895D}"/>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37" name="Freeform 6018">
                <a:extLst>
                  <a:ext uri="{FF2B5EF4-FFF2-40B4-BE49-F238E27FC236}">
                    <a16:creationId xmlns:a16="http://schemas.microsoft.com/office/drawing/2014/main" id="{2A2BF83A-E0C4-44B3-ADE8-AE756AE4ABD9}"/>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138" name="Freeform 6019">
                <a:extLst>
                  <a:ext uri="{FF2B5EF4-FFF2-40B4-BE49-F238E27FC236}">
                    <a16:creationId xmlns:a16="http://schemas.microsoft.com/office/drawing/2014/main" id="{8DFF94D9-EB46-4082-9B0C-C4D0908FA9D4}"/>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139" name="Freeform 6020">
                <a:extLst>
                  <a:ext uri="{FF2B5EF4-FFF2-40B4-BE49-F238E27FC236}">
                    <a16:creationId xmlns:a16="http://schemas.microsoft.com/office/drawing/2014/main" id="{0A8AC365-1C72-4660-B2E9-E8228737922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140" name="Freeform 6021">
                <a:extLst>
                  <a:ext uri="{FF2B5EF4-FFF2-40B4-BE49-F238E27FC236}">
                    <a16:creationId xmlns:a16="http://schemas.microsoft.com/office/drawing/2014/main" id="{B2D0FFA9-608A-4F53-8334-DE631B2980C1}"/>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141" name="Freeform 6022">
                <a:extLst>
                  <a:ext uri="{FF2B5EF4-FFF2-40B4-BE49-F238E27FC236}">
                    <a16:creationId xmlns:a16="http://schemas.microsoft.com/office/drawing/2014/main" id="{041C9B3A-7F3F-47F3-9AFB-C122B8451D62}"/>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142" name="Freeform 6023">
                <a:extLst>
                  <a:ext uri="{FF2B5EF4-FFF2-40B4-BE49-F238E27FC236}">
                    <a16:creationId xmlns:a16="http://schemas.microsoft.com/office/drawing/2014/main" id="{892A0A10-1099-4E82-A0A2-0BF271627CE3}"/>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143" name="Freeform 6024">
                <a:extLst>
                  <a:ext uri="{FF2B5EF4-FFF2-40B4-BE49-F238E27FC236}">
                    <a16:creationId xmlns:a16="http://schemas.microsoft.com/office/drawing/2014/main" id="{1541E4FD-5556-4FAE-89FB-082F9022482D}"/>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144" name="Freeform 6025">
                <a:extLst>
                  <a:ext uri="{FF2B5EF4-FFF2-40B4-BE49-F238E27FC236}">
                    <a16:creationId xmlns:a16="http://schemas.microsoft.com/office/drawing/2014/main" id="{A3A9F262-8DA6-4E9C-95CE-4CFEC6CB746F}"/>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145" name="Freeform 6026">
                <a:extLst>
                  <a:ext uri="{FF2B5EF4-FFF2-40B4-BE49-F238E27FC236}">
                    <a16:creationId xmlns:a16="http://schemas.microsoft.com/office/drawing/2014/main" id="{9EFB115D-9B89-41BF-91A8-CAF0D6E0880D}"/>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146" name="Freeform 6027">
                <a:extLst>
                  <a:ext uri="{FF2B5EF4-FFF2-40B4-BE49-F238E27FC236}">
                    <a16:creationId xmlns:a16="http://schemas.microsoft.com/office/drawing/2014/main" id="{BB1D1A63-C214-414F-9B28-392123B90E33}"/>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147" name="Freeform 6033">
                <a:extLst>
                  <a:ext uri="{FF2B5EF4-FFF2-40B4-BE49-F238E27FC236}">
                    <a16:creationId xmlns:a16="http://schemas.microsoft.com/office/drawing/2014/main" id="{C1130B87-32CC-4AB9-B7A2-4FC285410AC1}"/>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148" name="Freeform 6037">
                <a:extLst>
                  <a:ext uri="{FF2B5EF4-FFF2-40B4-BE49-F238E27FC236}">
                    <a16:creationId xmlns:a16="http://schemas.microsoft.com/office/drawing/2014/main" id="{0487870B-36BF-4A48-B924-625A1D8CDAD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149" name="Freeform 6054">
                <a:extLst>
                  <a:ext uri="{FF2B5EF4-FFF2-40B4-BE49-F238E27FC236}">
                    <a16:creationId xmlns:a16="http://schemas.microsoft.com/office/drawing/2014/main" id="{6F580247-2D5C-4904-8B87-5E2D565A355C}"/>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150" name="Freeform 6074">
                <a:extLst>
                  <a:ext uri="{FF2B5EF4-FFF2-40B4-BE49-F238E27FC236}">
                    <a16:creationId xmlns:a16="http://schemas.microsoft.com/office/drawing/2014/main" id="{F94F4020-0DD9-4AAF-BD0D-A62D324C48BB}"/>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151" name="Freeform 6084">
                <a:extLst>
                  <a:ext uri="{FF2B5EF4-FFF2-40B4-BE49-F238E27FC236}">
                    <a16:creationId xmlns:a16="http://schemas.microsoft.com/office/drawing/2014/main" id="{EBFEE333-D800-4608-9F5A-EB9D4891D701}"/>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152" name="Freeform 6086">
                <a:extLst>
                  <a:ext uri="{FF2B5EF4-FFF2-40B4-BE49-F238E27FC236}">
                    <a16:creationId xmlns:a16="http://schemas.microsoft.com/office/drawing/2014/main" id="{31FA47B4-D734-43F2-B515-24EC7B1629A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rgbClr val="CE295E"/>
              </a:solidFill>
              <a:ln w="6350">
                <a:noFill/>
                <a:round/>
                <a:headEnd/>
                <a:tailEnd/>
              </a:ln>
            </p:spPr>
            <p:txBody>
              <a:bodyPr/>
              <a:lstStyle/>
              <a:p>
                <a:endParaRPr lang="en-US" b="1" dirty="0"/>
              </a:p>
            </p:txBody>
          </p:sp>
          <p:sp>
            <p:nvSpPr>
              <p:cNvPr id="153" name="Freeform 6087">
                <a:extLst>
                  <a:ext uri="{FF2B5EF4-FFF2-40B4-BE49-F238E27FC236}">
                    <a16:creationId xmlns:a16="http://schemas.microsoft.com/office/drawing/2014/main" id="{8A472967-6EEC-4AFD-9131-1A3F1687484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154" name="Freeform 6088">
                <a:extLst>
                  <a:ext uri="{FF2B5EF4-FFF2-40B4-BE49-F238E27FC236}">
                    <a16:creationId xmlns:a16="http://schemas.microsoft.com/office/drawing/2014/main" id="{2ABE98AD-A4F7-435A-B946-E75DA0DD9F8D}"/>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155" name="Freeform 6089">
                <a:extLst>
                  <a:ext uri="{FF2B5EF4-FFF2-40B4-BE49-F238E27FC236}">
                    <a16:creationId xmlns:a16="http://schemas.microsoft.com/office/drawing/2014/main" id="{68D3137A-8FD1-4842-9A5F-FAA211E1FB1E}"/>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156" name="Freeform 6091">
                <a:extLst>
                  <a:ext uri="{FF2B5EF4-FFF2-40B4-BE49-F238E27FC236}">
                    <a16:creationId xmlns:a16="http://schemas.microsoft.com/office/drawing/2014/main" id="{2AA5CCE5-3825-441D-856F-C16D42FFBB50}"/>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157" name="Freeform 6092">
                <a:extLst>
                  <a:ext uri="{FF2B5EF4-FFF2-40B4-BE49-F238E27FC236}">
                    <a16:creationId xmlns:a16="http://schemas.microsoft.com/office/drawing/2014/main" id="{AAC40914-CA7F-4EAE-8D56-FC388544BC5C}"/>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158" name="Freeform 6094">
                <a:extLst>
                  <a:ext uri="{FF2B5EF4-FFF2-40B4-BE49-F238E27FC236}">
                    <a16:creationId xmlns:a16="http://schemas.microsoft.com/office/drawing/2014/main" id="{4EC61762-B853-4DFE-9614-6044FB8FFC3D}"/>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159" name="Freeform 6098">
                <a:extLst>
                  <a:ext uri="{FF2B5EF4-FFF2-40B4-BE49-F238E27FC236}">
                    <a16:creationId xmlns:a16="http://schemas.microsoft.com/office/drawing/2014/main" id="{BD6B17A0-6852-4140-8339-7BED5380C9A9}"/>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160" name="Freeform 6099">
                <a:extLst>
                  <a:ext uri="{FF2B5EF4-FFF2-40B4-BE49-F238E27FC236}">
                    <a16:creationId xmlns:a16="http://schemas.microsoft.com/office/drawing/2014/main" id="{2394ED83-74EB-4184-B07E-E7DCDD251C94}"/>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161" name="Freeform 6100">
                <a:extLst>
                  <a:ext uri="{FF2B5EF4-FFF2-40B4-BE49-F238E27FC236}">
                    <a16:creationId xmlns:a16="http://schemas.microsoft.com/office/drawing/2014/main" id="{2BA6CF96-2641-432A-8A0D-AB6AF1D9DA58}"/>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162" name="Freeform 6101">
                <a:extLst>
                  <a:ext uri="{FF2B5EF4-FFF2-40B4-BE49-F238E27FC236}">
                    <a16:creationId xmlns:a16="http://schemas.microsoft.com/office/drawing/2014/main" id="{58392AEF-BD72-447F-ADF6-3286F37FBB85}"/>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163" name="Freeform 6102">
                <a:extLst>
                  <a:ext uri="{FF2B5EF4-FFF2-40B4-BE49-F238E27FC236}">
                    <a16:creationId xmlns:a16="http://schemas.microsoft.com/office/drawing/2014/main" id="{4D94BCDC-F190-4D8E-92A5-AAF1BB8A939E}"/>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164" name="Freeform 6103">
                <a:extLst>
                  <a:ext uri="{FF2B5EF4-FFF2-40B4-BE49-F238E27FC236}">
                    <a16:creationId xmlns:a16="http://schemas.microsoft.com/office/drawing/2014/main" id="{08EF827A-EF16-4A46-B20C-3D6E9410602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165" name="Freeform 6104">
                <a:extLst>
                  <a:ext uri="{FF2B5EF4-FFF2-40B4-BE49-F238E27FC236}">
                    <a16:creationId xmlns:a16="http://schemas.microsoft.com/office/drawing/2014/main" id="{882845AC-636F-4550-AA3B-1FED6B549709}"/>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166" name="Freeform 6105">
                <a:extLst>
                  <a:ext uri="{FF2B5EF4-FFF2-40B4-BE49-F238E27FC236}">
                    <a16:creationId xmlns:a16="http://schemas.microsoft.com/office/drawing/2014/main" id="{99DFDB14-0308-471C-93C6-DA79A0167B27}"/>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167" name="Freeform 6106">
                <a:extLst>
                  <a:ext uri="{FF2B5EF4-FFF2-40B4-BE49-F238E27FC236}">
                    <a16:creationId xmlns:a16="http://schemas.microsoft.com/office/drawing/2014/main" id="{0445270A-BA84-48FF-90B1-1AB3DFAC957B}"/>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168" name="Freeform 6107">
                <a:extLst>
                  <a:ext uri="{FF2B5EF4-FFF2-40B4-BE49-F238E27FC236}">
                    <a16:creationId xmlns:a16="http://schemas.microsoft.com/office/drawing/2014/main" id="{E1C13B64-1C9B-4BD0-8269-FC7C0FA8BC29}"/>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169" name="Freeform 6108">
                <a:extLst>
                  <a:ext uri="{FF2B5EF4-FFF2-40B4-BE49-F238E27FC236}">
                    <a16:creationId xmlns:a16="http://schemas.microsoft.com/office/drawing/2014/main" id="{AE34FBDD-7042-44AC-90B3-EC37B5E7613D}"/>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170" name="Freeform 6109">
                <a:extLst>
                  <a:ext uri="{FF2B5EF4-FFF2-40B4-BE49-F238E27FC236}">
                    <a16:creationId xmlns:a16="http://schemas.microsoft.com/office/drawing/2014/main" id="{AFECA511-DE09-4AA9-A967-99AA19EE6F2F}"/>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171" name="Freeform 6110">
                <a:extLst>
                  <a:ext uri="{FF2B5EF4-FFF2-40B4-BE49-F238E27FC236}">
                    <a16:creationId xmlns:a16="http://schemas.microsoft.com/office/drawing/2014/main" id="{0788F913-6E7F-46F5-9610-270AD1D9AF24}"/>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172" name="Freeform 6111">
                <a:extLst>
                  <a:ext uri="{FF2B5EF4-FFF2-40B4-BE49-F238E27FC236}">
                    <a16:creationId xmlns:a16="http://schemas.microsoft.com/office/drawing/2014/main" id="{E5AC1360-3AA8-422E-BD82-4007E4B5764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173" name="Freeform 6112">
                <a:extLst>
                  <a:ext uri="{FF2B5EF4-FFF2-40B4-BE49-F238E27FC236}">
                    <a16:creationId xmlns:a16="http://schemas.microsoft.com/office/drawing/2014/main" id="{77AA563D-B745-4E32-ADF8-FDB9FD155950}"/>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174" name="Freeform 6113">
                <a:extLst>
                  <a:ext uri="{FF2B5EF4-FFF2-40B4-BE49-F238E27FC236}">
                    <a16:creationId xmlns:a16="http://schemas.microsoft.com/office/drawing/2014/main" id="{DB188D03-458F-426A-9F60-B7980D3438BB}"/>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175" name="Freeform 6115">
                <a:extLst>
                  <a:ext uri="{FF2B5EF4-FFF2-40B4-BE49-F238E27FC236}">
                    <a16:creationId xmlns:a16="http://schemas.microsoft.com/office/drawing/2014/main" id="{0457B61A-AA8F-40A5-8265-23C1EB77026D}"/>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176" name="Freeform 6116">
                <a:extLst>
                  <a:ext uri="{FF2B5EF4-FFF2-40B4-BE49-F238E27FC236}">
                    <a16:creationId xmlns:a16="http://schemas.microsoft.com/office/drawing/2014/main" id="{8D1B792B-43DA-4C64-AC08-DDAE254F219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177" name="Freeform 6117">
                <a:extLst>
                  <a:ext uri="{FF2B5EF4-FFF2-40B4-BE49-F238E27FC236}">
                    <a16:creationId xmlns:a16="http://schemas.microsoft.com/office/drawing/2014/main" id="{1EA95E40-F922-4A86-8EAD-D1AC2D7B8F8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178" name="Freeform 6118">
                <a:extLst>
                  <a:ext uri="{FF2B5EF4-FFF2-40B4-BE49-F238E27FC236}">
                    <a16:creationId xmlns:a16="http://schemas.microsoft.com/office/drawing/2014/main" id="{A7E7DB1B-D6C9-47C6-8A67-E2D8BD8E8492}"/>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28" name="Freeform 6134">
              <a:extLst>
                <a:ext uri="{FF2B5EF4-FFF2-40B4-BE49-F238E27FC236}">
                  <a16:creationId xmlns:a16="http://schemas.microsoft.com/office/drawing/2014/main" id="{9AA6E2EB-C12A-4D98-89AF-9D6AEEF2648F}"/>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29" name="Freeform 6135">
              <a:extLst>
                <a:ext uri="{FF2B5EF4-FFF2-40B4-BE49-F238E27FC236}">
                  <a16:creationId xmlns:a16="http://schemas.microsoft.com/office/drawing/2014/main" id="{01E00D08-2933-4518-B97E-8F3A5F296BE7}"/>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30" name="Freeform 6136">
              <a:extLst>
                <a:ext uri="{FF2B5EF4-FFF2-40B4-BE49-F238E27FC236}">
                  <a16:creationId xmlns:a16="http://schemas.microsoft.com/office/drawing/2014/main" id="{49142714-7DBA-4AEB-A5B6-581E0AF27820}"/>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1" name="Freeform 6138">
              <a:extLst>
                <a:ext uri="{FF2B5EF4-FFF2-40B4-BE49-F238E27FC236}">
                  <a16:creationId xmlns:a16="http://schemas.microsoft.com/office/drawing/2014/main" id="{CB7EFC25-C4A1-4B6D-9D83-EB0C5C8678CD}"/>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32" name="Freeform 6144">
              <a:extLst>
                <a:ext uri="{FF2B5EF4-FFF2-40B4-BE49-F238E27FC236}">
                  <a16:creationId xmlns:a16="http://schemas.microsoft.com/office/drawing/2014/main" id="{A1FD1648-3A31-4D6B-B480-071FDCB67102}"/>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33" name="Freeform 6149">
              <a:extLst>
                <a:ext uri="{FF2B5EF4-FFF2-40B4-BE49-F238E27FC236}">
                  <a16:creationId xmlns:a16="http://schemas.microsoft.com/office/drawing/2014/main" id="{35C694B1-D165-404F-8D9E-97E505B5CAA2}"/>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34" name="Freeform 6150">
              <a:extLst>
                <a:ext uri="{FF2B5EF4-FFF2-40B4-BE49-F238E27FC236}">
                  <a16:creationId xmlns:a16="http://schemas.microsoft.com/office/drawing/2014/main" id="{3E9D458F-DABF-4B99-8418-70F83E657F03}"/>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graphicFrame>
        <p:nvGraphicFramePr>
          <p:cNvPr id="1027" name="Chart 1026" descr="This is a chart.">
            <a:extLst>
              <a:ext uri="{FF2B5EF4-FFF2-40B4-BE49-F238E27FC236}">
                <a16:creationId xmlns:a16="http://schemas.microsoft.com/office/drawing/2014/main" id="{1B17C7EB-0FAD-41E6-9BE9-1AEB806F65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149947"/>
              </p:ext>
            </p:extLst>
          </p:nvPr>
        </p:nvGraphicFramePr>
        <p:xfrm>
          <a:off x="5869213" y="4580201"/>
          <a:ext cx="1825175" cy="1595013"/>
        </p:xfrm>
        <a:graphic>
          <a:graphicData uri="http://schemas.openxmlformats.org/drawingml/2006/chart">
            <c:chart xmlns:c="http://schemas.openxmlformats.org/drawingml/2006/chart" xmlns:r="http://schemas.openxmlformats.org/officeDocument/2006/relationships" r:id="rId3"/>
          </a:graphicData>
        </a:graphic>
      </p:graphicFrame>
      <p:sp>
        <p:nvSpPr>
          <p:cNvPr id="187" name="Rectangle 186">
            <a:extLst>
              <a:ext uri="{FF2B5EF4-FFF2-40B4-BE49-F238E27FC236}">
                <a16:creationId xmlns:a16="http://schemas.microsoft.com/office/drawing/2014/main" id="{B46D891C-8009-4D3A-AE8D-056B662B8089}"/>
              </a:ext>
            </a:extLst>
          </p:cNvPr>
          <p:cNvSpPr/>
          <p:nvPr/>
        </p:nvSpPr>
        <p:spPr>
          <a:xfrm>
            <a:off x="4625346" y="5043425"/>
            <a:ext cx="1331136" cy="276999"/>
          </a:xfrm>
          <a:prstGeom prst="rect">
            <a:avLst/>
          </a:prstGeom>
          <a:solidFill>
            <a:srgbClr val="CE295E"/>
          </a:solidFill>
        </p:spPr>
        <p:txBody>
          <a:bodyPr wrap="none">
            <a:noAutofit/>
          </a:bodyPr>
          <a:lstStyle/>
          <a:p>
            <a:pPr algn="ctr">
              <a:spcBef>
                <a:spcPts val="600"/>
              </a:spcBef>
            </a:pPr>
            <a:r>
              <a:rPr lang="en-US" sz="1200" dirty="0">
                <a:solidFill>
                  <a:schemeClr val="bg1"/>
                </a:solidFill>
              </a:rPr>
              <a:t>Lorem Ipsum</a:t>
            </a:r>
          </a:p>
        </p:txBody>
      </p:sp>
      <p:sp>
        <p:nvSpPr>
          <p:cNvPr id="188" name="Rectangle 187">
            <a:extLst>
              <a:ext uri="{FF2B5EF4-FFF2-40B4-BE49-F238E27FC236}">
                <a16:creationId xmlns:a16="http://schemas.microsoft.com/office/drawing/2014/main" id="{0A5AD744-30BD-4F9E-88ED-80B7CB0B905E}"/>
              </a:ext>
            </a:extLst>
          </p:cNvPr>
          <p:cNvSpPr/>
          <p:nvPr/>
        </p:nvSpPr>
        <p:spPr>
          <a:xfrm>
            <a:off x="4625346" y="5794370"/>
            <a:ext cx="133113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Lorem Ipsum</a:t>
            </a:r>
          </a:p>
        </p:txBody>
      </p:sp>
      <p:sp>
        <p:nvSpPr>
          <p:cNvPr id="189" name="Rectangle 188">
            <a:extLst>
              <a:ext uri="{FF2B5EF4-FFF2-40B4-BE49-F238E27FC236}">
                <a16:creationId xmlns:a16="http://schemas.microsoft.com/office/drawing/2014/main" id="{BAB1ACF7-5AEB-4633-8F49-D88B53378400}"/>
              </a:ext>
            </a:extLst>
          </p:cNvPr>
          <p:cNvSpPr/>
          <p:nvPr/>
        </p:nvSpPr>
        <p:spPr>
          <a:xfrm>
            <a:off x="4807597" y="4564487"/>
            <a:ext cx="959790" cy="430887"/>
          </a:xfrm>
          <a:prstGeom prst="rect">
            <a:avLst/>
          </a:prstGeom>
        </p:spPr>
        <p:txBody>
          <a:bodyPr wrap="square" lIns="0" tIns="0" rIns="0" bIns="0">
            <a:spAutoFit/>
          </a:bodyPr>
          <a:lstStyle/>
          <a:p>
            <a:pPr algn="ctr">
              <a:spcBef>
                <a:spcPts val="600"/>
              </a:spcBef>
            </a:pPr>
            <a:r>
              <a:rPr lang="en-US" sz="2800" b="1" dirty="0">
                <a:solidFill>
                  <a:srgbClr val="CE295E"/>
                </a:solidFill>
                <a:latin typeface="+mj-lt"/>
              </a:rPr>
              <a:t>87%</a:t>
            </a:r>
          </a:p>
        </p:txBody>
      </p:sp>
      <p:sp>
        <p:nvSpPr>
          <p:cNvPr id="190" name="Rectangle 189">
            <a:extLst>
              <a:ext uri="{FF2B5EF4-FFF2-40B4-BE49-F238E27FC236}">
                <a16:creationId xmlns:a16="http://schemas.microsoft.com/office/drawing/2014/main" id="{D47EB548-7973-4FFC-B967-63DC95FCDF00}"/>
              </a:ext>
            </a:extLst>
          </p:cNvPr>
          <p:cNvSpPr/>
          <p:nvPr/>
        </p:nvSpPr>
        <p:spPr>
          <a:xfrm>
            <a:off x="4807597" y="5335127"/>
            <a:ext cx="95979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42%</a:t>
            </a:r>
          </a:p>
        </p:txBody>
      </p:sp>
      <p:sp>
        <p:nvSpPr>
          <p:cNvPr id="1028" name="Oval 1027">
            <a:extLst>
              <a:ext uri="{FF2B5EF4-FFF2-40B4-BE49-F238E27FC236}">
                <a16:creationId xmlns:a16="http://schemas.microsoft.com/office/drawing/2014/main" id="{C98C02B3-B192-4C19-95D4-A5FA419DA95D}"/>
              </a:ext>
              <a:ext uri="{C183D7F6-B498-43B3-948B-1728B52AA6E4}">
                <adec:decorative xmlns:adec="http://schemas.microsoft.com/office/drawing/2017/decorative" val="1"/>
              </a:ext>
            </a:extLst>
          </p:cNvPr>
          <p:cNvSpPr/>
          <p:nvPr/>
        </p:nvSpPr>
        <p:spPr>
          <a:xfrm>
            <a:off x="8467385" y="406086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id="{7917D667-8C6B-4BE2-89A8-EE34784ECF48}"/>
              </a:ext>
              <a:ext uri="{C183D7F6-B498-43B3-948B-1728B52AA6E4}">
                <adec:decorative xmlns:adec="http://schemas.microsoft.com/office/drawing/2017/decorative" val="1"/>
              </a:ext>
            </a:extLst>
          </p:cNvPr>
          <p:cNvSpPr/>
          <p:nvPr/>
        </p:nvSpPr>
        <p:spPr>
          <a:xfrm>
            <a:off x="8467385" y="487716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2EDD0A13-925F-4A1B-ABFB-3C67C1357966}"/>
              </a:ext>
              <a:ext uri="{C183D7F6-B498-43B3-948B-1728B52AA6E4}">
                <adec:decorative xmlns:adec="http://schemas.microsoft.com/office/drawing/2017/decorative" val="1"/>
              </a:ext>
            </a:extLst>
          </p:cNvPr>
          <p:cNvSpPr/>
          <p:nvPr/>
        </p:nvSpPr>
        <p:spPr>
          <a:xfrm>
            <a:off x="8467385" y="5693459"/>
            <a:ext cx="581993" cy="58199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Rectangle 201">
            <a:extLst>
              <a:ext uri="{FF2B5EF4-FFF2-40B4-BE49-F238E27FC236}">
                <a16:creationId xmlns:a16="http://schemas.microsoft.com/office/drawing/2014/main" id="{70D38E9A-94A7-447A-89C1-EB62E888BD09}"/>
              </a:ext>
            </a:extLst>
          </p:cNvPr>
          <p:cNvSpPr/>
          <p:nvPr/>
        </p:nvSpPr>
        <p:spPr>
          <a:xfrm>
            <a:off x="9168342" y="4136416"/>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3" name="Rectangle 202">
            <a:extLst>
              <a:ext uri="{FF2B5EF4-FFF2-40B4-BE49-F238E27FC236}">
                <a16:creationId xmlns:a16="http://schemas.microsoft.com/office/drawing/2014/main" id="{F628A559-BC49-4742-82C4-4124FF63A8B1}"/>
              </a:ext>
            </a:extLst>
          </p:cNvPr>
          <p:cNvSpPr/>
          <p:nvPr/>
        </p:nvSpPr>
        <p:spPr>
          <a:xfrm>
            <a:off x="9168342" y="4941623"/>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4" name="Rectangle 203">
            <a:extLst>
              <a:ext uri="{FF2B5EF4-FFF2-40B4-BE49-F238E27FC236}">
                <a16:creationId xmlns:a16="http://schemas.microsoft.com/office/drawing/2014/main" id="{CEBFB0FE-B591-4089-A1B4-FF85CA99D9DA}"/>
              </a:ext>
            </a:extLst>
          </p:cNvPr>
          <p:cNvSpPr/>
          <p:nvPr/>
        </p:nvSpPr>
        <p:spPr>
          <a:xfrm>
            <a:off x="9168342" y="5769011"/>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Tree>
    <p:extLst>
      <p:ext uri="{BB962C8B-B14F-4D97-AF65-F5344CB8AC3E}">
        <p14:creationId xmlns:p14="http://schemas.microsoft.com/office/powerpoint/2010/main" val="2442960004"/>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734</Words>
  <Application>Microsoft Office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Slide 1</vt:lpstr>
      <vt:lpstr>dashboard</vt:lpstr>
      <vt:lpstr>dashboard</vt:lpstr>
      <vt:lpstr>dashboard</vt:lpstr>
      <vt:lpstr>dashboard</vt:lpstr>
      <vt:lpstr>Slide 6</vt:lpstr>
      <vt:lpstr>dashboard</vt:lpstr>
      <vt:lpstr>dashboard</vt:lpstr>
      <vt:lpstr>dashboard</vt:lpstr>
      <vt:lpstr>Slide 10</vt:lpstr>
      <vt:lpstr>Editing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Mohamed</dc:creator>
  <cp:lastModifiedBy>Mohamed</cp:lastModifiedBy>
  <cp:revision>1</cp:revision>
  <dcterms:created xsi:type="dcterms:W3CDTF">2021-03-05T16:58:45Z</dcterms:created>
  <dcterms:modified xsi:type="dcterms:W3CDTF">2021-03-05T16:59:00Z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