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52" r:id="rId6"/>
    <p:sldId id="361" r:id="rId7"/>
    <p:sldId id="334" r:id="rId8"/>
    <p:sldId id="353" r:id="rId9"/>
    <p:sldId id="354" r:id="rId10"/>
    <p:sldId id="355" r:id="rId11"/>
    <p:sldId id="356" r:id="rId12"/>
    <p:sldId id="357" r:id="rId13"/>
    <p:sldId id="362" r:id="rId14"/>
    <p:sldId id="363" r:id="rId15"/>
    <p:sldId id="364" r:id="rId16"/>
    <p:sldId id="34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EB-4512-806B-A7899BFCB1E5}"/>
            </c:ext>
          </c:extLst>
        </c:ser>
        <c:ser>
          <c:idx val="1"/>
          <c:order val="1"/>
          <c:tx>
            <c:strRef>
              <c:f>Sheet1!$C$1</c:f>
              <c:strCache>
                <c:ptCount val="1"/>
                <c:pt idx="0">
                  <c:v>Series 2</c:v>
                </c:pt>
              </c:strCache>
            </c:strRef>
          </c:tx>
          <c:spPr>
            <a:solidFill>
              <a:schemeClr val="accent3"/>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3BEB-4512-806B-A7899BFCB1E5}"/>
              </c:ext>
            </c:extLst>
          </c:dPt>
          <c:dPt>
            <c:idx val="1"/>
            <c:invertIfNegative val="0"/>
            <c:bubble3D val="0"/>
            <c:spPr>
              <a:solidFill>
                <a:schemeClr val="tx2"/>
              </a:solidFill>
              <a:ln>
                <a:noFill/>
              </a:ln>
              <a:effectLst/>
            </c:spPr>
            <c:extLst>
              <c:ext xmlns:c16="http://schemas.microsoft.com/office/drawing/2014/chart" uri="{C3380CC4-5D6E-409C-BE32-E72D297353CC}">
                <c16:uniqueId val="{0000000A-3BEB-4512-806B-A7899BFCB1E5}"/>
              </c:ext>
            </c:extLst>
          </c:dPt>
          <c:dPt>
            <c:idx val="2"/>
            <c:invertIfNegative val="0"/>
            <c:bubble3D val="0"/>
            <c:spPr>
              <a:solidFill>
                <a:schemeClr val="tx2"/>
              </a:solidFill>
              <a:ln>
                <a:noFill/>
              </a:ln>
              <a:effectLst/>
            </c:spPr>
            <c:extLst>
              <c:ext xmlns:c16="http://schemas.microsoft.com/office/drawing/2014/chart" uri="{C3380CC4-5D6E-409C-BE32-E72D297353CC}">
                <c16:uniqueId val="{00000009-3BEB-4512-806B-A7899BFCB1E5}"/>
              </c:ext>
            </c:extLst>
          </c:dPt>
          <c:dPt>
            <c:idx val="3"/>
            <c:invertIfNegative val="0"/>
            <c:bubble3D val="0"/>
            <c:spPr>
              <a:solidFill>
                <a:schemeClr val="tx2"/>
              </a:solidFill>
              <a:ln>
                <a:noFill/>
              </a:ln>
              <a:effectLst/>
            </c:spPr>
            <c:extLst>
              <c:ext xmlns:c16="http://schemas.microsoft.com/office/drawing/2014/chart" uri="{C3380CC4-5D6E-409C-BE32-E72D297353CC}">
                <c16:uniqueId val="{00000008-3BEB-4512-806B-A7899BFCB1E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EB-4512-806B-A7899BFCB1E5}"/>
            </c:ext>
          </c:extLst>
        </c:ser>
        <c:ser>
          <c:idx val="2"/>
          <c:order val="2"/>
          <c:tx>
            <c:strRef>
              <c:f>Sheet1!$D$1</c:f>
              <c:strCache>
                <c:ptCount val="1"/>
                <c:pt idx="0">
                  <c:v>Series 3</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7-3BEB-4512-806B-A7899BFCB1E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6-3BEB-4512-806B-A7899BFCB1E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5-3BEB-4512-806B-A7899BFCB1E5}"/>
              </c:ext>
            </c:extLst>
          </c:dPt>
          <c:dPt>
            <c:idx val="3"/>
            <c:invertIfNegative val="0"/>
            <c:bubble3D val="0"/>
            <c:spPr>
              <a:solidFill>
                <a:schemeClr val="accent6"/>
              </a:solidFill>
              <a:ln>
                <a:noFill/>
              </a:ln>
              <a:effectLst/>
            </c:spPr>
            <c:extLst>
              <c:ext xmlns:c16="http://schemas.microsoft.com/office/drawing/2014/chart" uri="{C3380CC4-5D6E-409C-BE32-E72D297353CC}">
                <c16:uniqueId val="{00000004-3BEB-4512-806B-A7899BFCB1E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EB-4512-806B-A7899BFCB1E5}"/>
            </c:ext>
          </c:extLst>
        </c:ser>
        <c:dLbls>
          <c:showLegendKey val="0"/>
          <c:showVal val="0"/>
          <c:showCatName val="0"/>
          <c:showSerName val="0"/>
          <c:showPercent val="0"/>
          <c:showBubbleSize val="0"/>
        </c:dLbls>
        <c:gapWidth val="182"/>
        <c:axId val="431173200"/>
        <c:axId val="431179760"/>
      </c:barChart>
      <c:catAx>
        <c:axId val="4311732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9760"/>
        <c:crosses val="autoZero"/>
        <c:auto val="1"/>
        <c:lblAlgn val="ctr"/>
        <c:lblOffset val="100"/>
        <c:noMultiLvlLbl val="0"/>
      </c:catAx>
      <c:valAx>
        <c:axId val="431179760"/>
        <c:scaling>
          <c:orientation val="minMax"/>
        </c:scaling>
        <c:delete val="0"/>
        <c:axPos val="b"/>
        <c:majorGridlines>
          <c:spPr>
            <a:ln w="25400" cap="flat" cmpd="sng" algn="ctr">
              <a:solidFill>
                <a:schemeClr val="bg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3200"/>
        <c:crosses val="autoZero"/>
        <c:crossBetween val="between"/>
      </c:valAx>
      <c:spPr>
        <a:noFill/>
        <a:ln>
          <a:noFill/>
        </a:ln>
        <a:effectLst/>
      </c:spPr>
    </c:plotArea>
    <c:legend>
      <c:legendPos val="b"/>
      <c:layout>
        <c:manualLayout>
          <c:xMode val="edge"/>
          <c:yMode val="edge"/>
          <c:x val="0.76180851114260928"/>
          <c:y val="0.93997142249110754"/>
          <c:w val="0.23735656033835878"/>
          <c:h val="6.002857750889246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5 March,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5 March,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Annual Review</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Contoso</a:t>
            </a:r>
            <a:r>
              <a:rPr lang="en-US" dirty="0"/>
              <a:t> </a:t>
            </a:r>
          </a:p>
          <a:p>
            <a:r>
              <a:rPr lang="en-US" dirty="0"/>
              <a:t>Customer Success Team</a:t>
            </a:r>
          </a:p>
          <a:p>
            <a:r>
              <a:rPr lang="en-US" dirty="0"/>
              <a:t>September 3, 20XX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Goals for Q1</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Employee opportunities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5 March, 2021</a:t>
            </a:fld>
            <a:endParaRPr lang="en-US" sz="1100" dirty="0"/>
          </a:p>
        </p:txBody>
      </p:sp>
    </p:spTree>
    <p:extLst>
      <p:ext uri="{BB962C8B-B14F-4D97-AF65-F5344CB8AC3E}">
        <p14:creationId xmlns:p14="http://schemas.microsoft.com/office/powerpoint/2010/main" val="76767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US" dirty="0"/>
              <a:t>Goals for Q2</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Business priorities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lstStyle/>
          <a:p>
            <a:r>
              <a:rPr lang="en-US" dirty="0"/>
              <a:t>Increase customer satisfaction </a:t>
            </a:r>
            <a:br>
              <a:rPr lang="en-US" dirty="0"/>
            </a:br>
            <a:r>
              <a:rPr lang="en-US" dirty="0"/>
              <a:t>by 2%</a:t>
            </a:r>
          </a:p>
          <a:p>
            <a:r>
              <a:rPr lang="en-US" dirty="0"/>
              <a:t>Maintain growth</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Added priorities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lstStyle/>
          <a:p>
            <a:r>
              <a:rPr lang="en-US" dirty="0"/>
              <a:t>Decrease the number of rotations </a:t>
            </a:r>
            <a:br>
              <a:rPr lang="en-US" dirty="0"/>
            </a:br>
            <a:r>
              <a:rPr lang="en-US" dirty="0"/>
              <a:t>by at least 2</a:t>
            </a:r>
          </a:p>
          <a:p>
            <a:r>
              <a:rPr lang="en-US" dirty="0"/>
              <a:t>Ensure the cost of development stays below budget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Employee opportunities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pPr marL="0" indent="0">
              <a:buNone/>
            </a:pPr>
            <a:endParaRPr lang="en-US" dirty="0"/>
          </a:p>
          <a:p>
            <a:pPr marL="0" indent="0">
              <a:buNone/>
            </a:pPr>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5 March, 2021</a:t>
            </a:fld>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Our business is good</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Profits are up in the last quarter by 3%</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We’re getting our work done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We finished the consolidation project</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We’re delivering for our customers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Last year we supported thousands of customers and</a:t>
            </a:r>
          </a:p>
          <a:p>
            <a:r>
              <a:rPr lang="en-US" dirty="0"/>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dirty="0"/>
              <a:t>Our customers keep coming back</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We increased customer retention by 4%</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dirty="0"/>
              <a:t>We’re leaders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We are top leaders in the industry</a:t>
            </a:r>
          </a:p>
          <a:p>
            <a:r>
              <a:rPr lang="en-US" dirty="0"/>
              <a:t>across the board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Contoso  </a:t>
            </a:r>
            <a:r>
              <a:rPr lang="en-US" dirty="0"/>
              <a:t>  </a:t>
            </a:r>
          </a:p>
          <a:p>
            <a:r>
              <a:rPr lang="en-US" dirty="0"/>
              <a:t>sales@contoso.com</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Lorem ipsum dolor sit amet, consectetuer adipiscing elit, sed diam nonummy nibh.</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Results from </a:t>
            </a:r>
            <a:br>
              <a:rPr lang="en-US" dirty="0"/>
            </a:br>
            <a:r>
              <a:rPr lang="en-US" dirty="0"/>
              <a:t>last year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Lorem ipsum dolor sit amet, consectetuer adipiscing elit, sed diam nonummy nibh.</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Our team</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Lorem ipsum dolor sit amet, consectetuer adipiscing elit, sed diam nonummy nibh.</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What’s next</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Lorem ipsum dolor sit amet, consectetuer adipiscing elit, sed diam nonummy nibh.</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dirty="0"/>
              <a:t>Lorem ipsum dolor sit amet, consectetuer adipiscing elit, sed diam nonummy nibh.</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5 March, 2021</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Last year</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Growth by sector graph</a:t>
            </a:r>
          </a:p>
        </p:txBody>
      </p:sp>
      <p:graphicFrame>
        <p:nvGraphicFramePr>
          <p:cNvPr id="24" name="Chart Placeholder 23" descr="Growth by Sector graph">
            <a:extLst>
              <a:ext uri="{FF2B5EF4-FFF2-40B4-BE49-F238E27FC236}">
                <a16:creationId xmlns:a16="http://schemas.microsoft.com/office/drawing/2014/main" id="{1036F083-5B62-486F-9167-3421FCA69413}"/>
              </a:ext>
              <a:ext uri="{C183D7F6-B498-43B3-948B-1728B52AA6E4}">
                <adec:decorative xmlns:adec="http://schemas.microsoft.com/office/drawing/2017/decorative" val="0"/>
              </a:ext>
            </a:extLst>
          </p:cNvPr>
          <p:cNvGraphicFramePr>
            <a:graphicFrameLocks noGrp="1"/>
          </p:cNvGraphicFramePr>
          <p:nvPr>
            <p:ph type="chart" sz="quarter" idx="10"/>
            <p:extLst>
              <p:ext uri="{D42A27DB-BD31-4B8C-83A1-F6EECF244321}">
                <p14:modId xmlns:p14="http://schemas.microsoft.com/office/powerpoint/2010/main" val="241867531"/>
              </p:ext>
            </p:extLst>
          </p:nvPr>
        </p:nvGraphicFramePr>
        <p:xfrm>
          <a:off x="952500" y="1938338"/>
          <a:ext cx="10352088" cy="411162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b="1" dirty="0"/>
              <a:t>Growth by sector table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678003019"/>
              </p:ext>
            </p:extLst>
          </p:nvPr>
        </p:nvGraphicFramePr>
        <p:xfrm>
          <a:off x="952500" y="2209800"/>
          <a:ext cx="10287000" cy="2368356"/>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gridCol w="2064503">
                  <a:extLst>
                    <a:ext uri="{9D8B030D-6E8A-4147-A177-3AD203B41FA5}">
                      <a16:colId xmlns:a16="http://schemas.microsoft.com/office/drawing/2014/main" val="2755691855"/>
                    </a:ext>
                  </a:extLst>
                </a:gridCol>
              </a:tblGrid>
              <a:tr h="592089">
                <a:tc>
                  <a:txBody>
                    <a:bodyPr/>
                    <a:lstStyle/>
                    <a:p>
                      <a:pPr algn="ctr"/>
                      <a:endParaRPr lang="en-US" b="1" i="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592089">
                <a:tc>
                  <a:txBody>
                    <a:bodyPr/>
                    <a:lstStyle/>
                    <a:p>
                      <a:pPr algn="ctr"/>
                      <a:r>
                        <a:rPr lang="en-US" sz="1400" b="0" i="0" dirty="0">
                          <a:solidFill>
                            <a:schemeClr val="bg1"/>
                          </a:solidFill>
                          <a:latin typeface="+mn-lt"/>
                        </a:rPr>
                        <a:t>Series 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4.3</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3.5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4.5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592089">
                <a:tc>
                  <a:txBody>
                    <a:bodyPr/>
                    <a:lstStyle/>
                    <a:p>
                      <a:pPr algn="ctr"/>
                      <a:r>
                        <a:rPr lang="en-US" sz="1400" b="0" i="0" dirty="0">
                          <a:solidFill>
                            <a:schemeClr val="bg1"/>
                          </a:solidFill>
                          <a:latin typeface="+mn-lt"/>
                        </a:rPr>
                        <a:t>Series 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2.4</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4.4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1.8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2.8</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592089">
                <a:tc>
                  <a:txBody>
                    <a:bodyPr/>
                    <a:lstStyle/>
                    <a:p>
                      <a:pPr algn="ctr"/>
                      <a:r>
                        <a:rPr lang="en-US" sz="1400" b="0" i="0" dirty="0">
                          <a:solidFill>
                            <a:schemeClr val="bg1"/>
                          </a:solidFill>
                          <a:latin typeface="+mn-lt"/>
                        </a:rPr>
                        <a:t>Series 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155631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r>
              <a:rPr lang="en-US" dirty="0"/>
              <a:t>Contoso was great to work with. </a:t>
            </a:r>
            <a:br>
              <a:rPr lang="en-US" dirty="0"/>
            </a:br>
            <a:r>
              <a:rPr lang="en-US" dirty="0"/>
              <a:t>Patrice was my representative and she anticipated my needs and worked diligently to fix my issue.</a:t>
            </a: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pic>
        <p:nvPicPr>
          <p:cNvPr id="37" name="Picture Placeholder 36" descr="Portrait of a team member">
            <a:extLst>
              <a:ext uri="{FF2B5EF4-FFF2-40B4-BE49-F238E27FC236}">
                <a16:creationId xmlns:a16="http://schemas.microsoft.com/office/drawing/2014/main" id="{A6DA57CA-945B-4A0F-8110-3C4D5799369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a:stretch/>
        </p:blipFill>
        <p:spPr>
          <a:xfrm>
            <a:off x="954268" y="2572883"/>
            <a:ext cx="2118245" cy="2037217"/>
          </a:xfrm>
        </p:spPr>
      </p:pic>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952500" y="4986745"/>
            <a:ext cx="2133600" cy="205837"/>
          </a:xfrm>
        </p:spPr>
        <p:txBody>
          <a:bodyPr/>
          <a:lstStyle/>
          <a:p>
            <a:r>
              <a:rPr lang="en-US" dirty="0"/>
              <a:t>Anna</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952500" y="5393169"/>
            <a:ext cx="2133600" cy="369332"/>
          </a:xfrm>
        </p:spPr>
        <p:txBody>
          <a:bodyPr/>
          <a:lstStyle/>
          <a:p>
            <a:r>
              <a:rPr lang="en-US" dirty="0"/>
              <a:t>CEO</a:t>
            </a:r>
          </a:p>
        </p:txBody>
      </p:sp>
      <p:pic>
        <p:nvPicPr>
          <p:cNvPr id="19" name="Picture Placeholder 13" descr="Portrait of a team member">
            <a:extLst>
              <a:ext uri="{FF2B5EF4-FFF2-40B4-BE49-F238E27FC236}">
                <a16:creationId xmlns:a16="http://schemas.microsoft.com/office/drawing/2014/main" id="{EF9CA003-7E17-ED41-92AE-D8D98C0825A7}"/>
              </a:ext>
            </a:extLst>
          </p:cNvPr>
          <p:cNvPicPr>
            <a:picLocks noGrp="1" noChangeAspect="1"/>
          </p:cNvPicPr>
          <p:nvPr>
            <p:ph type="pic" sz="quarter" idx="24"/>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3658280" y="2572883"/>
            <a:ext cx="2118245" cy="2037217"/>
          </a:xfrm>
        </p:spPr>
      </p:pic>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3663042" y="4986745"/>
            <a:ext cx="2128157" cy="205837"/>
          </a:xfrm>
        </p:spPr>
        <p:txBody>
          <a:bodyPr/>
          <a:lstStyle/>
          <a:p>
            <a:r>
              <a:rPr lang="en-US" dirty="0"/>
              <a:t>Larissa</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3663042" y="5393169"/>
            <a:ext cx="2128157" cy="369332"/>
          </a:xfrm>
        </p:spPr>
        <p:txBody>
          <a:bodyPr/>
          <a:lstStyle/>
          <a:p>
            <a:r>
              <a:rPr lang="en-US" dirty="0"/>
              <a:t>CFO</a:t>
            </a:r>
          </a:p>
        </p:txBody>
      </p:sp>
      <p:pic>
        <p:nvPicPr>
          <p:cNvPr id="41" name="Picture Placeholder 40" descr="Portrait of a team member">
            <a:extLst>
              <a:ext uri="{FF2B5EF4-FFF2-40B4-BE49-F238E27FC236}">
                <a16:creationId xmlns:a16="http://schemas.microsoft.com/office/drawing/2014/main" id="{74EB486D-4A8D-4B29-8FD0-B96906E3E283}"/>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a:stretch/>
        </p:blipFill>
        <p:spPr>
          <a:xfrm>
            <a:off x="6362292" y="2572883"/>
            <a:ext cx="2118245" cy="2037217"/>
          </a:xfrm>
        </p:spPr>
      </p:pic>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6367054" y="4986745"/>
            <a:ext cx="2129245" cy="205837"/>
          </a:xfrm>
        </p:spPr>
        <p:txBody>
          <a:bodyPr/>
          <a:lstStyle/>
          <a:p>
            <a:r>
              <a:rPr lang="en-US" dirty="0"/>
              <a:t>Roman</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6367054" y="5393169"/>
            <a:ext cx="2129245" cy="369332"/>
          </a:xfrm>
        </p:spPr>
        <p:txBody>
          <a:bodyPr/>
          <a:lstStyle/>
          <a:p>
            <a:r>
              <a:rPr lang="en-US" dirty="0"/>
              <a:t>COO</a:t>
            </a:r>
          </a:p>
        </p:txBody>
      </p:sp>
      <p:pic>
        <p:nvPicPr>
          <p:cNvPr id="21" name="Picture Placeholder 18" descr="Portrait of a team member">
            <a:extLst>
              <a:ext uri="{FF2B5EF4-FFF2-40B4-BE49-F238E27FC236}">
                <a16:creationId xmlns:a16="http://schemas.microsoft.com/office/drawing/2014/main" id="{17C96991-59CF-8142-BA51-B8B56EE23D65}"/>
              </a:ext>
            </a:extLst>
          </p:cNvPr>
          <p:cNvPicPr>
            <a:picLocks noGrp="1" noChangeAspect="1"/>
          </p:cNvPicPr>
          <p:nvPr>
            <p:ph type="pic" sz="quarter" idx="30"/>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9112023" y="2572883"/>
            <a:ext cx="2118245" cy="2037217"/>
          </a:xfrm>
        </p:spPr>
      </p:pic>
      <p:sp>
        <p:nvSpPr>
          <p:cNvPr id="12" name="Text Placeholder 11">
            <a:extLst>
              <a:ext uri="{FF2B5EF4-FFF2-40B4-BE49-F238E27FC236}">
                <a16:creationId xmlns:a16="http://schemas.microsoft.com/office/drawing/2014/main" id="{70695B8F-A3CD-4845-8150-758480179C28}"/>
              </a:ext>
            </a:extLst>
          </p:cNvPr>
          <p:cNvSpPr>
            <a:spLocks noGrp="1"/>
          </p:cNvSpPr>
          <p:nvPr>
            <p:ph type="body" sz="quarter" idx="21"/>
          </p:nvPr>
        </p:nvSpPr>
        <p:spPr>
          <a:xfrm>
            <a:off x="9110254" y="4986745"/>
            <a:ext cx="2129245" cy="205837"/>
          </a:xfrm>
        </p:spPr>
        <p:txBody>
          <a:bodyPr/>
          <a:lstStyle/>
          <a:p>
            <a:r>
              <a:rPr lang="en-US" dirty="0"/>
              <a:t>Federico</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110254" y="5393169"/>
            <a:ext cx="2129245" cy="369332"/>
          </a:xfrm>
        </p:spPr>
        <p:txBody>
          <a:bodyPr/>
          <a:lstStyle/>
          <a:p>
            <a:r>
              <a:rPr lang="en-US" dirty="0"/>
              <a:t>CTO</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8</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dirty="0"/>
              <a:t>Annual Review</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18884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lstStyle/>
          <a:p>
            <a:r>
              <a:rPr lang="en-US" dirty="0"/>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dirty="0"/>
              <a:t>Q1. Jul – Sep</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369332"/>
          </a:xfrm>
        </p:spPr>
        <p:txBody>
          <a:bodyPr/>
          <a:lstStyle/>
          <a:p>
            <a:r>
              <a:rPr lang="en-US" dirty="0"/>
              <a:t>Lorem ipsum dolor sit amet, consectetuer adipiscing elit, sed diam nonummy nibh.</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Q2. Oct – Dec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dirty="0"/>
              <a:t>Lorem ipsum dolor sit amet, consectetuer adipiscing elit, sed diam nonummy nibh.</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Q3. Jan – Mar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Lorem ipsum dolor sit amet, consectetuer adipiscing elit, sed diam nonummy nibh.</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Q4. Apr – Jun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dirty="0"/>
              <a:t>Lorem ipsum dolor sit amet, consectetuer adipiscing elit, sed diam nonummy nibh.</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9</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250910188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0</TotalTime>
  <Words>543</Words>
  <Application>Microsoft Office PowerPoint</Application>
  <PresentationFormat>Widescreen</PresentationFormat>
  <Paragraphs>130</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Wingdings</vt:lpstr>
      <vt:lpstr>Theme1</vt:lpstr>
      <vt:lpstr>Annual Review</vt:lpstr>
      <vt:lpstr>Agenda</vt:lpstr>
      <vt:lpstr>Introduction</vt:lpstr>
      <vt:lpstr>Last year</vt:lpstr>
      <vt:lpstr>Growth by sector graph</vt:lpstr>
      <vt:lpstr>Growth by sector table</vt:lpstr>
      <vt:lpstr>Contoso was great to work with.  Patrice was my representative and she anticipated my needs and worked diligently to fix my issue. </vt:lpstr>
      <vt:lpstr>Our team</vt:lpstr>
      <vt:lpstr>Timeline</vt:lpstr>
      <vt:lpstr>Goals for Q1</vt:lpstr>
      <vt:lpstr>Goals for Q2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Mohamed</dc:creator>
  <cp:lastModifiedBy>Mohamed</cp:lastModifiedBy>
  <cp:revision>1</cp:revision>
  <dcterms:created xsi:type="dcterms:W3CDTF">2021-03-05T18:20:37Z</dcterms:created>
  <dcterms:modified xsi:type="dcterms:W3CDTF">2021-03-05T18:20:43Z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