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17"/>
  </p:notesMasterIdLst>
  <p:handoutMasterIdLst>
    <p:handoutMasterId r:id="rId18"/>
  </p:handoutMasterIdLst>
  <p:sldIdLst>
    <p:sldId id="1866" r:id="rId5"/>
    <p:sldId id="1867" r:id="rId6"/>
    <p:sldId id="1868" r:id="rId7"/>
    <p:sldId id="1888" r:id="rId8"/>
    <p:sldId id="1869" r:id="rId9"/>
    <p:sldId id="1870" r:id="rId10"/>
    <p:sldId id="1871" r:id="rId11"/>
    <p:sldId id="1872" r:id="rId12"/>
    <p:sldId id="1873" r:id="rId13"/>
    <p:sldId id="1874" r:id="rId14"/>
    <p:sldId id="1875" r:id="rId15"/>
    <p:sldId id="1876"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67"/>
            <p14:sldId id="1868"/>
            <p14:sldId id="1888"/>
            <p14:sldId id="1869"/>
            <p14:sldId id="1870"/>
            <p14:sldId id="1871"/>
            <p14:sldId id="1872"/>
            <p14:sldId id="1873"/>
            <p14:sldId id="1874"/>
            <p14:sldId id="1875"/>
            <p14:sldId id="1876"/>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6" d="100"/>
          <a:sy n="86" d="100"/>
        </p:scale>
        <p:origin x="562" y="67"/>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https://www.bing.com/search?q=Duke+Kahanamoku&amp;qs=n&amp;form=QBRE&amp;sp=-1&amp;pq=duke+kahanamoku&amp;sc=8-15&amp;sk=&amp;cvid=028E8C8701DC49FCB3C255FAA12A6CF5" TargetMode="External"/><Relationship Id="rId2" Type="http://schemas.openxmlformats.org/officeDocument/2006/relationships/hyperlink" Target="https://www.bing.com/search?q=Sessue+Hayakawa&amp;qs=n&amp;form=QBRE&amp;sp=-1&amp;pq=sessue+hayakawa&amp;sc=8-15&amp;sk=&amp;cvid=216417395EA34020AFD508589B2F528D" TargetMode="External"/><Relationship Id="rId1" Type="http://schemas.openxmlformats.org/officeDocument/2006/relationships/hyperlink" Target="https://www.bing.com/search?q=Anna+May+Wong&amp;form=QBLH&amp;sp=-1&amp;pq=anna+may+wong&amp;sc=8-13&amp;qs=n&amp;sk=&amp;cvid=4C2ECF2AC1034000B589448B0EC89858"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bing.com/search?q=Duke+Kahanamoku&amp;qs=n&amp;form=QBRE&amp;sp=-1&amp;pq=duke+kahanamoku&amp;sc=8-15&amp;sk=&amp;cvid=028E8C8701DC49FCB3C255FAA12A6CF5" TargetMode="External"/><Relationship Id="rId2" Type="http://schemas.openxmlformats.org/officeDocument/2006/relationships/hyperlink" Target="https://www.bing.com/search?q=Sessue+Hayakawa&amp;qs=n&amp;form=QBRE&amp;sp=-1&amp;pq=sessue+hayakawa&amp;sc=8-15&amp;sk=&amp;cvid=216417395EA34020AFD508589B2F528D" TargetMode="External"/><Relationship Id="rId1" Type="http://schemas.openxmlformats.org/officeDocument/2006/relationships/hyperlink" Target="https://www.bing.com/search?q=Anna+May+Wong&amp;form=QBLH&amp;sp=-1&amp;pq=anna+may+wong&amp;sc=8-13&amp;qs=n&amp;sk=&amp;cvid=4C2ECF2AC1034000B589448B0EC89858" TargetMode="Externa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3_1" csCatId="accent3" phldr="1"/>
      <dgm:spPr/>
    </dgm:pt>
    <dgm:pt modelId="{C8710C11-6766-4B48-9562-4B0C7B3F28D6}">
      <dgm:prSet phldrT="[Text]" custT="1"/>
      <dgm:spPr/>
      <dgm:t>
        <a:bodyPr/>
        <a:lstStyle/>
        <a:p>
          <a:pPr>
            <a:lnSpc>
              <a:spcPct val="100000"/>
            </a:lnSpc>
          </a:pPr>
          <a:r>
            <a:rPr lang="en-US" altLang="en-US" sz="1400" b="1"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Anna May Wong</a:t>
          </a:r>
          <a:r>
            <a:rPr lang="en-US" altLang="en-US" sz="1400" b="1" dirty="0">
              <a:solidFill>
                <a:schemeClr val="tx1"/>
              </a:solidFill>
            </a:rPr>
            <a:t> </a:t>
          </a:r>
          <a:r>
            <a:rPr lang="en-US" altLang="en-US" sz="1400" dirty="0">
              <a:solidFill>
                <a:schemeClr val="tx1"/>
              </a:solidFill>
            </a:rPr>
            <a:t>was the first Chinese American Hollywood movie star, as well as the first Chinese American actress to gain international recognition. She appeared in over sixty movies throughout her career.</a:t>
          </a:r>
          <a:endParaRPr lang="en-US" sz="1400" dirty="0">
            <a:solidFill>
              <a:schemeClr val="tx1"/>
            </a:solidFill>
          </a:endParaRPr>
        </a:p>
      </dgm:t>
    </dgm:pt>
    <dgm:pt modelId="{6F9BADAF-DEBF-4CC2-B392-F7E0CD538B78}" type="parTrans" cxnId="{E28F4DE8-1F7F-4CC4-B4F7-5167A5B9E0BA}">
      <dgm:prSet/>
      <dgm:spPr/>
      <dgm:t>
        <a:bodyPr/>
        <a:lstStyle/>
        <a:p>
          <a:endParaRPr lang="en-US" sz="1400">
            <a:solidFill>
              <a:schemeClr val="tx1"/>
            </a:solidFill>
          </a:endParaRPr>
        </a:p>
      </dgm:t>
    </dgm:pt>
    <dgm:pt modelId="{CEEC8625-83FA-4202-826E-84C1185A8E32}" type="sibTrans" cxnId="{E28F4DE8-1F7F-4CC4-B4F7-5167A5B9E0BA}">
      <dgm:prSet/>
      <dgm:spPr/>
      <dgm:t>
        <a:bodyPr/>
        <a:lstStyle/>
        <a:p>
          <a:endParaRPr lang="en-US" sz="1400">
            <a:solidFill>
              <a:schemeClr val="tx1"/>
            </a:solidFill>
          </a:endParaRPr>
        </a:p>
      </dgm:t>
    </dgm:pt>
    <dgm:pt modelId="{8EE3C8DC-7BA8-479C-A581-E9DA099939F2}">
      <dgm:prSet phldrT="[Text]" custT="1"/>
      <dgm:spPr/>
      <dgm:t>
        <a:bodyPr/>
        <a:lstStyle/>
        <a:p>
          <a:pPr>
            <a:lnSpc>
              <a:spcPct val="100000"/>
            </a:lnSpc>
          </a:pPr>
          <a:r>
            <a:rPr lang="en-US" altLang="en-US" sz="1400" b="1"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Sessue Hayakawa</a:t>
          </a:r>
          <a:r>
            <a:rPr lang="en-US" altLang="en-US" sz="1400" b="1" dirty="0">
              <a:solidFill>
                <a:schemeClr val="tx1"/>
              </a:solidFill>
            </a:rPr>
            <a:t> </a:t>
          </a:r>
          <a:r>
            <a:rPr lang="en-US" altLang="en-US" sz="1400" dirty="0">
              <a:solidFill>
                <a:schemeClr val="tx1"/>
              </a:solidFill>
            </a:rPr>
            <a:t>was a Japanese actor and one of the biggest stars in Hollywood during the silent film era. His fame matched that of Charlie Chaplin.</a:t>
          </a:r>
          <a:endParaRPr lang="en-US" sz="1400" dirty="0">
            <a:solidFill>
              <a:schemeClr val="tx1"/>
            </a:solidFill>
          </a:endParaRPr>
        </a:p>
      </dgm:t>
    </dgm:pt>
    <dgm:pt modelId="{60ABFDD0-D409-4824-8102-DEA984738144}" type="parTrans" cxnId="{6E8797D1-3A1C-4879-9FDC-A7D2EC6197EA}">
      <dgm:prSet/>
      <dgm:spPr/>
      <dgm:t>
        <a:bodyPr/>
        <a:lstStyle/>
        <a:p>
          <a:endParaRPr lang="en-US" sz="1400">
            <a:solidFill>
              <a:schemeClr val="tx1"/>
            </a:solidFill>
          </a:endParaRPr>
        </a:p>
      </dgm:t>
    </dgm:pt>
    <dgm:pt modelId="{DAC4EAD7-53AC-40F0-BA2F-8B2633CEAE11}" type="sibTrans" cxnId="{6E8797D1-3A1C-4879-9FDC-A7D2EC6197EA}">
      <dgm:prSet/>
      <dgm:spPr/>
      <dgm:t>
        <a:bodyPr/>
        <a:lstStyle/>
        <a:p>
          <a:endParaRPr lang="en-US" sz="1400">
            <a:solidFill>
              <a:schemeClr val="tx1"/>
            </a:solidFill>
          </a:endParaRPr>
        </a:p>
      </dgm:t>
    </dgm:pt>
    <dgm:pt modelId="{8865AC6C-44E0-4174-AB02-044A78D94DE3}">
      <dgm:prSet phldrT="[Text]" custT="1"/>
      <dgm:spPr/>
      <dgm:t>
        <a:bodyPr/>
        <a:lstStyle/>
        <a:p>
          <a:pPr>
            <a:lnSpc>
              <a:spcPct val="100000"/>
            </a:lnSpc>
          </a:pPr>
          <a:r>
            <a:rPr lang="en-US" altLang="en-US" sz="1400" b="1"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Duke Kahanamoku</a:t>
          </a:r>
          <a:r>
            <a:rPr lang="en-US" altLang="en-US" sz="1400" b="1" dirty="0">
              <a:solidFill>
                <a:schemeClr val="tx1"/>
              </a:solidFill>
            </a:rPr>
            <a:t> </a:t>
          </a:r>
          <a:r>
            <a:rPr lang="en-US" altLang="en-US" sz="1400" dirty="0">
              <a:solidFill>
                <a:schemeClr val="tx1"/>
              </a:solidFill>
            </a:rPr>
            <a:t>was a Hawaiian competitive swimmer. He won five Olympic metals for swimming. He also popularized the Hawaiian sport of surfing in the US.</a:t>
          </a:r>
          <a:endParaRPr lang="en-US" sz="1400" dirty="0">
            <a:solidFill>
              <a:schemeClr val="tx1"/>
            </a:solidFill>
          </a:endParaRPr>
        </a:p>
      </dgm:t>
    </dgm:pt>
    <dgm:pt modelId="{3FF598BD-2671-4ECB-AD79-D0E600EEC84F}" type="parTrans" cxnId="{E5875C5E-8817-4707-AA33-E7DDCAC19481}">
      <dgm:prSet/>
      <dgm:spPr/>
      <dgm:t>
        <a:bodyPr/>
        <a:lstStyle/>
        <a:p>
          <a:endParaRPr lang="en-US" sz="1400">
            <a:solidFill>
              <a:schemeClr val="tx1"/>
            </a:solidFill>
          </a:endParaRPr>
        </a:p>
      </dgm:t>
    </dgm:pt>
    <dgm:pt modelId="{258DC239-2C60-44C0-830B-87DE5EB56A01}" type="sibTrans" cxnId="{E5875C5E-8817-4707-AA33-E7DDCAC19481}">
      <dgm:prSet/>
      <dgm:spPr/>
      <dgm:t>
        <a:bodyPr/>
        <a:lstStyle/>
        <a:p>
          <a:endParaRPr lang="en-US" sz="1400">
            <a:solidFill>
              <a:schemeClr val="tx1"/>
            </a:solidFill>
          </a:endParaRPr>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3" custScaleX="205942" custScaleY="205942" custLinFactNeighborX="-37962" custLinFactNeighborY="-23182"/>
      <dgm:spPr>
        <a:solidFill>
          <a:schemeClr val="accent3">
            <a:lumMod val="75000"/>
          </a:schemeClr>
        </a:solidFill>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3" custScaleX="190949" custLinFactNeighborX="-16494" custLinFactNeighborY="-2363">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3" custScaleX="205942" custScaleY="205942" custLinFactNeighborX="3357" custLinFactNeighborY="-23182"/>
      <dgm:spPr>
        <a:solidFill>
          <a:schemeClr val="accent3">
            <a:lumMod val="75000"/>
          </a:schemeClr>
        </a:solidFill>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3" custScaleX="193970" custLinFactNeighborX="1510">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3" custScaleX="205942" custScaleY="205942" custLinFactNeighborX="24976" custLinFactNeighborY="-26251"/>
      <dgm:spPr>
        <a:solidFill>
          <a:schemeClr val="accent3">
            <a:lumMod val="75000"/>
          </a:schemeClr>
        </a:solid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3" custScaleX="193970" custLinFactNeighborX="24368" custLinFactNeighborY="-1644">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733890" y="144159"/>
          <a:ext cx="1550839" cy="1550839"/>
        </a:xfrm>
        <a:prstGeom prst="rect">
          <a:avLst/>
        </a:prstGeom>
        <a:solidFill>
          <a:schemeClr val="accent3">
            <a:lumMod val="7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0" y="1789468"/>
          <a:ext cx="3195412" cy="1215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Anna May Wong</a:t>
          </a:r>
          <a:r>
            <a:rPr lang="en-US" altLang="en-US" sz="1400" b="1" kern="1200" dirty="0">
              <a:solidFill>
                <a:schemeClr val="tx1"/>
              </a:solidFill>
            </a:rPr>
            <a:t> </a:t>
          </a:r>
          <a:r>
            <a:rPr lang="en-US" altLang="en-US" sz="1400" kern="1200" dirty="0">
              <a:solidFill>
                <a:schemeClr val="tx1"/>
              </a:solidFill>
            </a:rPr>
            <a:t>was the first Chinese American Hollywood movie star, as well as the first Chinese American actress to gain international recognition. She appeared in over sixty movies throughout her career.</a:t>
          </a:r>
          <a:endParaRPr lang="en-US" sz="1400" kern="1200" dirty="0">
            <a:solidFill>
              <a:schemeClr val="tx1"/>
            </a:solidFill>
          </a:endParaRPr>
        </a:p>
      </dsp:txBody>
      <dsp:txXfrm>
        <a:off x="0" y="1789468"/>
        <a:ext cx="3195412" cy="1215870"/>
      </dsp:txXfrm>
    </dsp:sp>
    <dsp:sp modelId="{FCA6A723-3A73-458A-AE3C-15B86CF5C55D}">
      <dsp:nvSpPr>
        <dsp:cNvPr id="0" name=""/>
        <dsp:cNvSpPr/>
      </dsp:nvSpPr>
      <dsp:spPr>
        <a:xfrm>
          <a:off x="4558582" y="144159"/>
          <a:ext cx="1550839" cy="1550839"/>
        </a:xfrm>
        <a:prstGeom prst="rect">
          <a:avLst/>
        </a:prstGeom>
        <a:solidFill>
          <a:schemeClr val="accent3">
            <a:lumMod val="7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3711008" y="1818199"/>
          <a:ext cx="3245966" cy="1215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Sessue Hayakawa</a:t>
          </a:r>
          <a:r>
            <a:rPr lang="en-US" altLang="en-US" sz="1400" b="1" kern="1200" dirty="0">
              <a:solidFill>
                <a:schemeClr val="tx1"/>
              </a:solidFill>
            </a:rPr>
            <a:t> </a:t>
          </a:r>
          <a:r>
            <a:rPr lang="en-US" altLang="en-US" sz="1400" kern="1200" dirty="0">
              <a:solidFill>
                <a:schemeClr val="tx1"/>
              </a:solidFill>
            </a:rPr>
            <a:t>was a Japanese actor and one of the biggest stars in Hollywood during the silent film era. His fame matched that of Charlie Chaplin.</a:t>
          </a:r>
          <a:endParaRPr lang="en-US" sz="1400" kern="1200" dirty="0">
            <a:solidFill>
              <a:schemeClr val="tx1"/>
            </a:solidFill>
          </a:endParaRPr>
        </a:p>
      </dsp:txBody>
      <dsp:txXfrm>
        <a:off x="3711008" y="1818199"/>
        <a:ext cx="3245966" cy="1215870"/>
      </dsp:txXfrm>
    </dsp:sp>
    <dsp:sp modelId="{5326D40B-04B6-4401-91A7-8A4487EDC6FC}">
      <dsp:nvSpPr>
        <dsp:cNvPr id="0" name=""/>
        <dsp:cNvSpPr/>
      </dsp:nvSpPr>
      <dsp:spPr>
        <a:xfrm>
          <a:off x="8260202" y="121048"/>
          <a:ext cx="1550839" cy="1550839"/>
        </a:xfrm>
        <a:prstGeom prst="rect">
          <a:avLst/>
        </a:prstGeom>
        <a:solidFill>
          <a:schemeClr val="accent3">
            <a:lumMod val="7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7422033" y="1798210"/>
          <a:ext cx="3245966" cy="1215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Duke Kahanamoku</a:t>
          </a:r>
          <a:r>
            <a:rPr lang="en-US" altLang="en-US" sz="1400" b="1" kern="1200" dirty="0">
              <a:solidFill>
                <a:schemeClr val="tx1"/>
              </a:solidFill>
            </a:rPr>
            <a:t> </a:t>
          </a:r>
          <a:r>
            <a:rPr lang="en-US" altLang="en-US" sz="1400" kern="1200" dirty="0">
              <a:solidFill>
                <a:schemeClr val="tx1"/>
              </a:solidFill>
            </a:rPr>
            <a:t>was a Hawaiian competitive swimmer. He won five Olympic metals for swimming. He also popularized the Hawaiian sport of surfing in the US.</a:t>
          </a:r>
          <a:endParaRPr lang="en-US" sz="1400" kern="1200" dirty="0">
            <a:solidFill>
              <a:schemeClr val="tx1"/>
            </a:solidFill>
          </a:endParaRPr>
        </a:p>
      </dsp:txBody>
      <dsp:txXfrm>
        <a:off x="7422033" y="1798210"/>
        <a:ext cx="3245966" cy="121587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2021-03-05</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2021-03-05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bing.com/" TargetMode="External"/><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hyperlink" Target="https://www.bing.com/search?q=amy+ta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bing.com/search?q=Yayoi+Kusama" TargetMode="External"/><Relationship Id="rId4" Type="http://schemas.openxmlformats.org/officeDocument/2006/relationships/hyperlink" Target="https://www.bing.com/search?q=Yo+Yo+M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bing.com/search?q=notable%20asian%20pacific%20american%20authors" TargetMode="External"/><Relationship Id="rId2" Type="http://schemas.openxmlformats.org/officeDocument/2006/relationships/hyperlink" Target="https://www.bing.com/search?q=notable%20asian%20pacific%20american%20artists" TargetMode="External"/><Relationship Id="rId1" Type="http://schemas.openxmlformats.org/officeDocument/2006/relationships/slideLayout" Target="../slideLayouts/slideLayout5.xml"/><Relationship Id="rId5" Type="http://schemas.openxmlformats.org/officeDocument/2006/relationships/hyperlink" Target="https://www.bing.com/search?q=asian%20pacific%20american%20history" TargetMode="External"/><Relationship Id="rId4" Type="http://schemas.openxmlformats.org/officeDocument/2006/relationships/hyperlink" Target="https://www.bing.com/search?q=notable%20asian%20pacific%20american%20musicia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p:txBody>
          <a:bodyPr anchor="ctr"/>
          <a:lstStyle/>
          <a:p>
            <a:r>
              <a:rPr lang="en-US" dirty="0"/>
              <a:t>Asian Pacific </a:t>
            </a:r>
            <a:br>
              <a:rPr lang="en-US" dirty="0"/>
            </a:br>
            <a:r>
              <a:rPr lang="en-US" dirty="0"/>
              <a:t>Heritage Month</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pPr marL="0" indent="0" algn="ctr" fontAlgn="auto">
              <a:spcAft>
                <a:spcPts val="0"/>
              </a:spcAft>
              <a:buNone/>
            </a:pPr>
            <a:r>
              <a:rPr lang="en-US" altLang="en-US" sz="1800" dirty="0">
                <a:solidFill>
                  <a:schemeClr val="tx1"/>
                </a:solidFill>
              </a:rPr>
              <a:t>Provide a brief summary of your presentation. </a:t>
            </a:r>
            <a:br>
              <a:rPr lang="en-US" altLang="en-US" sz="1800" dirty="0">
                <a:solidFill>
                  <a:schemeClr val="tx1"/>
                </a:solidFill>
              </a:rPr>
            </a:br>
            <a:r>
              <a:rPr lang="en-US" altLang="en-US" sz="1800" dirty="0">
                <a:solidFill>
                  <a:schemeClr val="tx1"/>
                </a:solidFill>
              </a:rPr>
              <a:t>Remind the audience what you covered in the previous slides.</a:t>
            </a:r>
          </a:p>
        </p:txBody>
      </p:sp>
    </p:spTree>
    <p:extLst>
      <p:ext uri="{BB962C8B-B14F-4D97-AF65-F5344CB8AC3E}">
        <p14:creationId xmlns:p14="http://schemas.microsoft.com/office/powerpoint/2010/main" val="15336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t>
            </a:r>
            <a:r>
              <a:rPr lang="en-US" dirty="0">
                <a:solidFill>
                  <a:schemeClr val="accent4">
                    <a:lumMod val="50000"/>
                  </a:schemeClr>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7" y="3260705"/>
            <a:ext cx="7799387" cy="1534757"/>
          </a:xfrm>
        </p:spPr>
        <p:txBody>
          <a:bodyPr/>
          <a:lstStyle/>
          <a:p>
            <a:r>
              <a:rPr lang="en-US" altLang="en-US" sz="1800" dirty="0">
                <a:solidFill>
                  <a:schemeClr val="accent4">
                    <a:lumMod val="50000"/>
                  </a:schemeClr>
                </a:solidFill>
              </a:rPr>
              <a:t>Invite questions from the audience</a:t>
            </a:r>
          </a:p>
          <a:p>
            <a:endParaRPr lang="en-US" dirty="0">
              <a:solidFill>
                <a:schemeClr val="accent4">
                  <a:lumMod val="50000"/>
                </a:schemeClr>
              </a:solidFill>
            </a:endParaRPr>
          </a:p>
        </p:txBody>
      </p:sp>
    </p:spTree>
    <p:extLst>
      <p:ext uri="{BB962C8B-B14F-4D97-AF65-F5344CB8AC3E}">
        <p14:creationId xmlns:p14="http://schemas.microsoft.com/office/powerpoint/2010/main" val="382822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769EF9-1612-42F9-BB93-658619D321FF}"/>
              </a:ext>
            </a:extLst>
          </p:cNvPr>
          <p:cNvSpPr>
            <a:spLocks noGrp="1"/>
          </p:cNvSpPr>
          <p:nvPr>
            <p:ph type="title"/>
          </p:nvPr>
        </p:nvSpPr>
        <p:spPr/>
        <p:txBody>
          <a:bodyPr/>
          <a:lstStyle/>
          <a:p>
            <a:r>
              <a:rPr lang="en-US" dirty="0"/>
              <a:t>Resources</a:t>
            </a:r>
            <a:br>
              <a:rPr lang="en-US" dirty="0"/>
            </a:br>
            <a:endParaRPr lang="en-US" dirty="0"/>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4457700" y="1905000"/>
            <a:ext cx="7219043" cy="3276600"/>
          </a:xfrm>
        </p:spPr>
        <p:txBody>
          <a:bodyPr>
            <a:normAutofit/>
          </a:bodyPr>
          <a:lstStyle/>
          <a:p>
            <a:r>
              <a:rPr lang="en-US" altLang="en-US" dirty="0"/>
              <a:t>List the resources you used for your research:</a:t>
            </a:r>
          </a:p>
          <a:p>
            <a:pPr lvl="1"/>
            <a:r>
              <a:rPr lang="fr-FR" dirty="0"/>
              <a:t>Source #1</a:t>
            </a:r>
          </a:p>
          <a:p>
            <a:pPr lvl="1"/>
            <a:r>
              <a:rPr lang="fr-FR" dirty="0"/>
              <a:t>Source #2</a:t>
            </a:r>
          </a:p>
          <a:p>
            <a:pPr lvl="1"/>
            <a:r>
              <a:rPr lang="fr-FR" dirty="0"/>
              <a:t>Source #3</a:t>
            </a:r>
          </a:p>
          <a:p>
            <a:endParaRPr lang="en-US" dirty="0"/>
          </a:p>
        </p:txBody>
      </p:sp>
    </p:spTree>
    <p:extLst>
      <p:ext uri="{BB962C8B-B14F-4D97-AF65-F5344CB8AC3E}">
        <p14:creationId xmlns:p14="http://schemas.microsoft.com/office/powerpoint/2010/main" val="12362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r>
              <a:rPr lang="en-US" altLang="en-US" dirty="0"/>
              <a:t>State the significance of Asian Pacific Heritage Month</a:t>
            </a:r>
          </a:p>
          <a:p>
            <a:pPr lvl="1"/>
            <a:r>
              <a:rPr lang="en-US" dirty="0"/>
              <a:t>What is Asian Pacific Heritage Month?</a:t>
            </a:r>
          </a:p>
          <a:p>
            <a:pPr lvl="1"/>
            <a:r>
              <a:rPr lang="en-US" dirty="0"/>
              <a:t>Why does the United States celebrate it?</a:t>
            </a:r>
          </a:p>
          <a:p>
            <a:pPr lvl="1"/>
            <a:endParaRPr lang="en-US" altLang="en-US" dirty="0"/>
          </a:p>
          <a:p>
            <a:r>
              <a:rPr lang="en-US" altLang="en-US" dirty="0"/>
              <a:t>Tell your story</a:t>
            </a:r>
          </a:p>
          <a:p>
            <a:pPr lvl="1"/>
            <a:r>
              <a:rPr lang="en-US" altLang="en-US" dirty="0"/>
              <a:t>What does Asian Pacific Heritage Month mean to you?</a:t>
            </a:r>
          </a:p>
          <a:p>
            <a:pPr lvl="1"/>
            <a:r>
              <a:rPr lang="en-US" altLang="en-US" dirty="0"/>
              <a:t>Why is it important to you?</a:t>
            </a:r>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tx1"/>
                </a:solidFill>
              </a:rPr>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solidFill>
                  <a:schemeClr val="tx1"/>
                </a:solidFill>
              </a:rPr>
              <a:t>Give a brief overview of what you’ll cover in your presentation. </a:t>
            </a:r>
          </a:p>
          <a:p>
            <a:endParaRPr lang="en-US" dirty="0">
              <a:solidFill>
                <a:schemeClr val="tx1"/>
              </a:solidFill>
            </a:endParaRPr>
          </a:p>
        </p:txBody>
      </p:sp>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p:txBody>
          <a:bodyPr/>
          <a:lstStyle/>
          <a:p>
            <a:r>
              <a:rPr lang="en-US" dirty="0"/>
              <a:t>Geography</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762000" y="1905000"/>
            <a:ext cx="5334000" cy="3276600"/>
          </a:xfrm>
        </p:spPr>
        <p:txBody>
          <a:bodyPr>
            <a:normAutofit/>
          </a:bodyPr>
          <a:lstStyle/>
          <a:p>
            <a:pPr lvl="1"/>
            <a:r>
              <a:rPr lang="en-US" dirty="0"/>
              <a:t>Map of Asia</a:t>
            </a:r>
          </a:p>
          <a:p>
            <a:pPr lvl="1"/>
            <a:r>
              <a:rPr lang="en-US" dirty="0"/>
              <a:t>Map of Pacific Islands</a:t>
            </a:r>
          </a:p>
          <a:p>
            <a:endParaRPr lang="en-US" dirty="0"/>
          </a:p>
        </p:txBody>
      </p:sp>
      <p:sp>
        <p:nvSpPr>
          <p:cNvPr id="7" name="Picture Placeholder 6" descr="picture placeholder">
            <a:extLst>
              <a:ext uri="{FF2B5EF4-FFF2-40B4-BE49-F238E27FC236}">
                <a16:creationId xmlns:a16="http://schemas.microsoft.com/office/drawing/2014/main" id="{49FEF8C4-AE09-4BDC-90CD-3B99D7362046}"/>
              </a:ext>
            </a:extLst>
          </p:cNvPr>
          <p:cNvSpPr>
            <a:spLocks noGrp="1"/>
          </p:cNvSpPr>
          <p:nvPr>
            <p:ph type="pic" sz="quarter" idx="10"/>
          </p:nvPr>
        </p:nvSpPr>
        <p:spPr>
          <a:solidFill>
            <a:schemeClr val="accent4">
              <a:lumMod val="75000"/>
            </a:schemeClr>
          </a:solidFill>
        </p:spPr>
      </p:sp>
    </p:spTree>
    <p:extLst>
      <p:ext uri="{BB962C8B-B14F-4D97-AF65-F5344CB8AC3E}">
        <p14:creationId xmlns:p14="http://schemas.microsoft.com/office/powerpoint/2010/main" val="181141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t>History</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762000" y="1905000"/>
            <a:ext cx="10668000" cy="685800"/>
          </a:xfrm>
        </p:spPr>
        <p:txBody>
          <a:bodyPr>
            <a:normAutofit/>
          </a:bodyPr>
          <a:lstStyle/>
          <a:p>
            <a:pPr marL="0" indent="0">
              <a:buNone/>
            </a:pPr>
            <a:r>
              <a:rPr lang="en-US" altLang="en-US" sz="1800" b="0" dirty="0">
                <a:latin typeface="+mj-lt"/>
              </a:rPr>
              <a:t>Make a timeline of the important historical event or list historical contributions made by people of Asian Pacific heritage. </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1389725479"/>
              </p:ext>
            </p:extLst>
          </p:nvPr>
        </p:nvGraphicFramePr>
        <p:xfrm>
          <a:off x="762000" y="2590800"/>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1</a:t>
                      </a:r>
                      <a:r>
                        <a:rPr kumimoji="0" lang="en-US" sz="1400" b="1" i="0" u="none" strike="noStrike" cap="none" normalizeH="0" baseline="30000" dirty="0">
                          <a:ln>
                            <a:noFill/>
                          </a:ln>
                          <a:solidFill>
                            <a:schemeClr val="tx1"/>
                          </a:solidFill>
                          <a:effectLst/>
                          <a:latin typeface="+mn-lt"/>
                        </a:rPr>
                        <a:t>st</a:t>
                      </a:r>
                      <a:r>
                        <a:rPr kumimoji="0" lang="en-US" sz="1400" b="1" i="0" u="none" strike="noStrike" cap="none" normalizeH="0" baseline="0" dirty="0">
                          <a:ln>
                            <a:noFill/>
                          </a:ln>
                          <a:solidFill>
                            <a:schemeClr val="tx1"/>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2</a:t>
                      </a:r>
                      <a:r>
                        <a:rPr kumimoji="0" lang="en-US" sz="1400" b="1" i="0" u="none" strike="noStrike" cap="none" normalizeH="0" baseline="30000" dirty="0">
                          <a:ln>
                            <a:noFill/>
                          </a:ln>
                          <a:solidFill>
                            <a:schemeClr val="tx1"/>
                          </a:solidFill>
                          <a:effectLst/>
                          <a:latin typeface="+mn-lt"/>
                        </a:rPr>
                        <a:t>nd</a:t>
                      </a:r>
                      <a:r>
                        <a:rPr kumimoji="0" lang="en-US" sz="1400" b="1" i="0" u="none" strike="noStrike" cap="none" normalizeH="0" baseline="0" dirty="0">
                          <a:ln>
                            <a:noFill/>
                          </a:ln>
                          <a:solidFill>
                            <a:schemeClr val="tx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3rd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4</a:t>
                      </a:r>
                      <a:r>
                        <a:rPr kumimoji="0" lang="en-US" sz="1400" b="1" i="0" u="none" strike="noStrike" cap="none" normalizeH="0" baseline="30000" dirty="0">
                          <a:ln>
                            <a:noFill/>
                          </a:ln>
                          <a:solidFill>
                            <a:schemeClr val="tx1"/>
                          </a:solidFill>
                          <a:effectLst/>
                          <a:latin typeface="+mn-lt"/>
                        </a:rPr>
                        <a:t>th</a:t>
                      </a:r>
                      <a:r>
                        <a:rPr kumimoji="0" lang="en-US" sz="1400" b="1" i="0" u="none" strike="noStrike" cap="none" normalizeH="0" baseline="0" dirty="0">
                          <a:ln>
                            <a:noFill/>
                          </a:ln>
                          <a:solidFill>
                            <a:schemeClr val="tx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5</a:t>
                      </a:r>
                      <a:r>
                        <a:rPr kumimoji="0" lang="en-US" sz="1400" b="1" i="0" u="none" strike="noStrike" cap="none" normalizeH="0" baseline="30000" dirty="0">
                          <a:ln>
                            <a:noFill/>
                          </a:ln>
                          <a:solidFill>
                            <a:schemeClr val="tx1"/>
                          </a:solidFill>
                          <a:effectLst/>
                          <a:latin typeface="+mn-lt"/>
                        </a:rPr>
                        <a:t>th</a:t>
                      </a:r>
                      <a:r>
                        <a:rPr kumimoji="0" lang="en-US" sz="1400" b="1" i="0" u="none" strike="noStrike" cap="none" normalizeH="0" baseline="0" dirty="0">
                          <a:ln>
                            <a:noFill/>
                          </a:ln>
                          <a:solidFill>
                            <a:schemeClr val="tx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6</a:t>
                      </a:r>
                      <a:r>
                        <a:rPr kumimoji="0" lang="en-US" sz="1400" b="1" i="0" u="none" strike="noStrike" cap="none" normalizeH="0" baseline="30000" dirty="0">
                          <a:ln>
                            <a:noFill/>
                          </a:ln>
                          <a:solidFill>
                            <a:schemeClr val="tx1"/>
                          </a:solidFill>
                          <a:effectLst/>
                          <a:latin typeface="+mn-lt"/>
                        </a:rPr>
                        <a:t>th</a:t>
                      </a:r>
                      <a:r>
                        <a:rPr kumimoji="0" lang="en-US" sz="1400" b="1" i="0" u="none" strike="noStrike" cap="none" normalizeH="0" baseline="0" dirty="0">
                          <a:ln>
                            <a:noFill/>
                          </a:ln>
                          <a:solidFill>
                            <a:schemeClr val="tx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Date</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Description</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16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p:txBody>
          <a:bodyPr/>
          <a:lstStyle/>
          <a:p>
            <a:r>
              <a:rPr lang="en-US" dirty="0"/>
              <a:t>Interesting facts</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457700" y="1905000"/>
            <a:ext cx="7219043" cy="3276600"/>
          </a:xfrm>
        </p:spPr>
        <p:txBody>
          <a:bodyPr vert="horz" lIns="91440" tIns="45720" rIns="91440" bIns="45720" rtlCol="0" anchor="t">
            <a:normAutofit/>
          </a:bodyPr>
          <a:lstStyle/>
          <a:p>
            <a:r>
              <a:rPr lang="en-US" dirty="0"/>
              <a:t>List some interesting facts about Asian Pacific Heritage Month. Here are a few examples:</a:t>
            </a:r>
          </a:p>
          <a:p>
            <a:pPr lvl="1"/>
            <a:r>
              <a:rPr lang="en-US" dirty="0"/>
              <a:t>In 1978, President Jimmy Carter signed a resolution designating May as Asian/Pacific Heritage Week.</a:t>
            </a:r>
          </a:p>
          <a:p>
            <a:pPr lvl="1"/>
            <a:r>
              <a:rPr lang="en-US" dirty="0"/>
              <a:t>May was chosen to commemorate the immigration of the first Japanese to the United States on May 7, 1843, and to mark the anniversary of the completion of the transcontinental railroad on May 10, 1869.</a:t>
            </a:r>
          </a:p>
          <a:p>
            <a:pPr lvl="1"/>
            <a:r>
              <a:rPr lang="en-US" dirty="0"/>
              <a:t>In 1992, the official designation of May as Asian-Pacific American Heritage Month was signed into law.</a:t>
            </a:r>
          </a:p>
        </p:txBody>
      </p:sp>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p:txBody>
          <a:bodyPr/>
          <a:lstStyle/>
          <a:p>
            <a:r>
              <a:rPr lang="en-US" dirty="0">
                <a:solidFill>
                  <a:schemeClr val="tx1"/>
                </a:solidFill>
              </a:rPr>
              <a:t>Key people</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905000"/>
            <a:ext cx="10206037" cy="1111648"/>
          </a:xfrm>
        </p:spPr>
        <p:txBody>
          <a:bodyPr/>
          <a:lstStyle/>
          <a:p>
            <a:r>
              <a:rPr lang="en-US" altLang="en-US" dirty="0"/>
              <a:t>Choose three notable people of Asian Pacific American heritage using </a:t>
            </a:r>
            <a:r>
              <a:rPr lang="en-US" altLang="en-US" b="1" dirty="0">
                <a:hlinkClick r:id="rId3">
                  <a:extLst>
                    <a:ext uri="{A12FA001-AC4F-418D-AE19-62706E023703}">
                      <ahyp:hlinkClr xmlns:ahyp="http://schemas.microsoft.com/office/drawing/2018/hyperlinkcolor" val="tx"/>
                    </a:ext>
                  </a:extLst>
                </a:hlinkClick>
              </a:rPr>
              <a:t>Bing.com</a:t>
            </a:r>
            <a:r>
              <a:rPr lang="en-US" altLang="en-US" b="1" dirty="0"/>
              <a:t> </a:t>
            </a:r>
            <a:r>
              <a:rPr lang="en-US" altLang="en-US" dirty="0"/>
              <a:t>and discuss their lives and accomplishments. Here are some examples:  </a:t>
            </a:r>
          </a:p>
          <a:p>
            <a:endParaRPr lang="en-US" dirty="0"/>
          </a:p>
        </p:txBody>
      </p:sp>
      <p:graphicFrame>
        <p:nvGraphicFramePr>
          <p:cNvPr id="9" name="Content Placeholder 6" descr="SmartArt Graphic">
            <a:extLst>
              <a:ext uri="{FF2B5EF4-FFF2-40B4-BE49-F238E27FC236}">
                <a16:creationId xmlns:a16="http://schemas.microsoft.com/office/drawing/2014/main" id="{E94B267D-A2CA-438F-8FBB-76610B20C19D}"/>
              </a:ext>
            </a:extLst>
          </p:cNvPr>
          <p:cNvGraphicFramePr>
            <a:graphicFrameLocks/>
          </p:cNvGraphicFramePr>
          <p:nvPr>
            <p:extLst>
              <p:ext uri="{D42A27DB-BD31-4B8C-83A1-F6EECF244321}">
                <p14:modId xmlns:p14="http://schemas.microsoft.com/office/powerpoint/2010/main" val="4119204205"/>
              </p:ext>
            </p:extLst>
          </p:nvPr>
        </p:nvGraphicFramePr>
        <p:xfrm>
          <a:off x="762000" y="2895600"/>
          <a:ext cx="10668000" cy="335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73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FCC38-D58E-4E17-AA29-4F5F2A66F1EA}"/>
              </a:ext>
            </a:extLst>
          </p:cNvPr>
          <p:cNvSpPr>
            <a:spLocks noGrp="1"/>
          </p:cNvSpPr>
          <p:nvPr>
            <p:ph type="title"/>
          </p:nvPr>
        </p:nvSpPr>
        <p:spPr/>
        <p:txBody>
          <a:bodyPr/>
          <a:lstStyle/>
          <a:p>
            <a:r>
              <a:rPr lang="en-US" dirty="0"/>
              <a:t>Arts and literature</a:t>
            </a:r>
            <a:br>
              <a:rPr lang="en-US" dirty="0"/>
            </a:br>
            <a:endParaRPr lang="en-US" dirty="0"/>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905000"/>
            <a:ext cx="5334000" cy="3276600"/>
          </a:xfrm>
        </p:spPr>
        <p:txBody>
          <a:bodyPr wrap="square" anchor="t">
            <a:normAutofit/>
          </a:bodyPr>
          <a:lstStyle/>
          <a:p>
            <a:r>
              <a:rPr lang="en-US" altLang="en-US" dirty="0"/>
              <a:t>Provide examples of art and literature that are significant to Asian Pacific Heritage Month. Here are a few examples: </a:t>
            </a:r>
          </a:p>
          <a:p>
            <a:pPr lvl="1"/>
            <a:r>
              <a:rPr lang="en-US" altLang="en-US" dirty="0"/>
              <a:t>The writing of </a:t>
            </a:r>
            <a:r>
              <a:rPr lang="en-US" altLang="en-US" b="1" dirty="0">
                <a:hlinkClick r:id="rId3">
                  <a:extLst>
                    <a:ext uri="{A12FA001-AC4F-418D-AE19-62706E023703}">
                      <ahyp:hlinkClr xmlns:ahyp="http://schemas.microsoft.com/office/drawing/2018/hyperlinkcolor" val="tx"/>
                    </a:ext>
                  </a:extLst>
                </a:hlinkClick>
              </a:rPr>
              <a:t>Amy Tan</a:t>
            </a:r>
            <a:endParaRPr lang="en-US" altLang="en-US" b="1" dirty="0"/>
          </a:p>
          <a:p>
            <a:pPr lvl="1"/>
            <a:r>
              <a:rPr lang="en-US" altLang="en-US" dirty="0"/>
              <a:t>The music of </a:t>
            </a:r>
            <a:r>
              <a:rPr lang="en-US" altLang="en-US" b="1" dirty="0">
                <a:hlinkClick r:id="rId4">
                  <a:extLst>
                    <a:ext uri="{A12FA001-AC4F-418D-AE19-62706E023703}">
                      <ahyp:hlinkClr xmlns:ahyp="http://schemas.microsoft.com/office/drawing/2018/hyperlinkcolor" val="tx"/>
                    </a:ext>
                  </a:extLst>
                </a:hlinkClick>
              </a:rPr>
              <a:t>Yo-Yo Ma</a:t>
            </a:r>
            <a:endParaRPr lang="en-US" altLang="en-US" b="1" dirty="0"/>
          </a:p>
          <a:p>
            <a:pPr lvl="1"/>
            <a:r>
              <a:rPr lang="en-US" altLang="en-US" dirty="0"/>
              <a:t>The artwork of </a:t>
            </a:r>
            <a:r>
              <a:rPr lang="en-US" altLang="en-US" b="1" dirty="0">
                <a:hlinkClick r:id="rId5">
                  <a:extLst>
                    <a:ext uri="{A12FA001-AC4F-418D-AE19-62706E023703}">
                      <ahyp:hlinkClr xmlns:ahyp="http://schemas.microsoft.com/office/drawing/2018/hyperlinkcolor" val="tx"/>
                    </a:ext>
                  </a:extLst>
                </a:hlinkClick>
              </a:rPr>
              <a:t>Yayoi Kusama</a:t>
            </a:r>
            <a:endParaRPr lang="en-US" altLang="en-US" b="1" dirty="0"/>
          </a:p>
          <a:p>
            <a:endParaRPr lang="en-US" altLang="en-US" dirty="0"/>
          </a:p>
        </p:txBody>
      </p:sp>
      <p:sp>
        <p:nvSpPr>
          <p:cNvPr id="7" name="Picture Placeholder 6" descr="picture placeholder">
            <a:extLst>
              <a:ext uri="{FF2B5EF4-FFF2-40B4-BE49-F238E27FC236}">
                <a16:creationId xmlns:a16="http://schemas.microsoft.com/office/drawing/2014/main" id="{F3C17070-3423-401C-9DE7-B5BFD642EF36}"/>
              </a:ext>
            </a:extLst>
          </p:cNvPr>
          <p:cNvSpPr>
            <a:spLocks noGrp="1"/>
          </p:cNvSpPr>
          <p:nvPr>
            <p:ph type="pic" sz="quarter" idx="14"/>
          </p:nvPr>
        </p:nvSpPr>
        <p:spPr>
          <a:solidFill>
            <a:schemeClr val="accent1">
              <a:lumMod val="75000"/>
            </a:schemeClr>
          </a:solidFill>
        </p:spPr>
      </p:sp>
      <p:sp>
        <p:nvSpPr>
          <p:cNvPr id="6" name="Picture Placeholder 5" descr="picture placeholder">
            <a:extLst>
              <a:ext uri="{FF2B5EF4-FFF2-40B4-BE49-F238E27FC236}">
                <a16:creationId xmlns:a16="http://schemas.microsoft.com/office/drawing/2014/main" id="{ABBE63FD-D9C7-444F-860A-18548AACC400}"/>
              </a:ext>
            </a:extLst>
          </p:cNvPr>
          <p:cNvSpPr>
            <a:spLocks noGrp="1"/>
          </p:cNvSpPr>
          <p:nvPr>
            <p:ph type="pic" sz="quarter" idx="13"/>
          </p:nvPr>
        </p:nvSpPr>
        <p:spPr>
          <a:solidFill>
            <a:schemeClr val="accent1">
              <a:lumMod val="75000"/>
            </a:schemeClr>
          </a:solidFill>
        </p:spPr>
      </p:sp>
    </p:spTree>
    <p:extLst>
      <p:ext uri="{BB962C8B-B14F-4D97-AF65-F5344CB8AC3E}">
        <p14:creationId xmlns:p14="http://schemas.microsoft.com/office/powerpoint/2010/main" val="267104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0FA737-AD1C-47EE-9777-37A7095BC3B1}"/>
              </a:ext>
            </a:extLst>
          </p:cNvPr>
          <p:cNvSpPr>
            <a:spLocks noGrp="1"/>
          </p:cNvSpPr>
          <p:nvPr>
            <p:ph type="title"/>
          </p:nvPr>
        </p:nvSpPr>
        <p:spPr/>
        <p:txBody>
          <a:bodyPr/>
          <a:lstStyle/>
          <a:p>
            <a:r>
              <a:rPr lang="en-US" dirty="0"/>
              <a:t>How we celebrate</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p:txBody>
          <a:bodyPr/>
          <a:lstStyle/>
          <a:p>
            <a:r>
              <a:rPr lang="en-US" altLang="en-US" dirty="0"/>
              <a:t>List some ways you can celebrate Asian Pacific Heritage Month. Here are a few examples:</a:t>
            </a:r>
          </a:p>
          <a:p>
            <a:pPr lvl="1"/>
            <a:r>
              <a:rPr lang="en-US" dirty="0"/>
              <a:t>Discover </a:t>
            </a:r>
            <a:r>
              <a:rPr lang="en-US" altLang="en-US" b="1" dirty="0">
                <a:hlinkClick r:id="rId2">
                  <a:extLst>
                    <a:ext uri="{A12FA001-AC4F-418D-AE19-62706E023703}">
                      <ahyp:hlinkClr xmlns:ahyp="http://schemas.microsoft.com/office/drawing/2018/hyperlinkcolor" val="tx"/>
                    </a:ext>
                  </a:extLst>
                </a:hlinkClick>
              </a:rPr>
              <a:t>Asian Pacific American </a:t>
            </a:r>
            <a:r>
              <a:rPr lang="en-US" b="1" dirty="0">
                <a:hlinkClick r:id="rId2">
                  <a:extLst>
                    <a:ext uri="{A12FA001-AC4F-418D-AE19-62706E023703}">
                      <ahyp:hlinkClr xmlns:ahyp="http://schemas.microsoft.com/office/drawing/2018/hyperlinkcolor" val="tx"/>
                    </a:ext>
                  </a:extLst>
                </a:hlinkClick>
              </a:rPr>
              <a:t>artists</a:t>
            </a:r>
            <a:endParaRPr lang="en-US" b="1" dirty="0"/>
          </a:p>
          <a:p>
            <a:pPr lvl="1"/>
            <a:r>
              <a:rPr lang="en-US" dirty="0"/>
              <a:t>Read </a:t>
            </a:r>
            <a:r>
              <a:rPr lang="en-US" altLang="en-US" b="1" dirty="0">
                <a:hlinkClick r:id="rId3">
                  <a:extLst>
                    <a:ext uri="{A12FA001-AC4F-418D-AE19-62706E023703}">
                      <ahyp:hlinkClr xmlns:ahyp="http://schemas.microsoft.com/office/drawing/2018/hyperlinkcolor" val="tx"/>
                    </a:ext>
                  </a:extLst>
                </a:hlinkClick>
              </a:rPr>
              <a:t>Asian Pacific American </a:t>
            </a:r>
            <a:r>
              <a:rPr lang="en-US" b="1" dirty="0">
                <a:hlinkClick r:id="rId3">
                  <a:extLst>
                    <a:ext uri="{A12FA001-AC4F-418D-AE19-62706E023703}">
                      <ahyp:hlinkClr xmlns:ahyp="http://schemas.microsoft.com/office/drawing/2018/hyperlinkcolor" val="tx"/>
                    </a:ext>
                  </a:extLst>
                </a:hlinkClick>
              </a:rPr>
              <a:t>authors</a:t>
            </a:r>
            <a:endParaRPr lang="en-US" b="1" dirty="0"/>
          </a:p>
          <a:p>
            <a:pPr lvl="1"/>
            <a:r>
              <a:rPr lang="en-US" dirty="0"/>
              <a:t>Listen to </a:t>
            </a:r>
            <a:r>
              <a:rPr lang="en-US" altLang="en-US" b="1" dirty="0">
                <a:hlinkClick r:id="rId4">
                  <a:extLst>
                    <a:ext uri="{A12FA001-AC4F-418D-AE19-62706E023703}">
                      <ahyp:hlinkClr xmlns:ahyp="http://schemas.microsoft.com/office/drawing/2018/hyperlinkcolor" val="tx"/>
                    </a:ext>
                  </a:extLst>
                </a:hlinkClick>
              </a:rPr>
              <a:t>Asian Pacific American Heritage </a:t>
            </a:r>
            <a:r>
              <a:rPr lang="en-US" b="1" dirty="0">
                <a:hlinkClick r:id="rId4">
                  <a:extLst>
                    <a:ext uri="{A12FA001-AC4F-418D-AE19-62706E023703}">
                      <ahyp:hlinkClr xmlns:ahyp="http://schemas.microsoft.com/office/drawing/2018/hyperlinkcolor" val="tx"/>
                    </a:ext>
                  </a:extLst>
                </a:hlinkClick>
              </a:rPr>
              <a:t>musicians</a:t>
            </a:r>
            <a:endParaRPr lang="en-US" b="1" dirty="0"/>
          </a:p>
          <a:p>
            <a:pPr lvl="1"/>
            <a:r>
              <a:rPr lang="en-US" dirty="0"/>
              <a:t>Learn important moments of</a:t>
            </a:r>
            <a:r>
              <a:rPr lang="en-US" b="1" dirty="0"/>
              <a:t> </a:t>
            </a:r>
            <a:r>
              <a:rPr lang="en-US" altLang="en-US" b="1" dirty="0">
                <a:hlinkClick r:id="rId5">
                  <a:extLst>
                    <a:ext uri="{A12FA001-AC4F-418D-AE19-62706E023703}">
                      <ahyp:hlinkClr xmlns:ahyp="http://schemas.microsoft.com/office/drawing/2018/hyperlinkcolor" val="tx"/>
                    </a:ext>
                  </a:extLst>
                </a:hlinkClick>
              </a:rPr>
              <a:t>Asian Pacific American Heritage </a:t>
            </a:r>
            <a:r>
              <a:rPr lang="en-US" b="1" dirty="0">
                <a:hlinkClick r:id="rId5">
                  <a:extLst>
                    <a:ext uri="{A12FA001-AC4F-418D-AE19-62706E023703}">
                      <ahyp:hlinkClr xmlns:ahyp="http://schemas.microsoft.com/office/drawing/2018/hyperlinkcolor" val="tx"/>
                    </a:ext>
                  </a:extLst>
                </a:hlinkClick>
              </a:rPr>
              <a:t>history</a:t>
            </a:r>
            <a:endParaRPr lang="en-US" b="1" dirty="0"/>
          </a:p>
          <a:p>
            <a:endParaRPr lang="en-US" dirty="0"/>
          </a:p>
        </p:txBody>
      </p:sp>
    </p:spTree>
    <p:extLst>
      <p:ext uri="{BB962C8B-B14F-4D97-AF65-F5344CB8AC3E}">
        <p14:creationId xmlns:p14="http://schemas.microsoft.com/office/powerpoint/2010/main" val="26161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3.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0</TotalTime>
  <Words>466</Words>
  <Application>Microsoft Office PowerPoint</Application>
  <PresentationFormat>Widescreen</PresentationFormat>
  <Paragraphs>68</Paragraphs>
  <Slides>12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Segoe UI</vt:lpstr>
      <vt:lpstr>1_Office Theme</vt:lpstr>
      <vt:lpstr>Asian Pacific  Heritage Month</vt:lpstr>
      <vt:lpstr>Introduction</vt:lpstr>
      <vt:lpstr>Overview</vt:lpstr>
      <vt:lpstr>Geography</vt:lpstr>
      <vt:lpstr>History</vt:lpstr>
      <vt:lpstr>Interesting facts </vt:lpstr>
      <vt:lpstr>Key people</vt:lpstr>
      <vt:lpstr>Arts and literature </vt:lpstr>
      <vt:lpstr>How we celebrate</vt:lpstr>
      <vt:lpstr>Conclusion</vt:lpstr>
      <vt:lpstr>Questions &amp; answers</vt:lpstr>
      <vt:lpstr>Resources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Asian Pacific  Heritage Month</dc:title>
  <dc:subject/>
  <dc:creator>Mohamed</dc:creator>
  <cp:keywords/>
  <dc:description/>
  <cp:lastModifiedBy>Mohamed</cp:lastModifiedBy>
  <cp:revision>1</cp:revision>
  <dcterms:created xsi:type="dcterms:W3CDTF">2021-03-05T17:49:21Z</dcterms:created>
  <dcterms:modified xsi:type="dcterms:W3CDTF">2021-03-05T17:49:36Z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