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notesMasterIdLst>
    <p:notesMasterId r:id="rId16"/>
  </p:notesMasterIdLst>
  <p:handoutMasterIdLst>
    <p:handoutMasterId r:id="rId17"/>
  </p:handoutMasterIdLst>
  <p:sldIdLst>
    <p:sldId id="1865" r:id="rId5"/>
    <p:sldId id="1866" r:id="rId6"/>
    <p:sldId id="1867" r:id="rId7"/>
    <p:sldId id="1869" r:id="rId8"/>
    <p:sldId id="1870" r:id="rId9"/>
    <p:sldId id="1871" r:id="rId10"/>
    <p:sldId id="1872" r:id="rId11"/>
    <p:sldId id="1873" r:id="rId12"/>
    <p:sldId id="1874" r:id="rId13"/>
    <p:sldId id="1875" r:id="rId14"/>
    <p:sldId id="1876" r:id="rId1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t 1" id="{1CA46CF7-019E-4A07-AEE4-E178E9B912FC}">
          <p14:sldIdLst>
            <p14:sldId id="1865"/>
            <p14:sldId id="1866"/>
            <p14:sldId id="1867"/>
            <p14:sldId id="1869"/>
            <p14:sldId id="1870"/>
            <p14:sldId id="1871"/>
            <p14:sldId id="1872"/>
            <p14:sldId id="1873"/>
            <p14:sldId id="1874"/>
            <p14:sldId id="1875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552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007788"/>
    <a:srgbClr val="297C2A"/>
    <a:srgbClr val="FE4387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84"/>
        <p:guide pos="552"/>
        <p:guide pos="7200"/>
        <p:guide pos="4368"/>
      </p:guideLst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zora+neale+hurston" TargetMode="External"/><Relationship Id="rId2" Type="http://schemas.openxmlformats.org/officeDocument/2006/relationships/hyperlink" Target="https://www.bing.com/search?q=Jesse%20Owens" TargetMode="External"/><Relationship Id="rId1" Type="http://schemas.openxmlformats.org/officeDocument/2006/relationships/hyperlink" Target="https://www.bing.com/search?q=bayard+rustin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zora+neale+hurston" TargetMode="External"/><Relationship Id="rId2" Type="http://schemas.openxmlformats.org/officeDocument/2006/relationships/hyperlink" Target="https://www.bing.com/search?q=Jesse%20Owens" TargetMode="External"/><Relationship Id="rId1" Type="http://schemas.openxmlformats.org/officeDocument/2006/relationships/hyperlink" Target="https://www.bing.com/search?q=bayard+rusti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8710C11-6766-4B48-9562-4B0C7B3F28D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Bayard Rustin</a:t>
          </a:r>
          <a:r>
            <a:rPr lang="en-US" sz="1400" b="1" dirty="0">
              <a:solidFill>
                <a:schemeClr val="tx1"/>
              </a:solidFill>
            </a:rPr>
            <a:t>  </a:t>
          </a:r>
          <a:r>
            <a:rPr lang="en-US" sz="1400" dirty="0">
              <a:solidFill>
                <a:schemeClr val="tx1"/>
              </a:solidFill>
            </a:rPr>
            <a:t>was a close advisor to Martin Luther King and an American leader of the civil rights movement. Rustin organized and led several protests, including the 1963 March on Washington.</a:t>
          </a:r>
        </a:p>
      </dgm:t>
    </dgm:pt>
    <dgm:pt modelId="{6F9BADAF-DEBF-4CC2-B392-F7E0CD538B78}" type="parTrans" cxnId="{E28F4DE8-1F7F-4CC4-B4F7-5167A5B9E0B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CEEC8625-83FA-4202-826E-84C1185A8E32}" type="sibTrans" cxnId="{E28F4DE8-1F7F-4CC4-B4F7-5167A5B9E0B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8EE3C8DC-7BA8-479C-A581-E9DA099939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en-US" sz="1400" b="1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Jesse Owens</a:t>
          </a:r>
          <a:r>
            <a:rPr lang="en-US" altLang="en-US" sz="1400" b="1" dirty="0">
              <a:solidFill>
                <a:schemeClr val="tx1"/>
              </a:solidFill>
            </a:rPr>
            <a:t> </a:t>
          </a:r>
          <a:r>
            <a:rPr lang="en-US" altLang="en-US" sz="1400" dirty="0">
              <a:solidFill>
                <a:schemeClr val="tx1"/>
              </a:solidFill>
            </a:rPr>
            <a:t>was an American track and field athlete and four-time gold medalist in the 1936 Olympic Games in Germany. Owens specialized in the sprints and the long jump. </a:t>
          </a:r>
          <a:endParaRPr lang="en-US" sz="1400" dirty="0">
            <a:solidFill>
              <a:schemeClr val="tx1"/>
            </a:solidFill>
          </a:endParaRPr>
        </a:p>
      </dgm:t>
    </dgm:pt>
    <dgm:pt modelId="{60ABFDD0-D409-4824-8102-DEA984738144}" type="parTrans" cxnId="{6E8797D1-3A1C-4879-9FDC-A7D2EC6197E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DAC4EAD7-53AC-40F0-BA2F-8B2633CEAE11}" type="sibTrans" cxnId="{6E8797D1-3A1C-4879-9FDC-A7D2EC6197E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8865AC6C-44E0-4174-AB02-044A78D94DE3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en-US" sz="1400" b="1" dirty="0">
              <a:solidFill>
                <a:schemeClr val="tx1"/>
              </a:solidFill>
              <a:hlinkClick xmlns:r="http://schemas.openxmlformats.org/officeDocument/2006/relationships" r:id="rId3"/>
            </a:rPr>
            <a:t>Zora Neale Hurston</a:t>
          </a:r>
          <a:r>
            <a:rPr lang="en-US" altLang="en-US" sz="1400" b="1" dirty="0">
              <a:solidFill>
                <a:schemeClr val="tx1"/>
              </a:solidFill>
            </a:rPr>
            <a:t> </a:t>
          </a:r>
          <a:r>
            <a:rPr lang="en-US" altLang="en-US" sz="1400" dirty="0">
              <a:solidFill>
                <a:schemeClr val="tx1"/>
              </a:solidFill>
            </a:rPr>
            <a:t>was an American author, anthropologist, and filmmaker. In 1937, she published her famous novel, Their Eyes Were Watching God. </a:t>
          </a:r>
          <a:endParaRPr lang="en-US" sz="1400" dirty="0">
            <a:solidFill>
              <a:schemeClr val="tx1"/>
            </a:solidFill>
          </a:endParaRPr>
        </a:p>
      </dgm:t>
    </dgm:pt>
    <dgm:pt modelId="{3FF598BD-2671-4ECB-AD79-D0E600EEC84F}" type="parTrans" cxnId="{E5875C5E-8817-4707-AA33-E7DDCAC19481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58DC239-2C60-44C0-830B-87DE5EB56A01}" type="sibTrans" cxnId="{E5875C5E-8817-4707-AA33-E7DDCAC19481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3" custScaleX="207746" custScaleY="207746" custLinFactNeighborX="-46518" custLinFactNeighborY="-32295"/>
      <dgm:spPr>
        <a:solidFill>
          <a:schemeClr val="accent2">
            <a:lumMod val="75000"/>
          </a:schemeClr>
        </a:solidFill>
      </dgm:spPr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3" custScaleX="201195" custLinFactNeighborX="-32687" custLinFactNeighborY="-3862">
        <dgm:presLayoutVars>
          <dgm:chMax val="1"/>
          <dgm:chPref val="1"/>
        </dgm:presLayoutVars>
      </dgm:prSet>
      <dgm:spPr/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3" custScaleX="207746" custScaleY="207746" custLinFactNeighborX="-567" custLinFactNeighborY="-29145"/>
      <dgm:spPr>
        <a:solidFill>
          <a:schemeClr val="accent2">
            <a:lumMod val="75000"/>
          </a:schemeClr>
        </a:solidFill>
      </dgm:spPr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3" custScaleX="202363" custLinFactNeighborX="-1569" custLinFactNeighborY="772">
        <dgm:presLayoutVars>
          <dgm:chMax val="1"/>
          <dgm:chPref val="1"/>
        </dgm:presLayoutVars>
      </dgm:prSet>
      <dgm:spPr/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2" presStyleCnt="3" custScaleX="207746" custScaleY="207746" custLinFactNeighborX="16977" custLinFactNeighborY="-25042"/>
      <dgm:spPr>
        <a:solidFill>
          <a:schemeClr val="accent2">
            <a:lumMod val="75000"/>
          </a:schemeClr>
        </a:solidFill>
      </dgm:spPr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2" presStyleCnt="3" custScaleX="198057" custLinFactNeighborX="4851" custLinFactNeighborY="1623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E5875C5E-8817-4707-AA33-E7DDCAC19481}" srcId="{3137DF2B-DECF-44A7-8971-07475E2BCFC3}" destId="{8865AC6C-44E0-4174-AB02-044A78D94DE3}" srcOrd="2" destOrd="0" parTransId="{3FF598BD-2671-4ECB-AD79-D0E600EEC84F}" sibTransId="{258DC239-2C60-44C0-830B-87DE5EB56A01}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3" destOrd="0" presId="urn:microsoft.com/office/officeart/2018/2/layout/IconLabelList#2"/>
    <dgm:cxn modelId="{5CAA210B-19EB-4E1B-A954-8ECCD13D15D2}" type="presParOf" srcId="{F365F799-91C6-467E-8005-77142388ADA7}" destId="{ED8AE489-0CC0-4251-92FB-1AC032073F86}" srcOrd="4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55B31-6174-4948-8B32-7FECC02D6991}">
      <dsp:nvSpPr>
        <dsp:cNvPr id="0" name=""/>
        <dsp:cNvSpPr/>
      </dsp:nvSpPr>
      <dsp:spPr>
        <a:xfrm>
          <a:off x="879999" y="97459"/>
          <a:ext cx="1543061" cy="154306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563F8-B6A7-4F66-B65C-7F1D3844F472}">
      <dsp:nvSpPr>
        <dsp:cNvPr id="0" name=""/>
        <dsp:cNvSpPr/>
      </dsp:nvSpPr>
      <dsp:spPr>
        <a:xfrm>
          <a:off x="0" y="1775879"/>
          <a:ext cx="3320896" cy="119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Bayard Rustin</a:t>
          </a:r>
          <a:r>
            <a:rPr lang="en-US" sz="1400" b="1" kern="1200" dirty="0">
              <a:solidFill>
                <a:schemeClr val="tx1"/>
              </a:solidFill>
            </a:rPr>
            <a:t>  </a:t>
          </a:r>
          <a:r>
            <a:rPr lang="en-US" sz="1400" kern="1200" dirty="0">
              <a:solidFill>
                <a:schemeClr val="tx1"/>
              </a:solidFill>
            </a:rPr>
            <a:t>was a close advisor to Martin Luther King and an American leader of the civil rights movement. Rustin organized and led several protests, including the 1963 March on Washington.</a:t>
          </a:r>
        </a:p>
      </dsp:txBody>
      <dsp:txXfrm>
        <a:off x="0" y="1775879"/>
        <a:ext cx="3320896" cy="1193493"/>
      </dsp:txXfrm>
    </dsp:sp>
    <dsp:sp modelId="{FCA6A723-3A73-458A-AE3C-15B86CF5C55D}">
      <dsp:nvSpPr>
        <dsp:cNvPr id="0" name=""/>
        <dsp:cNvSpPr/>
      </dsp:nvSpPr>
      <dsp:spPr>
        <a:xfrm>
          <a:off x="4840695" y="120765"/>
          <a:ext cx="1543061" cy="154306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3920452" y="1831097"/>
          <a:ext cx="3340175" cy="1193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Jesse Owens</a:t>
          </a:r>
          <a:r>
            <a:rPr lang="en-US" altLang="en-US" sz="1400" b="1" kern="1200" dirty="0">
              <a:solidFill>
                <a:schemeClr val="tx1"/>
              </a:solidFill>
            </a:rPr>
            <a:t> </a:t>
          </a:r>
          <a:r>
            <a:rPr lang="en-US" altLang="en-US" sz="1400" kern="1200" dirty="0">
              <a:solidFill>
                <a:schemeClr val="tx1"/>
              </a:solidFill>
            </a:rPr>
            <a:t>was an American track and field athlete and four-time gold medalist in the 1936 Olympic Games in Germany. Owens specialized in the sprints and the long jump. 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920452" y="1831097"/>
        <a:ext cx="3340175" cy="1193673"/>
      </dsp:txXfrm>
    </dsp:sp>
    <dsp:sp modelId="{5326D40B-04B6-4401-91A7-8A4487EDC6FC}">
      <dsp:nvSpPr>
        <dsp:cNvPr id="0" name=""/>
        <dsp:cNvSpPr/>
      </dsp:nvSpPr>
      <dsp:spPr>
        <a:xfrm>
          <a:off x="8564496" y="151023"/>
          <a:ext cx="1543061" cy="154306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B9CF-BB76-4BDC-932B-A329BC03E697}">
      <dsp:nvSpPr>
        <dsp:cNvPr id="0" name=""/>
        <dsp:cNvSpPr/>
      </dsp:nvSpPr>
      <dsp:spPr>
        <a:xfrm>
          <a:off x="7655447" y="1841135"/>
          <a:ext cx="3269100" cy="1194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tx1"/>
              </a:solidFill>
              <a:hlinkClick xmlns:r="http://schemas.openxmlformats.org/officeDocument/2006/relationships" r:id="rId3"/>
            </a:rPr>
            <a:t>Zora Neale Hurston</a:t>
          </a:r>
          <a:r>
            <a:rPr lang="en-US" altLang="en-US" sz="1400" b="1" kern="1200" dirty="0">
              <a:solidFill>
                <a:schemeClr val="tx1"/>
              </a:solidFill>
            </a:rPr>
            <a:t> </a:t>
          </a:r>
          <a:r>
            <a:rPr lang="en-US" altLang="en-US" sz="1400" kern="1200" dirty="0">
              <a:solidFill>
                <a:schemeClr val="tx1"/>
              </a:solidFill>
            </a:rPr>
            <a:t>was an American author, anthropologist, and filmmaker. In 1937, she published her famous novel, Their Eyes Were Watching God. 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7655447" y="1841135"/>
        <a:ext cx="3269100" cy="1194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E63EFB-A45E-45D2-917C-2262C9B2BC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B3576-EAA7-4886-8787-F094B8D8E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40A2C-D4F8-447C-8646-65B623846323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69D18-8FB0-418D-B70C-328BCC8125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3EAB1-782C-4544-A059-833371A45B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E8B11-E9E4-46BC-B69D-DFCBD1517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14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350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0672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773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878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441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91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FA415FA-D077-4CB7-8CBC-8F39C7C517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0480" y="2770632"/>
            <a:ext cx="7443216" cy="1325563"/>
          </a:xfrm>
        </p:spPr>
        <p:txBody>
          <a:bodyPr anchor="ctr">
            <a:norm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484D66F-7657-44F5-BAE9-F676B76CBA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00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08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1979441F-BDF5-41C8-933A-7E284F6703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52905"/>
            <a:ext cx="12192000" cy="85725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E4C7544D-BD57-4504-AC5A-951E353C248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066358F-3531-4B96-B041-02BD18401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04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E4664-9EEE-4A2F-B223-5F295C6B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4"/>
            <a:ext cx="10667999" cy="646332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US" sz="400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1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2624" y="715962"/>
            <a:ext cx="4227375" cy="4727907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4D0D78-72DF-43BD-8B4F-DE52DA01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AFD71A9-C105-43A7-88DA-9FFC5174CC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59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4AC9B3-247D-45E3-9C91-C248ADAFBA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B8295CA-882D-4533-80DA-6D6EA012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92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Graphic 7" hidden="1">
            <a:extLst>
              <a:ext uri="{FF2B5EF4-FFF2-40B4-BE49-F238E27FC236}">
                <a16:creationId xmlns:a16="http://schemas.microsoft.com/office/drawing/2014/main" id="{606CCDFE-8488-471E-A2E2-3C7504F2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7A9776-2781-49A6-AD44-CE45C0543F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Graphic 7" hidden="1">
            <a:extLst>
              <a:ext uri="{FF2B5EF4-FFF2-40B4-BE49-F238E27FC236}">
                <a16:creationId xmlns:a16="http://schemas.microsoft.com/office/drawing/2014/main" id="{606CCDFE-8488-471E-A2E2-3C7504F2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7A9776-2781-49A6-AD44-CE45C0543F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9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Graphic 12" hidden="1">
            <a:extLst>
              <a:ext uri="{FF2B5EF4-FFF2-40B4-BE49-F238E27FC236}">
                <a16:creationId xmlns:a16="http://schemas.microsoft.com/office/drawing/2014/main" id="{8393C3A4-D09E-47EB-B9F0-C1DDDEB3B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29B5F1-1C12-4A1B-A83C-BFE17D26D9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tx1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9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Graphic 12" hidden="1">
            <a:extLst>
              <a:ext uri="{FF2B5EF4-FFF2-40B4-BE49-F238E27FC236}">
                <a16:creationId xmlns:a16="http://schemas.microsoft.com/office/drawing/2014/main" id="{8393C3A4-D09E-47EB-B9F0-C1DDDEB3B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29B5F1-1C12-4A1B-A83C-BFE17D26D9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accent1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EE98737-74D2-46C7-8655-74871A4203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146B861-BC3C-4898-95DE-944AB08755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4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1560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4FBE5B2-2D6A-4DC6-9944-CF3D7EC50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9407BD0-C2EE-44A7-8749-433953FD1F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8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4128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2021-03-05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558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9" r:id="rId5"/>
    <p:sldLayoutId id="2147483730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bing.com/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james+baldw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bing.com/search?q=Alma+Thomas" TargetMode="External"/><Relationship Id="rId4" Type="http://schemas.openxmlformats.org/officeDocument/2006/relationships/hyperlink" Target="https://www.bing.com/search?q=miles%20davi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african%20american%20authors" TargetMode="External"/><Relationship Id="rId2" Type="http://schemas.openxmlformats.org/officeDocument/2006/relationships/hyperlink" Target="https://www.bing.com/search?q=african%20american%20artist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bing.com/search?q=african%20american%20history" TargetMode="External"/><Relationship Id="rId4" Type="http://schemas.openxmlformats.org/officeDocument/2006/relationships/hyperlink" Target="https://www.bing.com/search?q=african%20american%20musician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A7E8EA-FF4D-4A68-97F9-3EBE97F7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352" y="2766219"/>
            <a:ext cx="7442791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accent3"/>
                </a:solidFill>
              </a:rPr>
              <a:t>Black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2"/>
                </a:solidFill>
              </a:rPr>
              <a:t>History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5"/>
                </a:solidFill>
              </a:rPr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264752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3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sz="1800" dirty="0"/>
              <a:t>Invite questions from the audience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8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34254B-4837-4E59-8D24-19908000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/>
              <a:t>Source #1</a:t>
            </a:r>
          </a:p>
          <a:p>
            <a:pPr lvl="1"/>
            <a:r>
              <a:rPr lang="fr-FR" dirty="0"/>
              <a:t>Source #2</a:t>
            </a:r>
          </a:p>
          <a:p>
            <a:pPr lvl="1"/>
            <a:r>
              <a:rPr lang="fr-FR" dirty="0"/>
              <a:t>Source #3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302849-2A9A-47A4-A0EB-5A3FA8BE7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State the significance of Black History Month</a:t>
            </a:r>
          </a:p>
          <a:p>
            <a:pPr lvl="1"/>
            <a:r>
              <a:rPr lang="en-US" dirty="0"/>
              <a:t>What is Black History Month?</a:t>
            </a:r>
          </a:p>
          <a:p>
            <a:pPr lvl="1"/>
            <a:r>
              <a:rPr lang="en-US" altLang="en-US" dirty="0"/>
              <a:t>Why does the United States celebrate it?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Tell your story</a:t>
            </a:r>
          </a:p>
          <a:p>
            <a:pPr lvl="1"/>
            <a:r>
              <a:rPr lang="en-US" altLang="en-US" dirty="0"/>
              <a:t>What does Black History Month mean to you?</a:t>
            </a:r>
          </a:p>
          <a:p>
            <a:pPr lvl="1"/>
            <a:r>
              <a:rPr lang="en-US" altLang="en-US" dirty="0"/>
              <a:t>Why is it important to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0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75104"/>
            <a:ext cx="9141397" cy="615553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dirty="0"/>
              <a:t>Give a brief overview of what you’ll cover in your presentation.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692151"/>
            <a:ext cx="10417629" cy="6399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History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90A16C-1235-4DE1-9AE7-2F7599C83F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300" y="1905000"/>
            <a:ext cx="10417629" cy="713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b="0" dirty="0">
                <a:latin typeface="+mj-lt"/>
              </a:rPr>
              <a:t>Make a timeline of the important historical events or list historical contributions made by people of </a:t>
            </a:r>
            <a:r>
              <a:rPr lang="en-US" altLang="en-US" sz="1800" dirty="0">
                <a:latin typeface="+mj-lt"/>
              </a:rPr>
              <a:t>African </a:t>
            </a:r>
            <a:r>
              <a:rPr lang="en-US" altLang="en-US" sz="1800" b="0" dirty="0">
                <a:latin typeface="+mj-lt"/>
              </a:rPr>
              <a:t>heritage.</a:t>
            </a:r>
          </a:p>
        </p:txBody>
      </p:sp>
      <p:graphicFrame>
        <p:nvGraphicFramePr>
          <p:cNvPr id="7" name="Group 85">
            <a:extLst>
              <a:ext uri="{FF2B5EF4-FFF2-40B4-BE49-F238E27FC236}">
                <a16:creationId xmlns:a16="http://schemas.microsoft.com/office/drawing/2014/main" id="{AD3D3348-39B0-440D-88BE-1A8FA98919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113465"/>
              </p:ext>
            </p:extLst>
          </p:nvPr>
        </p:nvGraphicFramePr>
        <p:xfrm>
          <a:off x="762000" y="2590800"/>
          <a:ext cx="10668000" cy="2834640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st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3rd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78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4BA618-BF38-4C66-A054-AA45BAEA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facts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List some interesting facts about Black History Month. Here are a few examples:</a:t>
            </a:r>
          </a:p>
          <a:p>
            <a:pPr lvl="1"/>
            <a:r>
              <a:rPr lang="en-US" dirty="0"/>
              <a:t>In 1926, Carter G. Woodson launched a weeklong celebration of black history in the United States. </a:t>
            </a:r>
          </a:p>
          <a:p>
            <a:pPr lvl="1"/>
            <a:r>
              <a:rPr lang="en-US" dirty="0"/>
              <a:t>In 1976, President Gerald Ford officially recognizes Black History Month.</a:t>
            </a:r>
          </a:p>
          <a:p>
            <a:pPr lvl="1"/>
            <a:r>
              <a:rPr lang="en-US" dirty="0"/>
              <a:t>Black History Month is also celebrated by Canada, Ireland, The Netherlands, and the United Kingdom. </a:t>
            </a:r>
          </a:p>
        </p:txBody>
      </p:sp>
    </p:spTree>
    <p:extLst>
      <p:ext uri="{BB962C8B-B14F-4D97-AF65-F5344CB8AC3E}">
        <p14:creationId xmlns:p14="http://schemas.microsoft.com/office/powerpoint/2010/main" val="184067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7F19C7-A729-492B-8603-0651B356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people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B839A9-BE4F-40C7-ABA3-682B626FF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300" y="1905000"/>
            <a:ext cx="10553700" cy="1111648"/>
          </a:xfrm>
        </p:spPr>
        <p:txBody>
          <a:bodyPr>
            <a:normAutofit/>
          </a:bodyPr>
          <a:lstStyle/>
          <a:p>
            <a:r>
              <a:rPr lang="en-US" altLang="en-US" dirty="0"/>
              <a:t>Choose three leaders for Black History Month using </a:t>
            </a:r>
            <a:r>
              <a:rPr lang="en-US" altLang="en-US" b="1" dirty="0">
                <a:hlinkClick r:id="rId3"/>
              </a:rPr>
              <a:t>Bing.com</a:t>
            </a:r>
            <a:r>
              <a:rPr lang="en-US" altLang="en-US" b="1" dirty="0"/>
              <a:t> </a:t>
            </a:r>
            <a:r>
              <a:rPr lang="en-US" altLang="en-US" dirty="0"/>
              <a:t>and discuss their lives and accomplishments. Here are some examples:</a:t>
            </a:r>
            <a:endParaRPr lang="en-US" dirty="0"/>
          </a:p>
        </p:txBody>
      </p:sp>
      <p:graphicFrame>
        <p:nvGraphicFramePr>
          <p:cNvPr id="5" name="Content Placeholder 6" descr="smart art graphic">
            <a:extLst>
              <a:ext uri="{FF2B5EF4-FFF2-40B4-BE49-F238E27FC236}">
                <a16:creationId xmlns:a16="http://schemas.microsoft.com/office/drawing/2014/main" id="{58BC2774-0387-4C12-835D-5AA8B2A1FD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173796"/>
              </p:ext>
            </p:extLst>
          </p:nvPr>
        </p:nvGraphicFramePr>
        <p:xfrm>
          <a:off x="762000" y="2895600"/>
          <a:ext cx="1118108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7079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081DA-4028-4204-A51C-7F62D45B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Arts and literature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 wrap="square" anchor="t">
            <a:normAutofit/>
          </a:bodyPr>
          <a:lstStyle/>
          <a:p>
            <a:r>
              <a:rPr lang="en-US" altLang="en-US" dirty="0"/>
              <a:t>Provide examples of art and literature that are significant to Black History Month. Here are a few examples:</a:t>
            </a:r>
          </a:p>
          <a:p>
            <a:pPr lvl="1"/>
            <a:r>
              <a:rPr lang="en-US" altLang="en-US" dirty="0"/>
              <a:t>The writing of </a:t>
            </a:r>
            <a:r>
              <a:rPr lang="en-US" alt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James Baldwin</a:t>
            </a:r>
            <a:r>
              <a:rPr lang="en-US" altLang="en-US" b="1" dirty="0"/>
              <a:t> </a:t>
            </a:r>
          </a:p>
          <a:p>
            <a:pPr lvl="1"/>
            <a:r>
              <a:rPr lang="en-US" altLang="en-US" dirty="0"/>
              <a:t>The music of </a:t>
            </a:r>
            <a:r>
              <a:rPr lang="en-US" altLang="en-US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Miles Davis</a:t>
            </a:r>
            <a:endParaRPr lang="en-US" altLang="en-US" b="1" dirty="0"/>
          </a:p>
          <a:p>
            <a:pPr lvl="1"/>
            <a:r>
              <a:rPr lang="en-US" altLang="en-US" dirty="0"/>
              <a:t>The artwork of </a:t>
            </a:r>
            <a:r>
              <a:rPr lang="en-US" altLang="en-US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Alma Thomas</a:t>
            </a:r>
            <a:endParaRPr lang="en-US" altLang="en-US" b="1" dirty="0"/>
          </a:p>
          <a:p>
            <a:endParaRPr lang="en-US" altLang="en-US" dirty="0"/>
          </a:p>
        </p:txBody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9EEAAEA5-07F2-4368-BAEF-9182E6651E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E84F491E-FC00-4DFF-B5E5-9022A34913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66866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6839344-185E-41C8-994C-A1BD976E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celebrate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BDC7-B590-43B7-BBD0-3A247210E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</a:pPr>
            <a:r>
              <a:rPr lang="en-US" altLang="en-US" b="1" dirty="0">
                <a:solidFill>
                  <a:schemeClr val="accent1"/>
                </a:solidFill>
              </a:rPr>
              <a:t>List some ways you can celebrate Black History Month. Here are a few examples:</a:t>
            </a:r>
          </a:p>
          <a:p>
            <a:pPr lvl="1"/>
            <a:r>
              <a:rPr lang="en-US" dirty="0"/>
              <a:t>Discover </a:t>
            </a:r>
            <a:r>
              <a:rPr lang="en-US" alt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African American artists</a:t>
            </a:r>
            <a:endParaRPr lang="en-US" b="1" dirty="0"/>
          </a:p>
          <a:p>
            <a:pPr lvl="1"/>
            <a:r>
              <a:rPr lang="en-US" dirty="0"/>
              <a:t>Read </a:t>
            </a:r>
            <a:r>
              <a:rPr lang="en-US" alt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African American </a:t>
            </a:r>
            <a:r>
              <a:rPr 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authors</a:t>
            </a:r>
            <a:endParaRPr lang="en-US" b="1" dirty="0"/>
          </a:p>
          <a:p>
            <a:pPr lvl="1"/>
            <a:r>
              <a:rPr lang="en-US" dirty="0"/>
              <a:t>Listen to </a:t>
            </a:r>
            <a:r>
              <a:rPr lang="en-US" altLang="en-US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African American </a:t>
            </a:r>
            <a:r>
              <a:rPr lang="en-US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musicians</a:t>
            </a:r>
            <a:endParaRPr lang="en-US" b="1" dirty="0"/>
          </a:p>
          <a:p>
            <a:pPr lvl="1"/>
            <a:r>
              <a:rPr lang="en-US" dirty="0"/>
              <a:t>Learn </a:t>
            </a:r>
            <a:r>
              <a:rPr lang="en-US" altLang="en-US" dirty="0"/>
              <a:t>important moments of </a:t>
            </a:r>
            <a:r>
              <a:rPr lang="en-US" altLang="en-US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African American </a:t>
            </a:r>
            <a:r>
              <a:rPr lang="en-US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history</a:t>
            </a:r>
            <a:endParaRPr lang="en-US" b="1" dirty="0"/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4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Conclusion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/>
              <a:t>Provide a brief summary of your presentation. </a:t>
            </a:r>
            <a:br>
              <a:rPr lang="en-US" altLang="en-US" dirty="0"/>
            </a:br>
            <a:r>
              <a:rPr lang="en-US" altLang="en-US" dirty="0"/>
              <a:t>Remind the audience what you covered in the previous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8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Custom 2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FFFFFF"/>
      </a:accent6>
      <a:hlink>
        <a:srgbClr val="FFFFFF"/>
      </a:hlink>
      <a:folHlink>
        <a:srgbClr val="FFFFFF"/>
      </a:folHlink>
    </a:clrScheme>
    <a:fontScheme name="Heritage and Histor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 History Month_TM10103076_Win32_LH_v4" id="{5AE25372-5B71-4B3F-A332-C4D84C968E46}" vid="{07F4610E-88B6-4CC8-AAA7-899DFEA9E17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FAAC47-BD84-465D-B982-7A75BCC08F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A967B1-A0A0-415E-82CC-A85AEE3A6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89EEA4-141F-4066-B57B-E44468FB3D6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Black History Month presentation</Template>
  <TotalTime>0</TotalTime>
  <Words>416</Words>
  <Application>Microsoft Office PowerPoint</Application>
  <PresentationFormat>Widescreen</PresentationFormat>
  <Paragraphs>65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Segoe UI</vt:lpstr>
      <vt:lpstr>2_Office Theme</vt:lpstr>
      <vt:lpstr>Black History Month</vt:lpstr>
      <vt:lpstr>Introduction</vt:lpstr>
      <vt:lpstr>Overview</vt:lpstr>
      <vt:lpstr>History</vt:lpstr>
      <vt:lpstr>Interesting facts </vt:lpstr>
      <vt:lpstr>Key people</vt:lpstr>
      <vt:lpstr>Arts and literature</vt:lpstr>
      <vt:lpstr>How to celebrate</vt:lpstr>
      <vt:lpstr>Conclusion</vt:lpstr>
      <vt:lpstr>Questions &amp; answers</vt:lpstr>
      <vt:lpstr>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History Month</dc:title>
  <dc:subject/>
  <dc:creator>Mohamed</dc:creator>
  <cp:keywords/>
  <dc:description/>
  <cp:lastModifiedBy>Mohamed</cp:lastModifiedBy>
  <cp:revision>1</cp:revision>
  <dcterms:created xsi:type="dcterms:W3CDTF">2021-03-05T17:50:26Z</dcterms:created>
  <dcterms:modified xsi:type="dcterms:W3CDTF">2021-03-05T17:50:32Z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