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Search for 3D Models" id="{6844172C-9703-4DC7-908A-C23538616A3C}">
          <p14:sldIdLst>
            <p14:sldId id="258"/>
            <p14:sldId id="259"/>
          </p14:sldIdLst>
        </p14:section>
        <p14:section name="Insert a 3D Model from a File" id="{66737F24-1C36-4DF4-A00F-927A3F1468AC}">
          <p14:sldIdLst>
            <p14:sldId id="260"/>
          </p14:sldIdLst>
        </p14:section>
        <p14:section name="Position and Rotate Your 3D Model" id="{A08F0015-E7F5-4E26-BBAF-AEE4F9A16AD2}">
          <p14:sldIdLst>
            <p14:sldId id="261"/>
            <p14:sldId id="262"/>
          </p14:sldIdLst>
        </p14:section>
        <p14:section name="Animate Your 3D Model" id="{B62868DA-F525-4AC5-9E3E-39ECA0154BBD}">
          <p14:sldIdLst>
            <p14:sldId id="263"/>
            <p14:sldId id="264"/>
          </p14:sldIdLst>
        </p14:section>
        <p14:section name="Learn More" id="{62756D7E-964E-493A-83A1-13BC0B6B5E47}">
          <p14:sldIdLst>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2021-03-05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32875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2021-03-05</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o.microsoft.com/fwlink/?linkid=856845"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hyperlink" Target="http://go.microsoft.com/fwlink/?LinkId=623327"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hyperlink" Target="http://go.microsoft.com/fwlink/?LinkId=617172" TargetMode="Externa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7/06/relationships/model3d" Target="../media/model3d1.glb"/><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1.png"/><Relationship Id="rId5" Type="http://schemas.microsoft.com/office/2017/06/relationships/model3d" Target="../media/model3d1.glb"/><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7/06/relationships/model3d" Target="../media/model3d1.glb"/><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a:t>Bring Your Presentations </a:t>
            </a:r>
            <a:br>
              <a:rPr lang="en-US" dirty="0"/>
            </a:br>
            <a:r>
              <a:rPr lang="en-US" dirty="0"/>
              <a:t>to Life with 3D</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p:txBody>
          <a:bodyPr/>
          <a:lstStyle/>
          <a:p>
            <a:r>
              <a:rPr lang="en-US" dirty="0"/>
              <a:t>How to get started with 3D in PowerPoint</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About this deck</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200" u="sng">
                <a:hlinkClick r:id="rId2"/>
              </a:rPr>
              <a:t>Office subscribers</a:t>
            </a:r>
            <a:r>
              <a:rPr lang="en-US" sz="1200"/>
              <a:t> </a:t>
            </a:r>
            <a:r>
              <a:rPr lang="en-US" sz="1200" dirty="0"/>
              <a:t>can add 3D models to documents and rotate the angle to show the right view. If you don’t have a subscription, the deck simply shows a single view.</a:t>
            </a:r>
          </a:p>
          <a:p>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8" y="1536192"/>
            <a:ext cx="6876288" cy="640080"/>
          </a:xfrm>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Tell Me Text" descr="Select the Tell Me button and type what you want to know.&#10;"/>
          <p:cNvSpPr>
            <a:spLocks noGrp="1"/>
          </p:cNvSpPr>
          <p:nvPr>
            <p:ph sz="half" idx="4294967295"/>
          </p:nvPr>
        </p:nvSpPr>
        <p:spPr>
          <a:xfrm>
            <a:off x="521208" y="2679617"/>
            <a:ext cx="7766738" cy="544904"/>
          </a:xfrm>
        </p:spPr>
        <p:txBody>
          <a:bodyPr>
            <a:no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p>
        </p:txBody>
      </p:sp>
      <p:pic>
        <p:nvPicPr>
          <p:cNvPr id="2" name="Tell Me Button Close-up" descr="Tell Me butt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3181" y="2350333"/>
            <a:ext cx="1269672" cy="1189747"/>
          </a:xfrm>
          <a:prstGeom prst="rect">
            <a:avLst/>
          </a:prstGeom>
        </p:spPr>
      </p:pic>
      <p:grpSp>
        <p:nvGrpSpPr>
          <p:cNvPr id="24" name="Tell Me Picture">
            <a:extLst>
              <a:ext uri="{FF2B5EF4-FFF2-40B4-BE49-F238E27FC236}">
                <a16:creationId xmlns:a16="http://schemas.microsoft.com/office/drawing/2014/main" id="{E294B580-9A21-406E-956B-7B3A0F93CDB1}"/>
              </a:ext>
              <a:ext uri="{C183D7F6-B498-43B3-948B-1728B52AA6E4}">
                <adec:decorative xmlns:adec="http://schemas.microsoft.com/office/drawing/2017/decorative" val="1"/>
              </a:ext>
            </a:extLst>
          </p:cNvPr>
          <p:cNvGrpSpPr/>
          <p:nvPr/>
        </p:nvGrpSpPr>
        <p:grpSpPr>
          <a:xfrm>
            <a:off x="8536716" y="1884807"/>
            <a:ext cx="3134076" cy="2677952"/>
            <a:chOff x="8536716" y="1884807"/>
            <a:chExt cx="3134076" cy="2677952"/>
          </a:xfrm>
        </p:grpSpPr>
        <p:pic>
          <p:nvPicPr>
            <p:cNvPr id="11" name="Picture 10" descr="Tell Me box suggestions"/>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8536716" y="2324628"/>
              <a:ext cx="3134076" cy="2238131"/>
            </a:xfrm>
            <a:prstGeom prst="rect">
              <a:avLst/>
            </a:prstGeom>
          </p:spPr>
        </p:pic>
        <p:grpSp>
          <p:nvGrpSpPr>
            <p:cNvPr id="23" name="Group 22">
              <a:extLst>
                <a:ext uri="{FF2B5EF4-FFF2-40B4-BE49-F238E27FC236}">
                  <a16:creationId xmlns:a16="http://schemas.microsoft.com/office/drawing/2014/main" id="{ECE6C5E3-70C8-45F8-ACDC-FDA61C407AC6}"/>
                </a:ext>
              </a:extLst>
            </p:cNvPr>
            <p:cNvGrpSpPr/>
            <p:nvPr/>
          </p:nvGrpSpPr>
          <p:grpSpPr>
            <a:xfrm>
              <a:off x="8536716" y="1884807"/>
              <a:ext cx="3134076" cy="452977"/>
              <a:chOff x="9040988" y="1083215"/>
              <a:chExt cx="3134076" cy="452977"/>
            </a:xfrm>
          </p:grpSpPr>
          <p:sp>
            <p:nvSpPr>
              <p:cNvPr id="3" name="Rectangle 2">
                <a:extLst>
                  <a:ext uri="{FF2B5EF4-FFF2-40B4-BE49-F238E27FC236}">
                    <a16:creationId xmlns:a16="http://schemas.microsoft.com/office/drawing/2014/main" id="{83507D88-B17C-4005-9465-C089E6BDCE4A}"/>
                  </a:ext>
                  <a:ext uri="{C183D7F6-B498-43B3-948B-1728B52AA6E4}">
                    <adec:decorative xmlns:adec="http://schemas.microsoft.com/office/drawing/2017/decorative" val="1"/>
                  </a:ext>
                </a:extLst>
              </p:cNvPr>
              <p:cNvSpPr/>
              <p:nvPr/>
            </p:nvSpPr>
            <p:spPr>
              <a:xfrm>
                <a:off x="9040988" y="1083215"/>
                <a:ext cx="3134076" cy="452977"/>
              </a:xfrm>
              <a:prstGeom prst="rect">
                <a:avLst/>
              </a:prstGeom>
              <a:solidFill>
                <a:srgbClr val="9239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 name="Straight Connector 5">
                <a:extLst>
                  <a:ext uri="{FF2B5EF4-FFF2-40B4-BE49-F238E27FC236}">
                    <a16:creationId xmlns:a16="http://schemas.microsoft.com/office/drawing/2014/main" id="{1CC0DDBC-5D45-45EC-B3A7-4A87D5AC0628}"/>
                  </a:ext>
                  <a:ext uri="{C183D7F6-B498-43B3-948B-1728B52AA6E4}">
                    <adec:decorative xmlns:adec="http://schemas.microsoft.com/office/drawing/2017/decorative" val="1"/>
                  </a:ext>
                </a:extLst>
              </p:cNvPr>
              <p:cNvCxnSpPr/>
              <p:nvPr/>
            </p:nvCxnSpPr>
            <p:spPr>
              <a:xfrm>
                <a:off x="9375775" y="1198578"/>
                <a:ext cx="0" cy="222250"/>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AD23CF99-30DD-4C42-A3D5-D9C7DF60A66E}"/>
                  </a:ext>
                </a:extLst>
              </p:cNvPr>
              <p:cNvGrpSpPr/>
              <p:nvPr/>
            </p:nvGrpSpPr>
            <p:grpSpPr>
              <a:xfrm>
                <a:off x="9129954" y="1192976"/>
                <a:ext cx="156856" cy="233455"/>
                <a:chOff x="7873416" y="1716789"/>
                <a:chExt cx="187380" cy="278885"/>
              </a:xfrm>
            </p:grpSpPr>
            <p:sp>
              <p:nvSpPr>
                <p:cNvPr id="20" name="Freeform: Shape 19">
                  <a:extLst>
                    <a:ext uri="{FF2B5EF4-FFF2-40B4-BE49-F238E27FC236}">
                      <a16:creationId xmlns:a16="http://schemas.microsoft.com/office/drawing/2014/main" id="{52B12E68-8015-487A-87C4-BF63E9056659}"/>
                    </a:ext>
                    <a:ext uri="{C183D7F6-B498-43B3-948B-1728B52AA6E4}">
                      <adec:decorative xmlns:adec="http://schemas.microsoft.com/office/drawing/2017/decorative" val="1"/>
                    </a:ext>
                  </a:extLst>
                </p:cNvPr>
                <p:cNvSpPr/>
                <p:nvPr/>
              </p:nvSpPr>
              <p:spPr>
                <a:xfrm>
                  <a:off x="7873416" y="1716789"/>
                  <a:ext cx="187380" cy="240412"/>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19050" cap="flat">
                  <a:solidFill>
                    <a:schemeClr val="bg1"/>
                  </a:solidFill>
                  <a:prstDash val="solid"/>
                  <a:miter/>
                </a:ln>
              </p:spPr>
              <p:txBody>
                <a:bodyPr rtlCol="0" anchor="ctr"/>
                <a:lstStyle/>
                <a:p>
                  <a:endParaRPr lang="en-AU"/>
                </a:p>
              </p:txBody>
            </p:sp>
            <p:sp>
              <p:nvSpPr>
                <p:cNvPr id="21" name="Freeform: Shape 20">
                  <a:extLst>
                    <a:ext uri="{FF2B5EF4-FFF2-40B4-BE49-F238E27FC236}">
                      <a16:creationId xmlns:a16="http://schemas.microsoft.com/office/drawing/2014/main" id="{73F670A2-659E-4A77-9D8E-6948136D4ACB}"/>
                    </a:ext>
                    <a:ext uri="{C183D7F6-B498-43B3-948B-1728B52AA6E4}">
                      <adec:decorative xmlns:adec="http://schemas.microsoft.com/office/drawing/2017/decorative" val="1"/>
                    </a:ext>
                  </a:extLst>
                </p:cNvPr>
                <p:cNvSpPr/>
                <p:nvPr/>
              </p:nvSpPr>
              <p:spPr>
                <a:xfrm>
                  <a:off x="7912702" y="1969158"/>
                  <a:ext cx="108000" cy="26516"/>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19050" cap="flat">
                  <a:solidFill>
                    <a:schemeClr val="bg1"/>
                  </a:solidFill>
                  <a:prstDash val="solid"/>
                  <a:miter/>
                </a:ln>
              </p:spPr>
              <p:txBody>
                <a:bodyPr rtlCol="0" anchor="ctr"/>
                <a:lstStyle/>
                <a:p>
                  <a:endParaRPr lang="en-AU"/>
                </a:p>
              </p:txBody>
            </p:sp>
            <p:sp>
              <p:nvSpPr>
                <p:cNvPr id="22" name="Freeform: Shape 21">
                  <a:extLst>
                    <a:ext uri="{FF2B5EF4-FFF2-40B4-BE49-F238E27FC236}">
                      <a16:creationId xmlns:a16="http://schemas.microsoft.com/office/drawing/2014/main" id="{E4FD6AB2-EB32-402C-BC6B-579C8B08D541}"/>
                    </a:ext>
                    <a:ext uri="{C183D7F6-B498-43B3-948B-1728B52AA6E4}">
                      <adec:decorative xmlns:adec="http://schemas.microsoft.com/office/drawing/2017/decorative" val="1"/>
                    </a:ext>
                  </a:extLst>
                </p:cNvPr>
                <p:cNvSpPr/>
                <p:nvPr/>
              </p:nvSpPr>
              <p:spPr>
                <a:xfrm>
                  <a:off x="7921322" y="1890325"/>
                  <a:ext cx="91922" cy="26516"/>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19050" cap="flat">
                  <a:solidFill>
                    <a:schemeClr val="bg1"/>
                  </a:solidFill>
                  <a:prstDash val="solid"/>
                  <a:miter/>
                </a:ln>
              </p:spPr>
              <p:txBody>
                <a:bodyPr rtlCol="0" anchor="ctr"/>
                <a:lstStyle/>
                <a:p>
                  <a:endParaRPr lang="en-AU"/>
                </a:p>
              </p:txBody>
            </p:sp>
          </p:grpSp>
        </p:grpSp>
      </p:grpSp>
      <p:grpSp>
        <p:nvGrpSpPr>
          <p:cNvPr id="26" name="Links" descr="Hyperlinks to the PowerPoint team blog, PowerPoint free training, and feedback about this tour.">
            <a:extLst>
              <a:ext uri="{FF2B5EF4-FFF2-40B4-BE49-F238E27FC236}">
                <a16:creationId xmlns:a16="http://schemas.microsoft.com/office/drawing/2014/main" id="{A410C95B-7D22-4AE4-BEE0-35AD5FA96E07}"/>
              </a:ext>
            </a:extLst>
          </p:cNvPr>
          <p:cNvGrpSpPr/>
          <p:nvPr/>
        </p:nvGrpSpPr>
        <p:grpSpPr>
          <a:xfrm>
            <a:off x="521208" y="3629258"/>
            <a:ext cx="4248508" cy="1867001"/>
            <a:chOff x="3832853" y="3420317"/>
            <a:chExt cx="4248508" cy="1867001"/>
          </a:xfrm>
        </p:grpSpPr>
        <p:sp>
          <p:nvSpPr>
            <p:cNvPr id="9" name="TextBox 8" descr="SELECT THE ARROW WHEN IN SLIDE SHOW MODE&#10;"/>
            <p:cNvSpPr txBox="1"/>
            <p:nvPr/>
          </p:nvSpPr>
          <p:spPr>
            <a:xfrm>
              <a:off x="3832853" y="4920686"/>
              <a:ext cx="3368047" cy="267257"/>
            </a:xfrm>
            <a:prstGeom prst="rect">
              <a:avLst/>
            </a:prstGeom>
            <a:noFill/>
          </p:spPr>
          <p:txBody>
            <a:bodyPr wrap="square" rtlCol="0">
              <a:spAutoFit/>
            </a:bodyPr>
            <a:lstStyle/>
            <a:p>
              <a:pPr algn="l"/>
              <a:r>
                <a:rPr lang="en-IN" sz="1100" dirty="0">
                  <a:latin typeface="Segoe UI Light" panose="020B0502040204020203" pitchFamily="34" charset="0"/>
                  <a:cs typeface="Segoe UI Light" panose="020B0502040204020203" pitchFamily="34" charset="0"/>
                </a:rPr>
                <a:t>SELECT THE ARROW WHEN IN SLIDE SHOW MODE</a:t>
              </a:r>
              <a:endParaRPr lang="en-US" sz="11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5" tooltip="Select here to visit the PowerPoint team blo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19421" y="3420317"/>
              <a:ext cx="661940" cy="661940"/>
            </a:xfrm>
            <a:prstGeom prst="rect">
              <a:avLst/>
            </a:prstGeom>
          </p:spPr>
        </p:pic>
        <p:pic>
          <p:nvPicPr>
            <p:cNvPr id="7" name="Picture 6" descr="Arrow pointing right with a hyperlink to free PowerPoint training. Select the image to access free PowerPoint training">
              <a:hlinkClick r:id="rId7" tooltip="Select here to go to free PowerPoint trainin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19421" y="4198633"/>
              <a:ext cx="661940" cy="661940"/>
            </a:xfrm>
            <a:prstGeom prst="rect">
              <a:avLst/>
            </a:prstGeom>
          </p:spPr>
        </p:pic>
        <p:sp>
          <p:nvSpPr>
            <p:cNvPr id="25" name="Content Placeholder 4">
              <a:extLst>
                <a:ext uri="{FF2B5EF4-FFF2-40B4-BE49-F238E27FC236}">
                  <a16:creationId xmlns:a16="http://schemas.microsoft.com/office/drawing/2014/main" id="{8E6C017A-BE5B-443C-B929-BF7D929C214F}"/>
                </a:ext>
              </a:extLst>
            </p:cNvPr>
            <p:cNvSpPr txBox="1">
              <a:spLocks/>
            </p:cNvSpPr>
            <p:nvPr/>
          </p:nvSpPr>
          <p:spPr>
            <a:xfrm>
              <a:off x="3832853" y="3420317"/>
              <a:ext cx="3488190" cy="1867001"/>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3600"/>
                </a:lnSpc>
                <a:spcBef>
                  <a:spcPts val="2400"/>
                </a:spcBef>
                <a:spcAft>
                  <a:spcPts val="0"/>
                </a:spcAft>
              </a:pPr>
              <a:r>
                <a:rPr lang="en-US" sz="2000" u="sng" dirty="0">
                  <a:latin typeface="Segoe UI Light" panose="020B0502040204020203" pitchFamily="34" charset="0"/>
                  <a:cs typeface="Segoe UI Light" panose="020B0502040204020203" pitchFamily="34" charset="0"/>
                  <a:hlinkClick r:id="rId5"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a:lnSpc>
                  <a:spcPts val="3600"/>
                </a:lnSpc>
                <a:spcBef>
                  <a:spcPts val="2400"/>
                </a:spcBef>
                <a:spcAft>
                  <a:spcPts val="0"/>
                </a:spcAft>
              </a:pPr>
              <a:r>
                <a:rPr lang="en-US" sz="2000" dirty="0">
                  <a:latin typeface="Segoe UI Light" panose="020B0502040204020203" pitchFamily="34" charset="0"/>
                  <a:cs typeface="Segoe UI Light" panose="020B0502040204020203" pitchFamily="34" charset="0"/>
                  <a:hlinkClick r:id="rId7"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Why Use 3D?</a:t>
            </a: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138217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mj-lt"/>
                <a:ea typeface="+mj-ea"/>
                <a:cs typeface="+mj-cs"/>
              </a:rPr>
              <a:t>2D Slides</a:t>
            </a:r>
          </a:p>
        </p:txBody>
      </p:sp>
      <p:grpSp>
        <p:nvGrpSpPr>
          <p:cNvPr id="22" name="2D Slides Group" descr="Picture of PowerPoint Slides with a 2D Box and some indistinguishable text next to it.">
            <a:extLst>
              <a:ext uri="{FF2B5EF4-FFF2-40B4-BE49-F238E27FC236}">
                <a16:creationId xmlns:a16="http://schemas.microsoft.com/office/drawing/2014/main" id="{2740CA73-027D-4FFA-B5C8-FACB4DA7E930}"/>
              </a:ext>
            </a:extLst>
          </p:cNvPr>
          <p:cNvGrpSpPr/>
          <p:nvPr/>
        </p:nvGrpSpPr>
        <p:grpSpPr>
          <a:xfrm>
            <a:off x="2448703" y="2334765"/>
            <a:ext cx="1418136" cy="1812629"/>
            <a:chOff x="744040" y="2334765"/>
            <a:chExt cx="1418136" cy="1812629"/>
          </a:xfrm>
        </p:grpSpPr>
        <p:sp>
          <p:nvSpPr>
            <p:cNvPr id="23" name="Rectangle 22">
              <a:extLst>
                <a:ext uri="{FF2B5EF4-FFF2-40B4-BE49-F238E27FC236}">
                  <a16:creationId xmlns:a16="http://schemas.microsoft.com/office/drawing/2014/main" id="{0447891D-BDA7-4947-8603-28FA764E3EAB}"/>
                </a:ext>
                <a:ext uri="{C183D7F6-B498-43B3-948B-1728B52AA6E4}">
                  <adec:decorative xmlns:adec="http://schemas.microsoft.com/office/drawing/2017/decorative" val="1"/>
                </a:ext>
              </a:extLst>
            </p:cNvPr>
            <p:cNvSpPr>
              <a:spLocks noChangeArrowheads="1"/>
            </p:cNvSpPr>
            <p:nvPr/>
          </p:nvSpPr>
          <p:spPr bwMode="auto">
            <a:xfrm rot="16200000">
              <a:off x="1373731" y="3358950"/>
              <a:ext cx="158757" cy="1418132"/>
            </a:xfrm>
            <a:custGeom>
              <a:avLst/>
              <a:gdLst>
                <a:gd name="connsiteX0" fmla="*/ 0 w 904096"/>
                <a:gd name="connsiteY0" fmla="*/ 0 h 660218"/>
                <a:gd name="connsiteX1" fmla="*/ 904096 w 904096"/>
                <a:gd name="connsiteY1" fmla="*/ 0 h 660218"/>
                <a:gd name="connsiteX2" fmla="*/ 904096 w 904096"/>
                <a:gd name="connsiteY2" fmla="*/ 660218 h 660218"/>
                <a:gd name="connsiteX3" fmla="*/ 0 w 904096"/>
                <a:gd name="connsiteY3" fmla="*/ 660218 h 660218"/>
                <a:gd name="connsiteX4" fmla="*/ 0 w 904096"/>
                <a:gd name="connsiteY4" fmla="*/ 0 h 660218"/>
                <a:gd name="connsiteX0" fmla="*/ 10305 w 914401"/>
                <a:gd name="connsiteY0" fmla="*/ 0 h 660218"/>
                <a:gd name="connsiteX1" fmla="*/ 914401 w 914401"/>
                <a:gd name="connsiteY1" fmla="*/ 0 h 660218"/>
                <a:gd name="connsiteX2" fmla="*/ 914401 w 914401"/>
                <a:gd name="connsiteY2" fmla="*/ 660218 h 660218"/>
                <a:gd name="connsiteX3" fmla="*/ 10305 w 914401"/>
                <a:gd name="connsiteY3" fmla="*/ 660218 h 660218"/>
                <a:gd name="connsiteX4" fmla="*/ 0 w 914401"/>
                <a:gd name="connsiteY4" fmla="*/ 429315 h 660218"/>
                <a:gd name="connsiteX5" fmla="*/ 10305 w 914401"/>
                <a:gd name="connsiteY5" fmla="*/ 0 h 660218"/>
                <a:gd name="connsiteX0" fmla="*/ 10305 w 914401"/>
                <a:gd name="connsiteY0" fmla="*/ 0 h 660218"/>
                <a:gd name="connsiteX1" fmla="*/ 914401 w 914401"/>
                <a:gd name="connsiteY1" fmla="*/ 0 h 660218"/>
                <a:gd name="connsiteX2" fmla="*/ 914401 w 914401"/>
                <a:gd name="connsiteY2" fmla="*/ 660218 h 660218"/>
                <a:gd name="connsiteX3" fmla="*/ 10305 w 914401"/>
                <a:gd name="connsiteY3" fmla="*/ 660218 h 660218"/>
                <a:gd name="connsiteX4" fmla="*/ 0 w 914401"/>
                <a:gd name="connsiteY4" fmla="*/ 467415 h 660218"/>
                <a:gd name="connsiteX5" fmla="*/ 10305 w 914401"/>
                <a:gd name="connsiteY5" fmla="*/ 0 h 660218"/>
                <a:gd name="connsiteX0" fmla="*/ 0 w 904096"/>
                <a:gd name="connsiteY0" fmla="*/ 0 h 660218"/>
                <a:gd name="connsiteX1" fmla="*/ 904096 w 904096"/>
                <a:gd name="connsiteY1" fmla="*/ 0 h 660218"/>
                <a:gd name="connsiteX2" fmla="*/ 904096 w 904096"/>
                <a:gd name="connsiteY2" fmla="*/ 660218 h 660218"/>
                <a:gd name="connsiteX3" fmla="*/ 0 w 904096"/>
                <a:gd name="connsiteY3" fmla="*/ 660218 h 660218"/>
                <a:gd name="connsiteX4" fmla="*/ 2395 w 904096"/>
                <a:gd name="connsiteY4" fmla="*/ 429315 h 660218"/>
                <a:gd name="connsiteX5" fmla="*/ 0 w 904096"/>
                <a:gd name="connsiteY5" fmla="*/ 0 h 660218"/>
                <a:gd name="connsiteX0" fmla="*/ 2395 w 904096"/>
                <a:gd name="connsiteY0" fmla="*/ 429315 h 660218"/>
                <a:gd name="connsiteX1" fmla="*/ 0 w 904096"/>
                <a:gd name="connsiteY1" fmla="*/ 0 h 660218"/>
                <a:gd name="connsiteX2" fmla="*/ 904096 w 904096"/>
                <a:gd name="connsiteY2" fmla="*/ 0 h 660218"/>
                <a:gd name="connsiteX3" fmla="*/ 904096 w 904096"/>
                <a:gd name="connsiteY3" fmla="*/ 660218 h 660218"/>
                <a:gd name="connsiteX4" fmla="*/ 0 w 904096"/>
                <a:gd name="connsiteY4" fmla="*/ 660218 h 660218"/>
                <a:gd name="connsiteX5" fmla="*/ 93835 w 904096"/>
                <a:gd name="connsiteY5" fmla="*/ 520755 h 660218"/>
                <a:gd name="connsiteX0" fmla="*/ 2395 w 904096"/>
                <a:gd name="connsiteY0" fmla="*/ 429315 h 660218"/>
                <a:gd name="connsiteX1" fmla="*/ 0 w 904096"/>
                <a:gd name="connsiteY1" fmla="*/ 0 h 660218"/>
                <a:gd name="connsiteX2" fmla="*/ 904096 w 904096"/>
                <a:gd name="connsiteY2" fmla="*/ 0 h 660218"/>
                <a:gd name="connsiteX3" fmla="*/ 904096 w 904096"/>
                <a:gd name="connsiteY3" fmla="*/ 660218 h 660218"/>
                <a:gd name="connsiteX4" fmla="*/ 0 w 904096"/>
                <a:gd name="connsiteY4" fmla="*/ 660218 h 660218"/>
                <a:gd name="connsiteX0" fmla="*/ 0 w 904096"/>
                <a:gd name="connsiteY0" fmla="*/ 0 h 660218"/>
                <a:gd name="connsiteX1" fmla="*/ 904096 w 904096"/>
                <a:gd name="connsiteY1" fmla="*/ 0 h 660218"/>
                <a:gd name="connsiteX2" fmla="*/ 904096 w 904096"/>
                <a:gd name="connsiteY2" fmla="*/ 660218 h 660218"/>
                <a:gd name="connsiteX3" fmla="*/ 0 w 904096"/>
                <a:gd name="connsiteY3" fmla="*/ 660218 h 660218"/>
              </a:gdLst>
              <a:ahLst/>
              <a:cxnLst>
                <a:cxn ang="0">
                  <a:pos x="connsiteX0" y="connsiteY0"/>
                </a:cxn>
                <a:cxn ang="0">
                  <a:pos x="connsiteX1" y="connsiteY1"/>
                </a:cxn>
                <a:cxn ang="0">
                  <a:pos x="connsiteX2" y="connsiteY2"/>
                </a:cxn>
                <a:cxn ang="0">
                  <a:pos x="connsiteX3" y="connsiteY3"/>
                </a:cxn>
              </a:cxnLst>
              <a:rect l="l" t="t" r="r" b="b"/>
              <a:pathLst>
                <a:path w="904096" h="660218">
                  <a:moveTo>
                    <a:pt x="0" y="0"/>
                  </a:moveTo>
                  <a:lnTo>
                    <a:pt x="904096" y="0"/>
                  </a:lnTo>
                  <a:lnTo>
                    <a:pt x="904096" y="660218"/>
                  </a:lnTo>
                  <a:lnTo>
                    <a:pt x="0" y="660218"/>
                  </a:lnTo>
                </a:path>
              </a:pathLst>
            </a:custGeom>
            <a:noFill/>
            <a:ln w="25400" cap="rnd" cmpd="sng">
              <a:gradFill flip="none" rotWithShape="1">
                <a:gsLst>
                  <a:gs pos="31000">
                    <a:srgbClr val="F5F5F5"/>
                  </a:gs>
                  <a:gs pos="100000">
                    <a:srgbClr val="A2A2A2"/>
                  </a:gs>
                </a:gsLst>
                <a:lin ang="0" scaled="1"/>
                <a:tileRect/>
              </a:gra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4" name="Rectangle 22">
              <a:extLst>
                <a:ext uri="{FF2B5EF4-FFF2-40B4-BE49-F238E27FC236}">
                  <a16:creationId xmlns:a16="http://schemas.microsoft.com/office/drawing/2014/main" id="{B9E5B39B-B796-49E5-ABFC-21CAA73F7809}"/>
                </a:ext>
                <a:ext uri="{C183D7F6-B498-43B3-948B-1728B52AA6E4}">
                  <adec:decorative xmlns:adec="http://schemas.microsoft.com/office/drawing/2017/decorative" val="1"/>
                </a:ext>
              </a:extLst>
            </p:cNvPr>
            <p:cNvSpPr>
              <a:spLocks noChangeArrowheads="1"/>
            </p:cNvSpPr>
            <p:nvPr/>
          </p:nvSpPr>
          <p:spPr bwMode="auto">
            <a:xfrm rot="5400000">
              <a:off x="1298502" y="1780307"/>
              <a:ext cx="309216" cy="1418132"/>
            </a:xfrm>
            <a:custGeom>
              <a:avLst/>
              <a:gdLst>
                <a:gd name="connsiteX0" fmla="*/ 0 w 904096"/>
                <a:gd name="connsiteY0" fmla="*/ 0 h 660218"/>
                <a:gd name="connsiteX1" fmla="*/ 904096 w 904096"/>
                <a:gd name="connsiteY1" fmla="*/ 0 h 660218"/>
                <a:gd name="connsiteX2" fmla="*/ 904096 w 904096"/>
                <a:gd name="connsiteY2" fmla="*/ 660218 h 660218"/>
                <a:gd name="connsiteX3" fmla="*/ 0 w 904096"/>
                <a:gd name="connsiteY3" fmla="*/ 660218 h 660218"/>
                <a:gd name="connsiteX4" fmla="*/ 0 w 904096"/>
                <a:gd name="connsiteY4" fmla="*/ 0 h 660218"/>
                <a:gd name="connsiteX0" fmla="*/ 10305 w 914401"/>
                <a:gd name="connsiteY0" fmla="*/ 0 h 660218"/>
                <a:gd name="connsiteX1" fmla="*/ 914401 w 914401"/>
                <a:gd name="connsiteY1" fmla="*/ 0 h 660218"/>
                <a:gd name="connsiteX2" fmla="*/ 914401 w 914401"/>
                <a:gd name="connsiteY2" fmla="*/ 660218 h 660218"/>
                <a:gd name="connsiteX3" fmla="*/ 10305 w 914401"/>
                <a:gd name="connsiteY3" fmla="*/ 660218 h 660218"/>
                <a:gd name="connsiteX4" fmla="*/ 0 w 914401"/>
                <a:gd name="connsiteY4" fmla="*/ 429315 h 660218"/>
                <a:gd name="connsiteX5" fmla="*/ 10305 w 914401"/>
                <a:gd name="connsiteY5" fmla="*/ 0 h 660218"/>
                <a:gd name="connsiteX0" fmla="*/ 10305 w 914401"/>
                <a:gd name="connsiteY0" fmla="*/ 0 h 660218"/>
                <a:gd name="connsiteX1" fmla="*/ 914401 w 914401"/>
                <a:gd name="connsiteY1" fmla="*/ 0 h 660218"/>
                <a:gd name="connsiteX2" fmla="*/ 914401 w 914401"/>
                <a:gd name="connsiteY2" fmla="*/ 660218 h 660218"/>
                <a:gd name="connsiteX3" fmla="*/ 10305 w 914401"/>
                <a:gd name="connsiteY3" fmla="*/ 660218 h 660218"/>
                <a:gd name="connsiteX4" fmla="*/ 0 w 914401"/>
                <a:gd name="connsiteY4" fmla="*/ 467415 h 660218"/>
                <a:gd name="connsiteX5" fmla="*/ 10305 w 914401"/>
                <a:gd name="connsiteY5" fmla="*/ 0 h 660218"/>
                <a:gd name="connsiteX0" fmla="*/ 0 w 904096"/>
                <a:gd name="connsiteY0" fmla="*/ 0 h 660218"/>
                <a:gd name="connsiteX1" fmla="*/ 904096 w 904096"/>
                <a:gd name="connsiteY1" fmla="*/ 0 h 660218"/>
                <a:gd name="connsiteX2" fmla="*/ 904096 w 904096"/>
                <a:gd name="connsiteY2" fmla="*/ 660218 h 660218"/>
                <a:gd name="connsiteX3" fmla="*/ 0 w 904096"/>
                <a:gd name="connsiteY3" fmla="*/ 660218 h 660218"/>
                <a:gd name="connsiteX4" fmla="*/ 2395 w 904096"/>
                <a:gd name="connsiteY4" fmla="*/ 429315 h 660218"/>
                <a:gd name="connsiteX5" fmla="*/ 0 w 904096"/>
                <a:gd name="connsiteY5" fmla="*/ 0 h 660218"/>
                <a:gd name="connsiteX0" fmla="*/ 2395 w 904096"/>
                <a:gd name="connsiteY0" fmla="*/ 429315 h 660218"/>
                <a:gd name="connsiteX1" fmla="*/ 0 w 904096"/>
                <a:gd name="connsiteY1" fmla="*/ 0 h 660218"/>
                <a:gd name="connsiteX2" fmla="*/ 904096 w 904096"/>
                <a:gd name="connsiteY2" fmla="*/ 0 h 660218"/>
                <a:gd name="connsiteX3" fmla="*/ 904096 w 904096"/>
                <a:gd name="connsiteY3" fmla="*/ 660218 h 660218"/>
                <a:gd name="connsiteX4" fmla="*/ 0 w 904096"/>
                <a:gd name="connsiteY4" fmla="*/ 660218 h 660218"/>
                <a:gd name="connsiteX5" fmla="*/ 93835 w 904096"/>
                <a:gd name="connsiteY5" fmla="*/ 520755 h 660218"/>
                <a:gd name="connsiteX0" fmla="*/ 2395 w 904096"/>
                <a:gd name="connsiteY0" fmla="*/ 429315 h 660218"/>
                <a:gd name="connsiteX1" fmla="*/ 0 w 904096"/>
                <a:gd name="connsiteY1" fmla="*/ 0 h 660218"/>
                <a:gd name="connsiteX2" fmla="*/ 904096 w 904096"/>
                <a:gd name="connsiteY2" fmla="*/ 0 h 660218"/>
                <a:gd name="connsiteX3" fmla="*/ 904096 w 904096"/>
                <a:gd name="connsiteY3" fmla="*/ 660218 h 660218"/>
                <a:gd name="connsiteX4" fmla="*/ 0 w 904096"/>
                <a:gd name="connsiteY4" fmla="*/ 660218 h 660218"/>
                <a:gd name="connsiteX0" fmla="*/ 0 w 904096"/>
                <a:gd name="connsiteY0" fmla="*/ 0 h 660218"/>
                <a:gd name="connsiteX1" fmla="*/ 904096 w 904096"/>
                <a:gd name="connsiteY1" fmla="*/ 0 h 660218"/>
                <a:gd name="connsiteX2" fmla="*/ 904096 w 904096"/>
                <a:gd name="connsiteY2" fmla="*/ 660218 h 660218"/>
                <a:gd name="connsiteX3" fmla="*/ 0 w 904096"/>
                <a:gd name="connsiteY3" fmla="*/ 660218 h 660218"/>
              </a:gdLst>
              <a:ahLst/>
              <a:cxnLst>
                <a:cxn ang="0">
                  <a:pos x="connsiteX0" y="connsiteY0"/>
                </a:cxn>
                <a:cxn ang="0">
                  <a:pos x="connsiteX1" y="connsiteY1"/>
                </a:cxn>
                <a:cxn ang="0">
                  <a:pos x="connsiteX2" y="connsiteY2"/>
                </a:cxn>
                <a:cxn ang="0">
                  <a:pos x="connsiteX3" y="connsiteY3"/>
                </a:cxn>
              </a:cxnLst>
              <a:rect l="l" t="t" r="r" b="b"/>
              <a:pathLst>
                <a:path w="904096" h="660218">
                  <a:moveTo>
                    <a:pt x="0" y="0"/>
                  </a:moveTo>
                  <a:lnTo>
                    <a:pt x="904096" y="0"/>
                  </a:lnTo>
                  <a:lnTo>
                    <a:pt x="904096" y="660218"/>
                  </a:lnTo>
                  <a:lnTo>
                    <a:pt x="0" y="660218"/>
                  </a:lnTo>
                </a:path>
              </a:pathLst>
            </a:custGeom>
            <a:noFill/>
            <a:ln w="25400" cap="rnd" cmpd="sng">
              <a:gradFill flip="none" rotWithShape="1">
                <a:gsLst>
                  <a:gs pos="31000">
                    <a:srgbClr val="F5F5F5"/>
                  </a:gs>
                  <a:gs pos="100000">
                    <a:srgbClr val="A2A2A2"/>
                  </a:gs>
                </a:gsLst>
                <a:lin ang="0" scaled="1"/>
                <a:tileRect/>
              </a:gra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nvGrpSpPr>
            <p:cNvPr id="25" name="Group 24">
              <a:extLst>
                <a:ext uri="{FF2B5EF4-FFF2-40B4-BE49-F238E27FC236}">
                  <a16:creationId xmlns:a16="http://schemas.microsoft.com/office/drawing/2014/main" id="{692EE7B8-EFC2-457E-B404-B6084BFFAAC8}"/>
                </a:ext>
              </a:extLst>
            </p:cNvPr>
            <p:cNvGrpSpPr/>
            <p:nvPr/>
          </p:nvGrpSpPr>
          <p:grpSpPr>
            <a:xfrm>
              <a:off x="744040" y="2786850"/>
              <a:ext cx="1418132" cy="1038195"/>
              <a:chOff x="744040" y="2805900"/>
              <a:chExt cx="1418132" cy="1038195"/>
            </a:xfrm>
          </p:grpSpPr>
          <p:sp>
            <p:nvSpPr>
              <p:cNvPr id="26" name="Rectangle 22">
                <a:extLst>
                  <a:ext uri="{FF2B5EF4-FFF2-40B4-BE49-F238E27FC236}">
                    <a16:creationId xmlns:a16="http://schemas.microsoft.com/office/drawing/2014/main" id="{E6D80247-9DB3-4AD6-A598-14FDFFF8846C}"/>
                  </a:ext>
                  <a:ext uri="{C183D7F6-B498-43B3-948B-1728B52AA6E4}">
                    <adec:decorative xmlns:adec="http://schemas.microsoft.com/office/drawing/2017/decorative" val="1"/>
                  </a:ext>
                </a:extLst>
              </p:cNvPr>
              <p:cNvSpPr>
                <a:spLocks noChangeArrowheads="1"/>
              </p:cNvSpPr>
              <p:nvPr/>
            </p:nvSpPr>
            <p:spPr bwMode="auto">
              <a:xfrm>
                <a:off x="744041" y="2805901"/>
                <a:ext cx="1418131" cy="1035593"/>
              </a:xfrm>
              <a:custGeom>
                <a:avLst/>
                <a:gdLst>
                  <a:gd name="connsiteX0" fmla="*/ 0 w 1084813"/>
                  <a:gd name="connsiteY0" fmla="*/ 0 h 792188"/>
                  <a:gd name="connsiteX1" fmla="*/ 1084813 w 1084813"/>
                  <a:gd name="connsiteY1" fmla="*/ 0 h 792188"/>
                  <a:gd name="connsiteX2" fmla="*/ 1084813 w 1084813"/>
                  <a:gd name="connsiteY2" fmla="*/ 792188 h 792188"/>
                  <a:gd name="connsiteX3" fmla="*/ 0 w 1084813"/>
                  <a:gd name="connsiteY3" fmla="*/ 792188 h 792188"/>
                  <a:gd name="connsiteX4" fmla="*/ 0 w 1084813"/>
                  <a:gd name="connsiteY4" fmla="*/ 0 h 792188"/>
                  <a:gd name="connsiteX0" fmla="*/ 0 w 1084813"/>
                  <a:gd name="connsiteY0" fmla="*/ 792188 h 883628"/>
                  <a:gd name="connsiteX1" fmla="*/ 0 w 1084813"/>
                  <a:gd name="connsiteY1" fmla="*/ 0 h 883628"/>
                  <a:gd name="connsiteX2" fmla="*/ 1084813 w 1084813"/>
                  <a:gd name="connsiteY2" fmla="*/ 0 h 883628"/>
                  <a:gd name="connsiteX3" fmla="*/ 1084813 w 1084813"/>
                  <a:gd name="connsiteY3" fmla="*/ 792188 h 883628"/>
                  <a:gd name="connsiteX4" fmla="*/ 91440 w 1084813"/>
                  <a:gd name="connsiteY4" fmla="*/ 883628 h 883628"/>
                  <a:gd name="connsiteX0" fmla="*/ 0 w 1084813"/>
                  <a:gd name="connsiteY0" fmla="*/ 792188 h 792188"/>
                  <a:gd name="connsiteX1" fmla="*/ 0 w 1084813"/>
                  <a:gd name="connsiteY1" fmla="*/ 0 h 792188"/>
                  <a:gd name="connsiteX2" fmla="*/ 1084813 w 1084813"/>
                  <a:gd name="connsiteY2" fmla="*/ 0 h 792188"/>
                  <a:gd name="connsiteX3" fmla="*/ 1084813 w 1084813"/>
                  <a:gd name="connsiteY3" fmla="*/ 792188 h 792188"/>
                  <a:gd name="connsiteX0" fmla="*/ 0 w 1084813"/>
                  <a:gd name="connsiteY0" fmla="*/ 0 h 792188"/>
                  <a:gd name="connsiteX1" fmla="*/ 1084813 w 1084813"/>
                  <a:gd name="connsiteY1" fmla="*/ 0 h 792188"/>
                  <a:gd name="connsiteX2" fmla="*/ 1084813 w 1084813"/>
                  <a:gd name="connsiteY2" fmla="*/ 792188 h 792188"/>
                </a:gdLst>
                <a:ahLst/>
                <a:cxnLst>
                  <a:cxn ang="0">
                    <a:pos x="connsiteX0" y="connsiteY0"/>
                  </a:cxn>
                  <a:cxn ang="0">
                    <a:pos x="connsiteX1" y="connsiteY1"/>
                  </a:cxn>
                  <a:cxn ang="0">
                    <a:pos x="connsiteX2" y="connsiteY2"/>
                  </a:cxn>
                </a:cxnLst>
                <a:rect l="l" t="t" r="r" b="b"/>
                <a:pathLst>
                  <a:path w="1084813" h="792188">
                    <a:moveTo>
                      <a:pt x="0" y="0"/>
                    </a:moveTo>
                    <a:lnTo>
                      <a:pt x="1084813" y="0"/>
                    </a:lnTo>
                    <a:lnTo>
                      <a:pt x="1084813" y="792188"/>
                    </a:lnTo>
                  </a:path>
                </a:pathLst>
              </a:custGeom>
              <a:noFill/>
              <a:ln w="254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cxnSp>
            <p:nvCxnSpPr>
              <p:cNvPr id="27" name="Straight Connector 26">
                <a:extLst>
                  <a:ext uri="{FF2B5EF4-FFF2-40B4-BE49-F238E27FC236}">
                    <a16:creationId xmlns:a16="http://schemas.microsoft.com/office/drawing/2014/main" id="{C0527988-CCCA-4FB8-95C8-F00BB164F0E5}"/>
                  </a:ext>
                  <a:ext uri="{C183D7F6-B498-43B3-948B-1728B52AA6E4}">
                    <adec:decorative xmlns:adec="http://schemas.microsoft.com/office/drawing/2017/decorative" val="1"/>
                  </a:ext>
                </a:extLst>
              </p:cNvPr>
              <p:cNvCxnSpPr/>
              <p:nvPr/>
            </p:nvCxnSpPr>
            <p:spPr>
              <a:xfrm rot="16200000">
                <a:off x="1453107" y="3135028"/>
                <a:ext cx="0" cy="1418131"/>
              </a:xfrm>
              <a:prstGeom prst="line">
                <a:avLst/>
              </a:prstGeom>
              <a:noFill/>
              <a:ln w="25400" cap="rnd">
                <a:solidFill>
                  <a:srgbClr val="C00000"/>
                </a:solidFill>
                <a:prstDash val="solid"/>
                <a:round/>
                <a:headEnd/>
                <a:tailEnd type="oval" w="med" len="med"/>
              </a:ln>
              <a:effectLst/>
              <a:extLst>
                <a:ext uri="{909E8E84-426E-40DD-AFC4-6F175D3DCCD1}">
                  <a14:hiddenFill xmlns:a14="http://schemas.microsoft.com/office/drawing/2010/main">
                    <a:solidFill>
                      <a:srgbClr val="FFFFFF"/>
                    </a:solidFill>
                  </a14:hiddenFill>
                </a:ext>
              </a:extLst>
            </p:spPr>
          </p:cxnSp>
          <p:cxnSp>
            <p:nvCxnSpPr>
              <p:cNvPr id="28" name="Straight Connector 27">
                <a:extLst>
                  <a:ext uri="{FF2B5EF4-FFF2-40B4-BE49-F238E27FC236}">
                    <a16:creationId xmlns:a16="http://schemas.microsoft.com/office/drawing/2014/main" id="{E6467426-F904-4A59-8015-B4246F766113}"/>
                  </a:ext>
                  <a:ext uri="{C183D7F6-B498-43B3-948B-1728B52AA6E4}">
                    <adec:decorative xmlns:adec="http://schemas.microsoft.com/office/drawing/2017/decorative" val="1"/>
                  </a:ext>
                </a:extLst>
              </p:cNvPr>
              <p:cNvCxnSpPr>
                <a:cxnSpLocks/>
              </p:cNvCxnSpPr>
              <p:nvPr/>
            </p:nvCxnSpPr>
            <p:spPr>
              <a:xfrm flipH="1" flipV="1">
                <a:off x="744040" y="2805900"/>
                <a:ext cx="3" cy="1038195"/>
              </a:xfrm>
              <a:prstGeom prst="line">
                <a:avLst/>
              </a:prstGeom>
              <a:noFill/>
              <a:ln w="25400" cap="rnd">
                <a:solidFill>
                  <a:srgbClr val="C00000"/>
                </a:solidFill>
                <a:prstDash val="solid"/>
                <a:round/>
                <a:headEnd/>
                <a:tailEnd type="oval" w="med" len="med"/>
              </a:ln>
              <a:effectLst/>
              <a:extLst>
                <a:ext uri="{909E8E84-426E-40DD-AFC4-6F175D3DCCD1}">
                  <a14:hiddenFill xmlns:a14="http://schemas.microsoft.com/office/drawing/2010/main">
                    <a:solidFill>
                      <a:srgbClr val="FFFFFF"/>
                    </a:solidFill>
                  </a14:hiddenFill>
                </a:ext>
              </a:extLst>
            </p:spPr>
          </p:cxnSp>
          <p:sp>
            <p:nvSpPr>
              <p:cNvPr id="29" name="Rectangle 28">
                <a:extLst>
                  <a:ext uri="{FF2B5EF4-FFF2-40B4-BE49-F238E27FC236}">
                    <a16:creationId xmlns:a16="http://schemas.microsoft.com/office/drawing/2014/main" id="{01D44F49-963F-428C-A363-2C19FD5DC595}"/>
                  </a:ext>
                  <a:ext uri="{C183D7F6-B498-43B3-948B-1728B52AA6E4}">
                    <adec:decorative xmlns:adec="http://schemas.microsoft.com/office/drawing/2017/decorative" val="1"/>
                  </a:ext>
                </a:extLst>
              </p:cNvPr>
              <p:cNvSpPr/>
              <p:nvPr/>
            </p:nvSpPr>
            <p:spPr>
              <a:xfrm>
                <a:off x="1382178" y="3040410"/>
                <a:ext cx="584815" cy="495716"/>
              </a:xfrm>
              <a:prstGeom prst="rect">
                <a:avLst/>
              </a:prstGeom>
              <a:noFill/>
              <a:ln w="25400" cap="rnd">
                <a:solidFill>
                  <a:schemeClr val="bg1">
                    <a:lumMod val="65000"/>
                  </a:schemeClr>
                </a:solidFill>
                <a:prstDash val="solid"/>
                <a:round/>
                <a:headEnd/>
                <a:tailEnd type="none" w="lg" len="lg"/>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solidFill>
                    <a:schemeClr val="tx1"/>
                  </a:solidFill>
                </a:endParaRPr>
              </a:p>
            </p:txBody>
          </p:sp>
          <p:cxnSp>
            <p:nvCxnSpPr>
              <p:cNvPr id="30" name="Straight Connector 29">
                <a:extLst>
                  <a:ext uri="{FF2B5EF4-FFF2-40B4-BE49-F238E27FC236}">
                    <a16:creationId xmlns:a16="http://schemas.microsoft.com/office/drawing/2014/main" id="{6F1C48F5-4394-423D-A195-6EA12BE5D986}"/>
                  </a:ext>
                  <a:ext uri="{C183D7F6-B498-43B3-948B-1728B52AA6E4}">
                    <adec:decorative xmlns:adec="http://schemas.microsoft.com/office/drawing/2017/decorative" val="1"/>
                  </a:ext>
                </a:extLst>
              </p:cNvPr>
              <p:cNvCxnSpPr/>
              <p:nvPr/>
            </p:nvCxnSpPr>
            <p:spPr>
              <a:xfrm>
                <a:off x="900670" y="3079999"/>
                <a:ext cx="265635" cy="0"/>
              </a:xfrm>
              <a:prstGeom prst="line">
                <a:avLst/>
              </a:prstGeom>
              <a:noFill/>
              <a:ln w="25400" cap="rnd" cmpd="sng">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cxnSp>
          <p:cxnSp>
            <p:nvCxnSpPr>
              <p:cNvPr id="31" name="Straight Connector 30">
                <a:extLst>
                  <a:ext uri="{FF2B5EF4-FFF2-40B4-BE49-F238E27FC236}">
                    <a16:creationId xmlns:a16="http://schemas.microsoft.com/office/drawing/2014/main" id="{E9862AF6-674E-436B-9CCC-17341E434F14}"/>
                  </a:ext>
                  <a:ext uri="{C183D7F6-B498-43B3-948B-1728B52AA6E4}">
                    <adec:decorative xmlns:adec="http://schemas.microsoft.com/office/drawing/2017/decorative" val="1"/>
                  </a:ext>
                </a:extLst>
              </p:cNvPr>
              <p:cNvCxnSpPr>
                <a:cxnSpLocks/>
              </p:cNvCxnSpPr>
              <p:nvPr/>
            </p:nvCxnSpPr>
            <p:spPr>
              <a:xfrm>
                <a:off x="1033488" y="3234850"/>
                <a:ext cx="132817" cy="0"/>
              </a:xfrm>
              <a:prstGeom prst="line">
                <a:avLst/>
              </a:prstGeom>
              <a:noFill/>
              <a:ln w="25400" cap="rnd" cmpd="sng">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cxnSp>
        </p:grpSp>
      </p:grpSp>
      <p:sp>
        <p:nvSpPr>
          <p:cNvPr id="5" name="TextBox 2D 1">
            <a:extLst>
              <a:ext uri="{FF2B5EF4-FFF2-40B4-BE49-F238E27FC236}">
                <a16:creationId xmlns:a16="http://schemas.microsoft.com/office/drawing/2014/main" id="{CAA61E68-C8F4-4610-BC1E-4D08000B9C76}"/>
              </a:ext>
            </a:extLst>
          </p:cNvPr>
          <p:cNvSpPr txBox="1"/>
          <p:nvPr/>
        </p:nvSpPr>
        <p:spPr>
          <a:xfrm>
            <a:off x="2172509" y="4638251"/>
            <a:ext cx="2625418" cy="276999"/>
          </a:xfrm>
          <a:prstGeom prst="rect">
            <a:avLst/>
          </a:prstGeom>
          <a:noFill/>
        </p:spPr>
        <p:txBody>
          <a:bodyPr wrap="square" rtlCol="0">
            <a:spAutoFit/>
          </a:bodyPr>
          <a:lstStyle/>
          <a:p>
            <a:r>
              <a:rPr lang="en-US" sz="1200" dirty="0">
                <a:solidFill>
                  <a:schemeClr val="tx1">
                    <a:lumMod val="75000"/>
                    <a:lumOff val="25000"/>
                  </a:schemeClr>
                </a:solidFill>
                <a:latin typeface="Segoe UI" panose="020B0502040204020203" pitchFamily="34" charset="0"/>
                <a:cs typeface="Segoe UI" panose="020B0502040204020203" pitchFamily="34" charset="0"/>
              </a:rPr>
              <a:t>Slides are a static portrait.</a:t>
            </a:r>
          </a:p>
        </p:txBody>
      </p:sp>
      <p:sp>
        <p:nvSpPr>
          <p:cNvPr id="6" name="TextBox 2D 2">
            <a:extLst>
              <a:ext uri="{FF2B5EF4-FFF2-40B4-BE49-F238E27FC236}">
                <a16:creationId xmlns:a16="http://schemas.microsoft.com/office/drawing/2014/main" id="{F7E77654-B14A-463A-9892-AB5ABE4D5E5E}"/>
              </a:ext>
            </a:extLst>
          </p:cNvPr>
          <p:cNvSpPr txBox="1"/>
          <p:nvPr/>
        </p:nvSpPr>
        <p:spPr>
          <a:xfrm>
            <a:off x="2172509" y="5174604"/>
            <a:ext cx="2930219" cy="276999"/>
          </a:xfrm>
          <a:prstGeom prst="rect">
            <a:avLst/>
          </a:prstGeom>
          <a:noFill/>
        </p:spPr>
        <p:txBody>
          <a:bodyPr wrap="square" rtlCol="0">
            <a:spAutoFit/>
          </a:bodyPr>
          <a:lstStyle>
            <a:defPPr>
              <a:defRPr lang="en-US"/>
            </a:defPPr>
            <a:lvl1pPr>
              <a:defRPr sz="12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Audience is passive and cannot interact.</a:t>
            </a: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6949858" y="1452563"/>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mj-lt"/>
                <a:ea typeface="+mj-ea"/>
                <a:cs typeface="+mj-cs"/>
              </a:rPr>
              <a:t>3D Models</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27143" y="2570364"/>
            <a:ext cx="5896604" cy="3030452"/>
          </a:xfrm>
          <a:prstGeom prst="rect">
            <a:avLst/>
          </a:prstGeom>
        </p:spPr>
      </p:pic>
      <p:grpSp>
        <p:nvGrpSpPr>
          <p:cNvPr id="9" name="Cube" descr="Cube with a 3D rotation control">
            <a:extLst>
              <a:ext uri="{FF2B5EF4-FFF2-40B4-BE49-F238E27FC236}">
                <a16:creationId xmlns:a16="http://schemas.microsoft.com/office/drawing/2014/main" id="{924FAB36-8DBD-4698-B240-7634FDAAC8B7}"/>
              </a:ext>
            </a:extLst>
          </p:cNvPr>
          <p:cNvGrpSpPr/>
          <p:nvPr/>
        </p:nvGrpSpPr>
        <p:grpSpPr>
          <a:xfrm>
            <a:off x="7822269" y="2552528"/>
            <a:ext cx="1861399" cy="1621965"/>
            <a:chOff x="4599319" y="2552528"/>
            <a:chExt cx="1861399" cy="1621965"/>
          </a:xfrm>
        </p:grpSpPr>
        <p:sp>
          <p:nvSpPr>
            <p:cNvPr id="10" name="Freeform 5">
              <a:extLst>
                <a:ext uri="{FF2B5EF4-FFF2-40B4-BE49-F238E27FC236}">
                  <a16:creationId xmlns:a16="http://schemas.microsoft.com/office/drawing/2014/main" id="{10E7FCA4-3412-493F-BCF2-4FD94D4BBD84}"/>
                </a:ext>
                <a:ext uri="{C183D7F6-B498-43B3-948B-1728B52AA6E4}">
                  <adec:decorative xmlns:adec="http://schemas.microsoft.com/office/drawing/2017/decorative" val="1"/>
                </a:ext>
              </a:extLst>
            </p:cNvPr>
            <p:cNvSpPr>
              <a:spLocks/>
            </p:cNvSpPr>
            <p:nvPr/>
          </p:nvSpPr>
          <p:spPr bwMode="auto">
            <a:xfrm>
              <a:off x="4601606" y="2552528"/>
              <a:ext cx="1859112" cy="1621965"/>
            </a:xfrm>
            <a:custGeom>
              <a:avLst/>
              <a:gdLst>
                <a:gd name="T0" fmla="*/ 1270 w 1270"/>
                <a:gd name="T1" fmla="*/ 163 h 1108"/>
                <a:gd name="T2" fmla="*/ 1270 w 1270"/>
                <a:gd name="T3" fmla="*/ 796 h 1108"/>
                <a:gd name="T4" fmla="*/ 635 w 1270"/>
                <a:gd name="T5" fmla="*/ 1108 h 1108"/>
                <a:gd name="T6" fmla="*/ 0 w 1270"/>
                <a:gd name="T7" fmla="*/ 796 h 1108"/>
                <a:gd name="T8" fmla="*/ 0 w 1270"/>
                <a:gd name="T9" fmla="*/ 165 h 1108"/>
                <a:gd name="T10" fmla="*/ 0 w 1270"/>
                <a:gd name="T11" fmla="*/ 165 h 1108"/>
                <a:gd name="T12" fmla="*/ 0 w 1270"/>
                <a:gd name="T13" fmla="*/ 165 h 1108"/>
                <a:gd name="T14" fmla="*/ 0 w 1270"/>
                <a:gd name="T15" fmla="*/ 157 h 1108"/>
                <a:gd name="T16" fmla="*/ 623 w 1270"/>
                <a:gd name="T17" fmla="*/ 0 h 1108"/>
                <a:gd name="T18" fmla="*/ 623 w 1270"/>
                <a:gd name="T19" fmla="*/ 0 h 1108"/>
                <a:gd name="T20" fmla="*/ 623 w 1270"/>
                <a:gd name="T21" fmla="*/ 0 h 1108"/>
                <a:gd name="T22" fmla="*/ 1270 w 1270"/>
                <a:gd name="T23" fmla="*/ 155 h 1108"/>
                <a:gd name="T24" fmla="*/ 1270 w 1270"/>
                <a:gd name="T25" fmla="*/ 163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0" h="1108">
                  <a:moveTo>
                    <a:pt x="1270" y="163"/>
                  </a:moveTo>
                  <a:lnTo>
                    <a:pt x="1270" y="796"/>
                  </a:lnTo>
                  <a:lnTo>
                    <a:pt x="635" y="1108"/>
                  </a:lnTo>
                  <a:lnTo>
                    <a:pt x="0" y="796"/>
                  </a:lnTo>
                  <a:lnTo>
                    <a:pt x="0" y="165"/>
                  </a:lnTo>
                  <a:lnTo>
                    <a:pt x="0" y="165"/>
                  </a:lnTo>
                  <a:lnTo>
                    <a:pt x="0" y="165"/>
                  </a:lnTo>
                  <a:lnTo>
                    <a:pt x="0" y="157"/>
                  </a:lnTo>
                  <a:lnTo>
                    <a:pt x="623" y="0"/>
                  </a:lnTo>
                  <a:lnTo>
                    <a:pt x="623" y="0"/>
                  </a:lnTo>
                  <a:lnTo>
                    <a:pt x="623" y="0"/>
                  </a:lnTo>
                  <a:lnTo>
                    <a:pt x="1270" y="155"/>
                  </a:lnTo>
                  <a:lnTo>
                    <a:pt x="1270" y="163"/>
                  </a:lnTo>
                  <a:close/>
                </a:path>
              </a:pathLst>
            </a:custGeom>
            <a:solidFill>
              <a:srgbClr val="F5F5F5"/>
            </a:solidFill>
            <a:ln>
              <a:noFill/>
            </a:ln>
          </p:spPr>
          <p:txBody>
            <a:bodyPr vert="horz" wrap="square" lIns="91440" tIns="45720" rIns="91440" bIns="45720" numCol="1" anchor="t" anchorCtr="0" compatLnSpc="1">
              <a:prstTxWarp prst="textNoShape">
                <a:avLst/>
              </a:prstTxWarp>
            </a:bodyPr>
            <a:lstStyle/>
            <a:p>
              <a:endParaRPr lang="en-AU"/>
            </a:p>
          </p:txBody>
        </p:sp>
        <p:sp>
          <p:nvSpPr>
            <p:cNvPr id="11" name="Line 46">
              <a:extLst>
                <a:ext uri="{FF2B5EF4-FFF2-40B4-BE49-F238E27FC236}">
                  <a16:creationId xmlns:a16="http://schemas.microsoft.com/office/drawing/2014/main" id="{269E6021-A768-4A36-97E2-2B1B9A39E4AF}"/>
                </a:ext>
              </a:extLst>
            </p:cNvPr>
            <p:cNvSpPr>
              <a:spLocks noChangeShapeType="1"/>
            </p:cNvSpPr>
            <p:nvPr/>
          </p:nvSpPr>
          <p:spPr bwMode="auto">
            <a:xfrm>
              <a:off x="5531567" y="3098226"/>
              <a:ext cx="0" cy="1076267"/>
            </a:xfrm>
            <a:prstGeom prst="line">
              <a:avLst/>
            </a:prstGeom>
            <a:noFill/>
            <a:ln w="254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nvGrpSpPr>
            <p:cNvPr id="12" name="Group 11">
              <a:extLst>
                <a:ext uri="{FF2B5EF4-FFF2-40B4-BE49-F238E27FC236}">
                  <a16:creationId xmlns:a16="http://schemas.microsoft.com/office/drawing/2014/main" id="{1E293B5C-A808-43E2-ABC7-0D662783438C}"/>
                </a:ext>
              </a:extLst>
            </p:cNvPr>
            <p:cNvGrpSpPr/>
            <p:nvPr/>
          </p:nvGrpSpPr>
          <p:grpSpPr>
            <a:xfrm>
              <a:off x="4599319" y="2553433"/>
              <a:ext cx="1861399" cy="1621060"/>
              <a:chOff x="4599319" y="2553433"/>
              <a:chExt cx="1861399" cy="1621060"/>
            </a:xfrm>
          </p:grpSpPr>
          <p:sp>
            <p:nvSpPr>
              <p:cNvPr id="20" name="Freeform 45">
                <a:extLst>
                  <a:ext uri="{FF2B5EF4-FFF2-40B4-BE49-F238E27FC236}">
                    <a16:creationId xmlns:a16="http://schemas.microsoft.com/office/drawing/2014/main" id="{6E8C7F5F-72D8-4D10-A4D9-7562B4C912B1}"/>
                  </a:ext>
                  <a:ext uri="{C183D7F6-B498-43B3-948B-1728B52AA6E4}">
                    <adec:decorative xmlns:adec="http://schemas.microsoft.com/office/drawing/2017/decorative" val="1"/>
                  </a:ext>
                </a:extLst>
              </p:cNvPr>
              <p:cNvSpPr>
                <a:spLocks/>
              </p:cNvSpPr>
              <p:nvPr/>
            </p:nvSpPr>
            <p:spPr bwMode="auto">
              <a:xfrm>
                <a:off x="4599319" y="2788509"/>
                <a:ext cx="1861399" cy="1385984"/>
              </a:xfrm>
              <a:custGeom>
                <a:avLst/>
                <a:gdLst>
                  <a:gd name="T0" fmla="*/ 0 w 1202"/>
                  <a:gd name="T1" fmla="*/ 2 h 895"/>
                  <a:gd name="T2" fmla="*/ 602 w 1202"/>
                  <a:gd name="T3" fmla="*/ 200 h 895"/>
                  <a:gd name="T4" fmla="*/ 1202 w 1202"/>
                  <a:gd name="T5" fmla="*/ 0 h 895"/>
                  <a:gd name="T6" fmla="*/ 1202 w 1202"/>
                  <a:gd name="T7" fmla="*/ 600 h 895"/>
                  <a:gd name="T8" fmla="*/ 602 w 1202"/>
                  <a:gd name="T9" fmla="*/ 895 h 895"/>
                  <a:gd name="T10" fmla="*/ 0 w 1202"/>
                  <a:gd name="T11" fmla="*/ 600 h 895"/>
                  <a:gd name="T12" fmla="*/ 0 w 1202"/>
                  <a:gd name="T13" fmla="*/ 2 h 895"/>
                </a:gdLst>
                <a:ahLst/>
                <a:cxnLst>
                  <a:cxn ang="0">
                    <a:pos x="T0" y="T1"/>
                  </a:cxn>
                  <a:cxn ang="0">
                    <a:pos x="T2" y="T3"/>
                  </a:cxn>
                  <a:cxn ang="0">
                    <a:pos x="T4" y="T5"/>
                  </a:cxn>
                  <a:cxn ang="0">
                    <a:pos x="T6" y="T7"/>
                  </a:cxn>
                  <a:cxn ang="0">
                    <a:pos x="T8" y="T9"/>
                  </a:cxn>
                  <a:cxn ang="0">
                    <a:pos x="T10" y="T11"/>
                  </a:cxn>
                  <a:cxn ang="0">
                    <a:pos x="T12" y="T13"/>
                  </a:cxn>
                </a:cxnLst>
                <a:rect l="0" t="0" r="r" b="b"/>
                <a:pathLst>
                  <a:path w="1202" h="895">
                    <a:moveTo>
                      <a:pt x="0" y="2"/>
                    </a:moveTo>
                    <a:lnTo>
                      <a:pt x="602" y="200"/>
                    </a:lnTo>
                    <a:lnTo>
                      <a:pt x="1202" y="0"/>
                    </a:lnTo>
                    <a:lnTo>
                      <a:pt x="1202" y="600"/>
                    </a:lnTo>
                    <a:lnTo>
                      <a:pt x="602" y="895"/>
                    </a:lnTo>
                    <a:lnTo>
                      <a:pt x="0" y="600"/>
                    </a:lnTo>
                    <a:lnTo>
                      <a:pt x="0" y="2"/>
                    </a:lnTo>
                    <a:close/>
                  </a:path>
                </a:pathLst>
              </a:custGeom>
              <a:noFill/>
              <a:ln w="254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1" name="Freeform 47">
                <a:extLst>
                  <a:ext uri="{FF2B5EF4-FFF2-40B4-BE49-F238E27FC236}">
                    <a16:creationId xmlns:a16="http://schemas.microsoft.com/office/drawing/2014/main" id="{1F42594E-06CD-49A9-A9A1-365B5D497C3D}"/>
                  </a:ext>
                  <a:ext uri="{C183D7F6-B498-43B3-948B-1728B52AA6E4}">
                    <adec:decorative xmlns:adec="http://schemas.microsoft.com/office/drawing/2017/decorative" val="1"/>
                  </a:ext>
                </a:extLst>
              </p:cNvPr>
              <p:cNvSpPr>
                <a:spLocks/>
              </p:cNvSpPr>
              <p:nvPr/>
            </p:nvSpPr>
            <p:spPr bwMode="auto">
              <a:xfrm>
                <a:off x="4599319" y="2553433"/>
                <a:ext cx="1861399" cy="230740"/>
              </a:xfrm>
              <a:custGeom>
                <a:avLst/>
                <a:gdLst>
                  <a:gd name="T0" fmla="*/ 0 w 1202"/>
                  <a:gd name="T1" fmla="*/ 149 h 149"/>
                  <a:gd name="T2" fmla="*/ 590 w 1202"/>
                  <a:gd name="T3" fmla="*/ 0 h 149"/>
                  <a:gd name="T4" fmla="*/ 590 w 1202"/>
                  <a:gd name="T5" fmla="*/ 0 h 149"/>
                  <a:gd name="T6" fmla="*/ 590 w 1202"/>
                  <a:gd name="T7" fmla="*/ 0 h 149"/>
                  <a:gd name="T8" fmla="*/ 1202 w 1202"/>
                  <a:gd name="T9" fmla="*/ 147 h 149"/>
                </a:gdLst>
                <a:ahLst/>
                <a:cxnLst>
                  <a:cxn ang="0">
                    <a:pos x="T0" y="T1"/>
                  </a:cxn>
                  <a:cxn ang="0">
                    <a:pos x="T2" y="T3"/>
                  </a:cxn>
                  <a:cxn ang="0">
                    <a:pos x="T4" y="T5"/>
                  </a:cxn>
                  <a:cxn ang="0">
                    <a:pos x="T6" y="T7"/>
                  </a:cxn>
                  <a:cxn ang="0">
                    <a:pos x="T8" y="T9"/>
                  </a:cxn>
                </a:cxnLst>
                <a:rect l="0" t="0" r="r" b="b"/>
                <a:pathLst>
                  <a:path w="1202" h="149">
                    <a:moveTo>
                      <a:pt x="0" y="149"/>
                    </a:moveTo>
                    <a:lnTo>
                      <a:pt x="590" y="0"/>
                    </a:lnTo>
                    <a:lnTo>
                      <a:pt x="590" y="0"/>
                    </a:lnTo>
                    <a:lnTo>
                      <a:pt x="590" y="0"/>
                    </a:lnTo>
                    <a:lnTo>
                      <a:pt x="1202" y="147"/>
                    </a:lnTo>
                  </a:path>
                </a:pathLst>
              </a:custGeom>
              <a:noFill/>
              <a:ln w="25400" cap="rnd">
                <a:solidFill>
                  <a:schemeClr val="bg1">
                    <a:lumMod val="6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grpSp>
          <p:nvGrpSpPr>
            <p:cNvPr id="13" name="Group 12">
              <a:extLst>
                <a:ext uri="{FF2B5EF4-FFF2-40B4-BE49-F238E27FC236}">
                  <a16:creationId xmlns:a16="http://schemas.microsoft.com/office/drawing/2014/main" id="{A2ABFCAA-2489-4148-8F40-6DCB7648C631}"/>
                </a:ext>
              </a:extLst>
            </p:cNvPr>
            <p:cNvGrpSpPr/>
            <p:nvPr/>
          </p:nvGrpSpPr>
          <p:grpSpPr>
            <a:xfrm>
              <a:off x="5223828" y="2873395"/>
              <a:ext cx="643681" cy="643681"/>
              <a:chOff x="5331550" y="2873395"/>
              <a:chExt cx="643681" cy="643681"/>
            </a:xfrm>
          </p:grpSpPr>
          <p:sp>
            <p:nvSpPr>
              <p:cNvPr id="14" name="Oval 13">
                <a:extLst>
                  <a:ext uri="{FF2B5EF4-FFF2-40B4-BE49-F238E27FC236}">
                    <a16:creationId xmlns:a16="http://schemas.microsoft.com/office/drawing/2014/main" id="{FAC7ED2B-27A0-4C17-AA7E-28B80EE37F77}"/>
                  </a:ext>
                  <a:ext uri="{C183D7F6-B498-43B3-948B-1728B52AA6E4}">
                    <adec:decorative xmlns:adec="http://schemas.microsoft.com/office/drawing/2017/decorative" val="1"/>
                  </a:ext>
                </a:extLst>
              </p:cNvPr>
              <p:cNvSpPr/>
              <p:nvPr/>
            </p:nvSpPr>
            <p:spPr>
              <a:xfrm>
                <a:off x="5331550" y="2873395"/>
                <a:ext cx="643681" cy="643681"/>
              </a:xfrm>
              <a:prstGeom prst="ellipse">
                <a:avLst/>
              </a:prstGeom>
              <a:solidFill>
                <a:srgbClr val="F5F5F5"/>
              </a:solidFill>
              <a:ln w="25400" cap="rnd">
                <a:solidFill>
                  <a:schemeClr val="bg1">
                    <a:lumMod val="6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AU"/>
              </a:p>
            </p:txBody>
          </p:sp>
          <p:grpSp>
            <p:nvGrpSpPr>
              <p:cNvPr id="15" name="Group 14">
                <a:extLst>
                  <a:ext uri="{FF2B5EF4-FFF2-40B4-BE49-F238E27FC236}">
                    <a16:creationId xmlns:a16="http://schemas.microsoft.com/office/drawing/2014/main" id="{F79CCC39-AB2E-404C-9802-389C2D421349}"/>
                  </a:ext>
                </a:extLst>
              </p:cNvPr>
              <p:cNvGrpSpPr/>
              <p:nvPr/>
            </p:nvGrpSpPr>
            <p:grpSpPr>
              <a:xfrm>
                <a:off x="5395606" y="2945201"/>
                <a:ext cx="507758" cy="507758"/>
                <a:chOff x="5395606" y="2945201"/>
                <a:chExt cx="507758" cy="507758"/>
              </a:xfrm>
            </p:grpSpPr>
            <p:grpSp>
              <p:nvGrpSpPr>
                <p:cNvPr id="16" name="Group 15">
                  <a:extLst>
                    <a:ext uri="{FF2B5EF4-FFF2-40B4-BE49-F238E27FC236}">
                      <a16:creationId xmlns:a16="http://schemas.microsoft.com/office/drawing/2014/main" id="{BCCD461A-750E-4ABD-A986-A1D359309BFC}"/>
                    </a:ext>
                  </a:extLst>
                </p:cNvPr>
                <p:cNvGrpSpPr/>
                <p:nvPr/>
              </p:nvGrpSpPr>
              <p:grpSpPr>
                <a:xfrm>
                  <a:off x="5395606" y="2945201"/>
                  <a:ext cx="507758" cy="507758"/>
                  <a:chOff x="5395606" y="2945201"/>
                  <a:chExt cx="507758" cy="507758"/>
                </a:xfrm>
              </p:grpSpPr>
              <p:sp>
                <p:nvSpPr>
                  <p:cNvPr id="18" name="Arc 17">
                    <a:extLst>
                      <a:ext uri="{FF2B5EF4-FFF2-40B4-BE49-F238E27FC236}">
                        <a16:creationId xmlns:a16="http://schemas.microsoft.com/office/drawing/2014/main" id="{E5754B27-BB40-493C-8E2B-A74B872CE3F8}"/>
                      </a:ext>
                      <a:ext uri="{C183D7F6-B498-43B3-948B-1728B52AA6E4}">
                        <adec:decorative xmlns:adec="http://schemas.microsoft.com/office/drawing/2017/decorative" val="1"/>
                      </a:ext>
                    </a:extLst>
                  </p:cNvPr>
                  <p:cNvSpPr/>
                  <p:nvPr/>
                </p:nvSpPr>
                <p:spPr>
                  <a:xfrm rot="16200000">
                    <a:off x="5555024" y="2942077"/>
                    <a:ext cx="188922" cy="507758"/>
                  </a:xfrm>
                  <a:prstGeom prst="arc">
                    <a:avLst>
                      <a:gd name="adj1" fmla="val 4576378"/>
                      <a:gd name="adj2" fmla="val 11059966"/>
                    </a:avLst>
                  </a:prstGeom>
                  <a:noFill/>
                  <a:ln w="25400" cap="rnd">
                    <a:solidFill>
                      <a:srgbClr val="C00000"/>
                    </a:solidFill>
                    <a:prstDash val="solid"/>
                    <a:round/>
                    <a:headEnd/>
                    <a:tailEnd type="triangle" w="lg" len="me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9" name="Arc 18">
                    <a:extLst>
                      <a:ext uri="{FF2B5EF4-FFF2-40B4-BE49-F238E27FC236}">
                        <a16:creationId xmlns:a16="http://schemas.microsoft.com/office/drawing/2014/main" id="{CAE3FD76-2DD1-4238-84C7-21A1F1D7E8EB}"/>
                      </a:ext>
                      <a:ext uri="{C183D7F6-B498-43B3-948B-1728B52AA6E4}">
                        <adec:decorative xmlns:adec="http://schemas.microsoft.com/office/drawing/2017/decorative" val="1"/>
                      </a:ext>
                    </a:extLst>
                  </p:cNvPr>
                  <p:cNvSpPr/>
                  <p:nvPr/>
                </p:nvSpPr>
                <p:spPr>
                  <a:xfrm rot="10800000">
                    <a:off x="5572149" y="2945201"/>
                    <a:ext cx="174922" cy="507758"/>
                  </a:xfrm>
                  <a:prstGeom prst="arc">
                    <a:avLst>
                      <a:gd name="adj1" fmla="val 15117050"/>
                      <a:gd name="adj2" fmla="val 11084764"/>
                    </a:avLst>
                  </a:prstGeom>
                  <a:noFill/>
                  <a:ln w="25400" cap="rnd">
                    <a:solidFill>
                      <a:srgbClr val="C00000"/>
                    </a:solidFill>
                    <a:prstDash val="solid"/>
                    <a:round/>
                    <a:headEnd/>
                    <a:tailEnd type="triangle" w="lg" len="me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sp>
              <p:nvSpPr>
                <p:cNvPr id="17" name="Arc 16">
                  <a:extLst>
                    <a:ext uri="{FF2B5EF4-FFF2-40B4-BE49-F238E27FC236}">
                      <a16:creationId xmlns:a16="http://schemas.microsoft.com/office/drawing/2014/main" id="{7DB184CB-D59B-47EA-AF3A-A8030084ED7C}"/>
                    </a:ext>
                    <a:ext uri="{C183D7F6-B498-43B3-948B-1728B52AA6E4}">
                      <adec:decorative xmlns:adec="http://schemas.microsoft.com/office/drawing/2017/decorative" val="1"/>
                    </a:ext>
                  </a:extLst>
                </p:cNvPr>
                <p:cNvSpPr/>
                <p:nvPr/>
              </p:nvSpPr>
              <p:spPr>
                <a:xfrm rot="16200000">
                  <a:off x="5555024" y="2942077"/>
                  <a:ext cx="188922" cy="507758"/>
                </a:xfrm>
                <a:prstGeom prst="arc">
                  <a:avLst>
                    <a:gd name="adj1" fmla="val 14242202"/>
                    <a:gd name="adj2" fmla="val 102366"/>
                  </a:avLst>
                </a:prstGeom>
                <a:noFill/>
                <a:ln w="25400" cap="rnd">
                  <a:solidFill>
                    <a:srgbClr val="C00000"/>
                  </a:solidFill>
                  <a:prstDash val="solid"/>
                  <a:round/>
                  <a:headEnd/>
                  <a:tailEnd type="none" w="lg" len="me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grpSp>
      </p:grpSp>
      <p:sp>
        <p:nvSpPr>
          <p:cNvPr id="7" name="TextBox 3D 1">
            <a:extLst>
              <a:ext uri="{FF2B5EF4-FFF2-40B4-BE49-F238E27FC236}">
                <a16:creationId xmlns:a16="http://schemas.microsoft.com/office/drawing/2014/main" id="{793D8DEF-3B62-4E96-9D4A-0030ACE85CE5}"/>
              </a:ext>
            </a:extLst>
          </p:cNvPr>
          <p:cNvSpPr txBox="1">
            <a:spLocks/>
          </p:cNvSpPr>
          <p:nvPr/>
        </p:nvSpPr>
        <p:spPr>
          <a:xfrm>
            <a:off x="7580774" y="4638251"/>
            <a:ext cx="3115981" cy="461665"/>
          </a:xfrm>
          <a:prstGeom prst="rect">
            <a:avLst/>
          </a:prstGeom>
          <a:noFill/>
        </p:spPr>
        <p:txBody>
          <a:bodyPr wrap="square" rtlCol="0">
            <a:spAutoFit/>
          </a:bodyPr>
          <a:lstStyle/>
          <a:p>
            <a:r>
              <a:rPr lang="en-US" sz="1200" dirty="0">
                <a:solidFill>
                  <a:schemeClr val="tx1">
                    <a:lumMod val="75000"/>
                    <a:lumOff val="25000"/>
                  </a:schemeClr>
                </a:solidFill>
                <a:latin typeface="Segoe UI" panose="020B0502040204020203" pitchFamily="34" charset="0"/>
                <a:cs typeface="Segoe UI" panose="020B0502040204020203" pitchFamily="34" charset="0"/>
              </a:rPr>
              <a:t>3D helps foster conceptual understanding and visual and spatial thinking.</a:t>
            </a:r>
          </a:p>
        </p:txBody>
      </p:sp>
      <p:sp>
        <p:nvSpPr>
          <p:cNvPr id="8" name="TextBox 3D 2">
            <a:extLst>
              <a:ext uri="{FF2B5EF4-FFF2-40B4-BE49-F238E27FC236}">
                <a16:creationId xmlns:a16="http://schemas.microsoft.com/office/drawing/2014/main" id="{B50B1AB8-F700-4516-825B-6175463CCD3C}"/>
              </a:ext>
            </a:extLst>
          </p:cNvPr>
          <p:cNvSpPr txBox="1"/>
          <p:nvPr/>
        </p:nvSpPr>
        <p:spPr>
          <a:xfrm>
            <a:off x="7580773" y="5174604"/>
            <a:ext cx="3256560" cy="461665"/>
          </a:xfrm>
          <a:prstGeom prst="rect">
            <a:avLst/>
          </a:prstGeom>
          <a:noFill/>
        </p:spPr>
        <p:txBody>
          <a:bodyPr wrap="square" rtlCol="0">
            <a:spAutoFit/>
          </a:bodyPr>
          <a:lstStyle>
            <a:defPPr>
              <a:defRPr lang="en-US"/>
            </a:defPPr>
            <a:lvl1pPr>
              <a:defRPr sz="120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Animated 3D models display objects within space in ways text and images cannot.</a:t>
            </a:r>
          </a:p>
        </p:txBody>
      </p:sp>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a:t>No 3D Model? No Problem!</a:t>
            </a:r>
            <a:endParaRPr lang="en-US" dirty="0"/>
          </a:p>
        </p:txBody>
      </p:sp>
      <p:sp>
        <p:nvSpPr>
          <p:cNvPr id="2" name="Content Placeholder 1">
            <a:extLst>
              <a:ext uri="{FF2B5EF4-FFF2-40B4-BE49-F238E27FC236}">
                <a16:creationId xmlns:a16="http://schemas.microsoft.com/office/drawing/2014/main" id="{95AB49E1-195D-497A-BB31-2158958CA082}"/>
              </a:ext>
            </a:extLst>
          </p:cNvPr>
          <p:cNvSpPr>
            <a:spLocks noGrp="1"/>
          </p:cNvSpPr>
          <p:nvPr>
            <p:ph idx="1"/>
          </p:nvPr>
        </p:nvSpPr>
        <p:spPr>
          <a:xfrm>
            <a:off x="1090862" y="1507068"/>
            <a:ext cx="3192379" cy="4669896"/>
          </a:xfrm>
        </p:spPr>
        <p:txBody>
          <a:bodyPr/>
          <a:lstStyle/>
          <a:p>
            <a:pPr lvl="0"/>
            <a:r>
              <a:rPr lang="en-US" dirty="0"/>
              <a:t>Microsoft makes it easy to insert a 3D Model!  Simply go to the Insert Ribbon and click on the 3D Models option.  Choose the option for online sources gallery (shown at the right).  Select the model you wish to insert.</a:t>
            </a:r>
          </a:p>
          <a:p>
            <a:pPr lvl="0"/>
            <a:r>
              <a:rPr lang="en-US" dirty="0"/>
              <a:t>3D Models is a subscription-only feature. If you have a subscription, the next slide shows you how it works in a new presentation.</a:t>
            </a:r>
          </a:p>
        </p:txBody>
      </p:sp>
      <p:pic>
        <p:nvPicPr>
          <p:cNvPr id="6" name="Content Placeholder 5" descr="3d model pop up screenshot">
            <a:extLst>
              <a:ext uri="{FF2B5EF4-FFF2-40B4-BE49-F238E27FC236}">
                <a16:creationId xmlns:a16="http://schemas.microsoft.com/office/drawing/2014/main" id="{18FD11A5-B038-4E80-B474-B4B2F833E6B0}"/>
              </a:ext>
            </a:extLst>
          </p:cNvPr>
          <p:cNvPicPr>
            <a:picLocks noGrp="1" noChangeAspect="1"/>
          </p:cNvPicPr>
          <p:nvPr>
            <p:ph idx="13"/>
          </p:nvPr>
        </p:nvPicPr>
        <p:blipFill>
          <a:blip r:embed="rId2"/>
          <a:stretch>
            <a:fillRect/>
          </a:stretch>
        </p:blipFill>
        <p:spPr>
          <a:xfrm>
            <a:off x="4395788" y="1991738"/>
            <a:ext cx="7143750" cy="3700024"/>
          </a:xfrm>
          <a:prstGeom prst="rect">
            <a:avLst/>
          </a:prstGeom>
        </p:spPr>
      </p:pic>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How to Insert a 3D Model</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434" y="1604210"/>
            <a:ext cx="4712634" cy="4805161"/>
          </a:xfrm>
        </p:spPr>
        <p:txBody>
          <a:bodyPr>
            <a:normAutofit/>
          </a:bodyPr>
          <a:lstStyle/>
          <a:p>
            <a:r>
              <a:rPr lang="en-US" dirty="0"/>
              <a:t>To Insert a 3D Model:</a:t>
            </a:r>
          </a:p>
          <a:p>
            <a:pPr marL="457200" lvl="1" indent="-47625">
              <a:lnSpc>
                <a:spcPts val="1800"/>
              </a:lnSpc>
            </a:pPr>
            <a:r>
              <a:rPr lang="en-US" dirty="0"/>
              <a:t>From the Ribbon, go to</a:t>
            </a:r>
            <a:br>
              <a:rPr lang="en-US" dirty="0"/>
            </a:br>
            <a:r>
              <a:rPr lang="en-US" dirty="0">
                <a:solidFill>
                  <a:srgbClr val="D24726"/>
                </a:solidFill>
                <a:latin typeface="Segoe UI Semibold" panose="020B0702040204020203" pitchFamily="34" charset="0"/>
                <a:cs typeface="Segoe UI Semibold" panose="020B0702040204020203" pitchFamily="34" charset="0"/>
              </a:rPr>
              <a:t>Insert</a:t>
            </a:r>
            <a:r>
              <a:rPr lang="en-US" dirty="0"/>
              <a:t> &gt; </a:t>
            </a:r>
            <a:r>
              <a:rPr lang="en-US" dirty="0">
                <a:solidFill>
                  <a:srgbClr val="D24726"/>
                </a:solidFill>
                <a:latin typeface="Segoe UI Semibold" panose="020B0702040204020203" pitchFamily="34" charset="0"/>
                <a:cs typeface="Segoe UI Semibold" panose="020B0702040204020203" pitchFamily="34" charset="0"/>
              </a:rPr>
              <a:t>3D Models </a:t>
            </a:r>
            <a:br>
              <a:rPr lang="en-US" dirty="0"/>
            </a:br>
            <a:r>
              <a:rPr lang="en-US" dirty="0"/>
              <a:t>-or- </a:t>
            </a:r>
            <a:br>
              <a:rPr lang="en-US" dirty="0"/>
            </a:br>
            <a:r>
              <a:rPr lang="en-US" dirty="0">
                <a:solidFill>
                  <a:srgbClr val="D24726"/>
                </a:solidFill>
                <a:latin typeface="Segoe UI Semibold" panose="020B0702040204020203" pitchFamily="34" charset="0"/>
                <a:cs typeface="Segoe UI Semibold" panose="020B0702040204020203" pitchFamily="34" charset="0"/>
              </a:rPr>
              <a:t>Insert</a:t>
            </a:r>
            <a:r>
              <a:rPr lang="en-US" dirty="0"/>
              <a:t> &gt; </a:t>
            </a:r>
            <a:r>
              <a:rPr lang="en-US" dirty="0">
                <a:solidFill>
                  <a:srgbClr val="D24726"/>
                </a:solidFill>
                <a:latin typeface="Segoe UI Semibold" panose="020B0702040204020203" pitchFamily="34" charset="0"/>
                <a:cs typeface="Segoe UI Semibold" panose="020B0702040204020203" pitchFamily="34" charset="0"/>
              </a:rPr>
              <a:t>3D</a:t>
            </a:r>
            <a:r>
              <a:rPr lang="en-US" dirty="0"/>
              <a:t> </a:t>
            </a:r>
            <a:r>
              <a:rPr lang="en-US" dirty="0">
                <a:solidFill>
                  <a:srgbClr val="D24726"/>
                </a:solidFill>
                <a:latin typeface="Segoe UI Semibold" panose="020B0702040204020203" pitchFamily="34" charset="0"/>
                <a:cs typeface="Segoe UI Semibold" panose="020B0702040204020203" pitchFamily="34" charset="0"/>
              </a:rPr>
              <a:t>Models</a:t>
            </a:r>
            <a:r>
              <a:rPr lang="en-US" dirty="0"/>
              <a:t> </a:t>
            </a:r>
            <a:r>
              <a:rPr lang="en-US" dirty="0">
                <a:solidFill>
                  <a:srgbClr val="D24726"/>
                </a:solidFill>
                <a:latin typeface="Segoe UI Semibold" panose="020B0702040204020203" pitchFamily="34" charset="0"/>
                <a:cs typeface="Segoe UI Semibold" panose="020B0702040204020203" pitchFamily="34" charset="0"/>
              </a:rPr>
              <a:t>from Online Sources</a:t>
            </a:r>
            <a:br>
              <a:rPr lang="en-US" dirty="0"/>
            </a:br>
            <a:br>
              <a:rPr lang="en-US" dirty="0"/>
            </a:br>
            <a:r>
              <a:rPr lang="en-US" dirty="0"/>
              <a:t>That will open the Online 3D Models Window where you can search or browse categories of various 3D models, right from within PowerPoint.</a:t>
            </a:r>
          </a:p>
          <a:p>
            <a:pPr marL="457200" lvl="1" indent="-47625">
              <a:lnSpc>
                <a:spcPts val="1800"/>
              </a:lnSpc>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model.</a:t>
            </a:r>
            <a:endParaRPr lang="en-US" dirty="0"/>
          </a:p>
          <a:p>
            <a:pPr marL="457200" lvl="1" indent="-47625">
              <a:lnSpc>
                <a:spcPts val="1800"/>
              </a:lnSpc>
            </a:pPr>
            <a:r>
              <a:rPr lang="en-US" dirty="0"/>
              <a:t>To search for a keyword, </a:t>
            </a:r>
            <a:r>
              <a:rPr lang="en-US" dirty="0">
                <a:solidFill>
                  <a:srgbClr val="D24726"/>
                </a:solidFill>
                <a:latin typeface="Segoe UI Semibold" panose="020B0702040204020203" pitchFamily="34" charset="0"/>
                <a:cs typeface="Segoe UI Semibold" panose="020B0702040204020203" pitchFamily="34" charset="0"/>
              </a:rPr>
              <a:t>type a word </a:t>
            </a:r>
            <a:r>
              <a:rPr lang="en-US" dirty="0"/>
              <a:t>or phrase into the search box at the top of the window and press </a:t>
            </a:r>
            <a:r>
              <a:rPr lang="en-US" dirty="0">
                <a:solidFill>
                  <a:srgbClr val="D24726"/>
                </a:solidFill>
                <a:latin typeface="Segoe UI Semibold" panose="020B0702040204020203" pitchFamily="34" charset="0"/>
                <a:cs typeface="Segoe UI Semibold" panose="020B0702040204020203" pitchFamily="34" charset="0"/>
              </a:rPr>
              <a:t>enter</a:t>
            </a:r>
            <a:r>
              <a:rPr lang="en-US" dirty="0"/>
              <a:t>.</a:t>
            </a:r>
            <a:br>
              <a:rPr lang="en-US" dirty="0"/>
            </a:br>
            <a:endParaRPr lang="en-US" dirty="0"/>
          </a:p>
          <a:p>
            <a:pPr marL="457200" lvl="1" indent="-47625"/>
            <a:r>
              <a:rPr lang="en-US" dirty="0"/>
              <a:t>To insert a 3D Model, </a:t>
            </a:r>
            <a:r>
              <a:rPr lang="en-US" dirty="0">
                <a:solidFill>
                  <a:srgbClr val="D24726"/>
                </a:solidFill>
                <a:latin typeface="Segoe UI Semibold" panose="020B0702040204020203" pitchFamily="34" charset="0"/>
                <a:cs typeface="Segoe UI Semibold" panose="020B0702040204020203" pitchFamily="34" charset="0"/>
              </a:rPr>
              <a:t>click</a:t>
            </a:r>
            <a:r>
              <a:rPr lang="en-US" dirty="0"/>
              <a:t> or </a:t>
            </a:r>
            <a:r>
              <a:rPr lang="en-US" dirty="0">
                <a:solidFill>
                  <a:srgbClr val="D24726"/>
                </a:solidFill>
                <a:latin typeface="Segoe UI Semibold" panose="020B0702040204020203" pitchFamily="34" charset="0"/>
                <a:cs typeface="Segoe UI Semibold" panose="020B0702040204020203" pitchFamily="34" charset="0"/>
              </a:rPr>
              <a:t>tap</a:t>
            </a:r>
            <a:r>
              <a:rPr lang="en-US" dirty="0"/>
              <a:t> on the model &gt;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t>.</a:t>
            </a:r>
          </a:p>
          <a:p>
            <a:pPr marL="457200" lvl="1" indent="-47625">
              <a:lnSpc>
                <a:spcPts val="1800"/>
              </a:lnSpc>
            </a:pPr>
            <a:r>
              <a:rPr lang="en-US" dirty="0"/>
              <a:t>The 3D Model will now be downloaded and placed onto your PowerPoint slide.</a:t>
            </a:r>
          </a:p>
        </p:txBody>
      </p:sp>
      <p:sp>
        <p:nvSpPr>
          <p:cNvPr id="4" name="Oval 3">
            <a:extLst>
              <a:ext uri="{FF2B5EF4-FFF2-40B4-BE49-F238E27FC236}">
                <a16:creationId xmlns:a16="http://schemas.microsoft.com/office/drawing/2014/main" id="{13572B26-98AF-4AA8-9A0F-435FBBFB6E5E}"/>
              </a:ext>
              <a:ext uri="{C183D7F6-B498-43B3-948B-1728B52AA6E4}">
                <adec:decorative xmlns:adec="http://schemas.microsoft.com/office/drawing/2017/decorative" val="1"/>
              </a:ext>
            </a:extLst>
          </p:cNvPr>
          <p:cNvSpPr/>
          <p:nvPr/>
        </p:nvSpPr>
        <p:spPr bwMode="blackWhite">
          <a:xfrm>
            <a:off x="604200" y="198572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nvGrpSpPr>
          <p:cNvPr id="7" name="Group 6">
            <a:extLst>
              <a:ext uri="{FF2B5EF4-FFF2-40B4-BE49-F238E27FC236}">
                <a16:creationId xmlns:a16="http://schemas.microsoft.com/office/drawing/2014/main" id="{351FC095-7AF2-4B5E-A691-FF792B5BC2D6}"/>
              </a:ext>
              <a:ext uri="{C183D7F6-B498-43B3-948B-1728B52AA6E4}">
                <adec:decorative xmlns:adec="http://schemas.microsoft.com/office/drawing/2017/decorative" val="1"/>
              </a:ext>
            </a:extLst>
          </p:cNvPr>
          <p:cNvGrpSpPr/>
          <p:nvPr/>
        </p:nvGrpSpPr>
        <p:grpSpPr>
          <a:xfrm>
            <a:off x="715429" y="4074039"/>
            <a:ext cx="187380" cy="278885"/>
            <a:chOff x="5052041" y="3023897"/>
            <a:chExt cx="1009650" cy="1502702"/>
          </a:xfrm>
        </p:grpSpPr>
        <p:sp>
          <p:nvSpPr>
            <p:cNvPr id="8" name="Freeform: Shape 7">
              <a:extLst>
                <a:ext uri="{FF2B5EF4-FFF2-40B4-BE49-F238E27FC236}">
                  <a16:creationId xmlns:a16="http://schemas.microsoft.com/office/drawing/2014/main" id="{6B894430-AD6A-4951-BB8A-4C66BE674C0B}"/>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9" name="Freeform: Shape 8">
              <a:extLst>
                <a:ext uri="{FF2B5EF4-FFF2-40B4-BE49-F238E27FC236}">
                  <a16:creationId xmlns:a16="http://schemas.microsoft.com/office/drawing/2014/main" id="{6E7DD3E4-24F0-4493-9F21-04685133F0EA}"/>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0" name="Freeform: Shape 9">
              <a:extLst>
                <a:ext uri="{FF2B5EF4-FFF2-40B4-BE49-F238E27FC236}">
                  <a16:creationId xmlns:a16="http://schemas.microsoft.com/office/drawing/2014/main" id="{0579BFBD-1795-4967-8112-196AA0A32CA3}"/>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
        <p:nvSpPr>
          <p:cNvPr id="5" name="Oval 4">
            <a:extLst>
              <a:ext uri="{FF2B5EF4-FFF2-40B4-BE49-F238E27FC236}">
                <a16:creationId xmlns:a16="http://schemas.microsoft.com/office/drawing/2014/main" id="{C851C4E8-1EC2-4782-B31A-6F082712F3DF}"/>
              </a:ext>
              <a:ext uri="{C183D7F6-B498-43B3-948B-1728B52AA6E4}">
                <adec:decorative xmlns:adec="http://schemas.microsoft.com/office/drawing/2017/decorative" val="1"/>
              </a:ext>
            </a:extLst>
          </p:cNvPr>
          <p:cNvSpPr/>
          <p:nvPr/>
        </p:nvSpPr>
        <p:spPr bwMode="blackWhite">
          <a:xfrm>
            <a:off x="604200" y="4518993"/>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6" name="Oval 5">
            <a:extLst>
              <a:ext uri="{FF2B5EF4-FFF2-40B4-BE49-F238E27FC236}">
                <a16:creationId xmlns:a16="http://schemas.microsoft.com/office/drawing/2014/main" id="{A4D3B53A-9E90-4B19-BA5D-E8F4971E21A9}"/>
              </a:ext>
              <a:ext uri="{C183D7F6-B498-43B3-948B-1728B52AA6E4}">
                <adec:decorative xmlns:adec="http://schemas.microsoft.com/office/drawing/2017/decorative" val="1"/>
              </a:ext>
            </a:extLst>
          </p:cNvPr>
          <p:cNvSpPr/>
          <p:nvPr/>
        </p:nvSpPr>
        <p:spPr bwMode="blackWhite">
          <a:xfrm>
            <a:off x="604200" y="535748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pic>
        <p:nvPicPr>
          <p:cNvPr id="12" name="Picture 11" descr="A screenshot of a cell phone&#10;&#10;Description automatically generated">
            <a:extLst>
              <a:ext uri="{FF2B5EF4-FFF2-40B4-BE49-F238E27FC236}">
                <a16:creationId xmlns:a16="http://schemas.microsoft.com/office/drawing/2014/main" id="{34285680-A638-4BD7-B2C9-C8766AB4E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7068" y="1296140"/>
            <a:ext cx="6631900" cy="2398910"/>
          </a:xfrm>
          <a:prstGeom prst="rect">
            <a:avLst/>
          </a:prstGeom>
        </p:spPr>
      </p:pic>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solidFill>
                  <a:srgbClr val="E7E6E6">
                    <a:lumMod val="25000"/>
                  </a:srgbClr>
                </a:solidFill>
                <a:latin typeface="Segoe UI Light" panose="020B0502040204020203" pitchFamily="34" charset="0"/>
                <a:cs typeface="Segoe UI Light" panose="020B0502040204020203" pitchFamily="34" charset="0"/>
              </a:rPr>
              <a:t>Have Your Own 3D Model? You Can Import It!</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3"/>
            <a:ext cx="4321175" cy="1911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PowerPoint allows you to import a variety of popular 3D model formats. </a:t>
            </a:r>
          </a:p>
          <a:p>
            <a:pPr marL="0" indent="0">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So no matter your workflows outside of PowerPoint, you should be able to find a suitable solution to make your 3D models portable and presentable to virtually anyone, anywhere and on any device (with just a few quick modifications)</a:t>
            </a:r>
          </a:p>
        </p:txBody>
      </p:sp>
      <p:sp>
        <p:nvSpPr>
          <p:cNvPr id="11" name="Directions">
            <a:extLst>
              <a:ext uri="{FF2B5EF4-FFF2-40B4-BE49-F238E27FC236}">
                <a16:creationId xmlns:a16="http://schemas.microsoft.com/office/drawing/2014/main" id="{1AF2FBBE-B7D3-452C-9253-F7C472312B69}"/>
              </a:ext>
            </a:extLst>
          </p:cNvPr>
          <p:cNvSpPr txBox="1">
            <a:spLocks/>
          </p:cNvSpPr>
          <p:nvPr/>
        </p:nvSpPr>
        <p:spPr>
          <a:xfrm>
            <a:off x="474516" y="3651363"/>
            <a:ext cx="2175299" cy="2995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To Insert a 3D Model:</a:t>
            </a:r>
          </a:p>
        </p:txBody>
      </p:sp>
      <p:sp>
        <p:nvSpPr>
          <p:cNvPr id="9" name="Number 1" descr="Number 1">
            <a:extLst>
              <a:ext uri="{FF2B5EF4-FFF2-40B4-BE49-F238E27FC236}">
                <a16:creationId xmlns:a16="http://schemas.microsoft.com/office/drawing/2014/main" id="{60C7D78B-18F1-458F-AF3B-1293CFF9F517}"/>
              </a:ext>
            </a:extLst>
          </p:cNvPr>
          <p:cNvSpPr/>
          <p:nvPr/>
        </p:nvSpPr>
        <p:spPr bwMode="blackWhite">
          <a:xfrm>
            <a:off x="546159" y="406764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1</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999477" y="4097315"/>
            <a:ext cx="3671989" cy="121417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Go to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3D Models from a </a:t>
            </a:r>
            <a:r>
              <a:rPr lang="en-US">
                <a:solidFill>
                  <a:srgbClr val="D24726"/>
                </a:solidFill>
                <a:latin typeface="Segoe UI Semibold" panose="020B0702040204020203" pitchFamily="34" charset="0"/>
                <a:cs typeface="Segoe UI Semibold" panose="020B0702040204020203" pitchFamily="34" charset="0"/>
              </a:rPr>
              <a:t>File…</a:t>
            </a: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This will open the Insert 3D Model Window where you can search your computer, network or cloud drive for any saved 3D </a:t>
            </a:r>
            <a:r>
              <a:rPr lang="en-US">
                <a:solidFill>
                  <a:prstClr val="black">
                    <a:lumMod val="75000"/>
                    <a:lumOff val="25000"/>
                  </a:prstClr>
                </a:solidFill>
                <a:latin typeface="Segoe UI" panose="020B0502040204020203" pitchFamily="34" charset="0"/>
                <a:cs typeface="Segoe UI" panose="020B0502040204020203" pitchFamily="34" charset="0"/>
              </a:rPr>
              <a:t>models.</a:t>
            </a: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id="{95D049CF-C399-43F8-9E11-8273E7ED2B3D}"/>
              </a:ext>
            </a:extLst>
          </p:cNvPr>
          <p:cNvSpPr/>
          <p:nvPr/>
        </p:nvSpPr>
        <p:spPr bwMode="blackWhite">
          <a:xfrm>
            <a:off x="4820987" y="406764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id="{6505E4CF-C408-4CF2-86B6-BD142EBF6F92}"/>
              </a:ext>
            </a:extLst>
          </p:cNvPr>
          <p:cNvSpPr txBox="1">
            <a:spLocks/>
          </p:cNvSpPr>
          <p:nvPr/>
        </p:nvSpPr>
        <p:spPr>
          <a:xfrm>
            <a:off x="5274554" y="4097315"/>
            <a:ext cx="3671989" cy="121417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Insert the 3D model by </a:t>
            </a:r>
            <a:r>
              <a:rPr lang="en-US" dirty="0">
                <a:solidFill>
                  <a:srgbClr val="D24726"/>
                </a:solidFill>
                <a:latin typeface="Segoe UI Semibold" panose="020B0702040204020203" pitchFamily="34" charset="0"/>
                <a:cs typeface="Segoe UI Semibold" panose="020B0702040204020203" pitchFamily="34" charset="0"/>
              </a:rPr>
              <a:t>selecting the file </a:t>
            </a:r>
            <a:r>
              <a:rPr lang="en-US" dirty="0">
                <a:solidFill>
                  <a:prstClr val="black">
                    <a:lumMod val="75000"/>
                    <a:lumOff val="25000"/>
                  </a:prstClr>
                </a:solidFill>
                <a:latin typeface="Segoe UI" panose="020B0502040204020203" pitchFamily="34" charset="0"/>
                <a:cs typeface="Segoe UI" panose="020B0502040204020203" pitchFamily="34" charset="0"/>
              </a:rPr>
              <a:t>and clicking on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a:t>
            </a:r>
          </a:p>
          <a:p>
            <a:pPr mar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The 3D Model will now be placed onto your PowerPoint slide</a:t>
            </a:r>
            <a:endParaRPr lang="en-US" dirty="0">
              <a:solidFill>
                <a:prstClr val="black">
                  <a:lumMod val="75000"/>
                  <a:lumOff val="25000"/>
                </a:prstClr>
              </a:solidFill>
              <a:cs typeface="Segoe UI"/>
            </a:endParaRPr>
          </a:p>
        </p:txBody>
      </p:sp>
      <p:sp>
        <p:nvSpPr>
          <p:cNvPr id="3" name="Rectangle 2">
            <a:extLst>
              <a:ext uri="{FF2B5EF4-FFF2-40B4-BE49-F238E27FC236}">
                <a16:creationId xmlns:a16="http://schemas.microsoft.com/office/drawing/2014/main" id="{6E41D473-73BD-403B-8CC7-EDE9320AD735}"/>
              </a:ext>
              <a:ext uri="{C183D7F6-B498-43B3-948B-1728B52AA6E4}">
                <adec:decorative xmlns:adec="http://schemas.microsoft.com/office/drawing/2017/decorative" val="1"/>
              </a:ext>
            </a:extLst>
          </p:cNvPr>
          <p:cNvSpPr/>
          <p:nvPr/>
        </p:nvSpPr>
        <p:spPr>
          <a:xfrm>
            <a:off x="5638675" y="1518115"/>
            <a:ext cx="5721170" cy="1866468"/>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Insert Tab" descr="Screenshot of the PowerPoint Insert Tab with the 3D Models button menu open, and the From a File option selected. The &quot;All 3D Models&quot; option is selected from the Save As window.">
            <a:extLst>
              <a:ext uri="{FF2B5EF4-FFF2-40B4-BE49-F238E27FC236}">
                <a16:creationId xmlns:a16="http://schemas.microsoft.com/office/drawing/2014/main" id="{424B1EB4-F31C-4594-8AF7-78D76E32C283}"/>
              </a:ext>
              <a:ext uri="{C183D7F6-B498-43B3-948B-1728B52AA6E4}">
                <adec:decorative xmlns:adec="http://schemas.microsoft.com/office/drawing/2017/decorative" val="0"/>
              </a:ext>
            </a:extLst>
          </p:cNvPr>
          <p:cNvPicPr>
            <a:picLocks noChangeAspect="1"/>
          </p:cNvPicPr>
          <p:nvPr/>
        </p:nvPicPr>
        <p:blipFill rotWithShape="1">
          <a:blip r:embed="rId2"/>
          <a:srcRect l="-1" r="728" b="2417"/>
          <a:stretch/>
        </p:blipFill>
        <p:spPr>
          <a:xfrm>
            <a:off x="5640159" y="1511299"/>
            <a:ext cx="5724449" cy="1356523"/>
          </a:xfrm>
          <a:prstGeom prst="rect">
            <a:avLst/>
          </a:prstGeom>
        </p:spPr>
      </p:pic>
      <p:grpSp>
        <p:nvGrpSpPr>
          <p:cNvPr id="12" name="Group 11">
            <a:extLst>
              <a:ext uri="{FF2B5EF4-FFF2-40B4-BE49-F238E27FC236}">
                <a16:creationId xmlns:a16="http://schemas.microsoft.com/office/drawing/2014/main" id="{58CEC241-3C1D-4165-BA5D-4660474D5FA2}"/>
              </a:ext>
              <a:ext uri="{C183D7F6-B498-43B3-948B-1728B52AA6E4}">
                <adec:decorative xmlns:adec="http://schemas.microsoft.com/office/drawing/2017/decorative" val="1"/>
              </a:ext>
            </a:extLst>
          </p:cNvPr>
          <p:cNvGrpSpPr/>
          <p:nvPr/>
        </p:nvGrpSpPr>
        <p:grpSpPr>
          <a:xfrm>
            <a:off x="8893994" y="2152821"/>
            <a:ext cx="1498544" cy="1498542"/>
            <a:chOff x="9186130" y="2141836"/>
            <a:chExt cx="1498544" cy="1498542"/>
          </a:xfrm>
        </p:grpSpPr>
        <p:sp>
          <p:nvSpPr>
            <p:cNvPr id="13" name="Oval 12">
              <a:extLst>
                <a:ext uri="{FF2B5EF4-FFF2-40B4-BE49-F238E27FC236}">
                  <a16:creationId xmlns:a16="http://schemas.microsoft.com/office/drawing/2014/main" id="{7E5E67BD-7A9A-4F78-A092-09BD185251D1}"/>
                </a:ext>
                <a:ext uri="{C183D7F6-B498-43B3-948B-1728B52AA6E4}">
                  <adec:decorative xmlns:adec="http://schemas.microsoft.com/office/drawing/2017/decorative" val="1"/>
                </a:ext>
              </a:extLst>
            </p:cNvPr>
            <p:cNvSpPr>
              <a:spLocks/>
            </p:cNvSpPr>
            <p:nvPr/>
          </p:nvSpPr>
          <p:spPr>
            <a:xfrm>
              <a:off x="9186130" y="2141836"/>
              <a:ext cx="1498544" cy="1498542"/>
            </a:xfrm>
            <a:prstGeom prst="ellipse">
              <a:avLst/>
            </a:prstGeom>
            <a:noFill/>
            <a:ln w="101600">
              <a:solidFill>
                <a:schemeClr val="tx1">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a:extLst>
                <a:ext uri="{FF2B5EF4-FFF2-40B4-BE49-F238E27FC236}">
                  <a16:creationId xmlns:a16="http://schemas.microsoft.com/office/drawing/2014/main" id="{0AB45D60-ED4A-46EC-AD0C-17D4880727F8}"/>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248414" y="2204118"/>
              <a:ext cx="1373977" cy="1373977"/>
            </a:xfrm>
            <a:prstGeom prst="ellipse">
              <a:avLst/>
            </a:prstGeom>
            <a:noFill/>
            <a:ln w="25400">
              <a:solidFill>
                <a:schemeClr val="bg1"/>
              </a:solidFill>
            </a:ln>
            <a:effectLst/>
          </p:spPr>
        </p:pic>
      </p:grpSp>
      <p:sp>
        <p:nvSpPr>
          <p:cNvPr id="15" name="Rectangle 14">
            <a:extLst>
              <a:ext uri="{FF2B5EF4-FFF2-40B4-BE49-F238E27FC236}">
                <a16:creationId xmlns:a16="http://schemas.microsoft.com/office/drawing/2014/main" id="{DA5D818A-6772-4140-9BA1-3E5C4AC85004}"/>
              </a:ext>
              <a:ext uri="{C183D7F6-B498-43B3-948B-1728B52AA6E4}">
                <adec:decorative xmlns:adec="http://schemas.microsoft.com/office/drawing/2017/decorative" val="1"/>
              </a:ext>
            </a:extLst>
          </p:cNvPr>
          <p:cNvSpPr/>
          <p:nvPr/>
        </p:nvSpPr>
        <p:spPr>
          <a:xfrm rot="16200000">
            <a:off x="10017084" y="1839905"/>
            <a:ext cx="1866468" cy="894830"/>
          </a:xfrm>
          <a:prstGeom prst="rect">
            <a:avLst/>
          </a:prstGeom>
          <a:gradFill flip="none" rotWithShape="1">
            <a:gsLst>
              <a:gs pos="0">
                <a:srgbClr val="F5F5F5">
                  <a:alpha val="0"/>
                </a:srgbClr>
              </a:gs>
              <a:gs pos="100000">
                <a:srgbClr val="F5F5F5"/>
              </a:gs>
              <a:gs pos="58000">
                <a:srgbClr val="F5F5F5">
                  <a:alpha val="8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6" name="Picture 15">
            <a:extLst>
              <a:ext uri="{FF2B5EF4-FFF2-40B4-BE49-F238E27FC236}">
                <a16:creationId xmlns:a16="http://schemas.microsoft.com/office/drawing/2014/main" id="{9B393259-4463-453C-AAC3-C1FCC92B39CE}"/>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4002" y="2925137"/>
            <a:ext cx="2628571" cy="1504762"/>
          </a:xfrm>
          <a:prstGeom prst="rect">
            <a:avLst/>
          </a:prstGeom>
        </p:spPr>
      </p:pic>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Two Ways to Position and Rotate Your 3D Model</a:t>
            </a:r>
          </a:p>
        </p:txBody>
      </p:sp>
      <p:sp>
        <p:nvSpPr>
          <p:cNvPr id="11" name="Content Placeholder 17" descr="Try them yourself with the parrot on the right:">
            <a:extLst>
              <a:ext uri="{FF2B5EF4-FFF2-40B4-BE49-F238E27FC236}">
                <a16:creationId xmlns:a16="http://schemas.microsoft.com/office/drawing/2014/main" id="{AF2B300A-3A97-40E0-AA9A-37A944B1DAF8}"/>
              </a:ext>
            </a:extLst>
          </p:cNvPr>
          <p:cNvSpPr txBox="1">
            <a:spLocks/>
          </p:cNvSpPr>
          <p:nvPr/>
        </p:nvSpPr>
        <p:spPr>
          <a:xfrm>
            <a:off x="630366" y="1431342"/>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Try them yourself with the parrot on the right:</a:t>
            </a:r>
          </a:p>
        </p:txBody>
      </p:sp>
      <p:sp>
        <p:nvSpPr>
          <p:cNvPr id="12" name="Number 1" descr="Method 1">
            <a:extLst>
              <a:ext uri="{FF2B5EF4-FFF2-40B4-BE49-F238E27FC236}">
                <a16:creationId xmlns:a16="http://schemas.microsoft.com/office/drawing/2014/main" id="{56816014-A74F-4DCC-B3EB-C797CAF4E802}"/>
              </a:ext>
            </a:extLst>
          </p:cNvPr>
          <p:cNvSpPr/>
          <p:nvPr/>
        </p:nvSpPr>
        <p:spPr bwMode="blackWhite">
          <a:xfrm>
            <a:off x="630366" y="19179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3" name="Step 1 Text" descr="Click on your 3D Model: Click and hold on the 3D control to rotate or tilt your 3D model up, down, left, and right.">
            <a:extLst>
              <a:ext uri="{FF2B5EF4-FFF2-40B4-BE49-F238E27FC236}">
                <a16:creationId xmlns:a16="http://schemas.microsoft.com/office/drawing/2014/main" id="{5294FC26-E2BF-454F-B123-404EA194A3E3}"/>
              </a:ext>
            </a:extLst>
          </p:cNvPr>
          <p:cNvSpPr txBox="1">
            <a:spLocks/>
          </p:cNvSpPr>
          <p:nvPr/>
        </p:nvSpPr>
        <p:spPr>
          <a:xfrm>
            <a:off x="1066038" y="1958189"/>
            <a:ext cx="2613067" cy="118685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Click on your 3D Model: </a:t>
            </a:r>
            <a:r>
              <a:rPr lang="en-US" dirty="0">
                <a:solidFill>
                  <a:srgbClr val="D24726"/>
                </a:solidFill>
                <a:latin typeface="Segoe UI Semibold" panose="020B0702040204020203" pitchFamily="34" charset="0"/>
                <a:cs typeface="Segoe UI Semibold" panose="020B0702040204020203" pitchFamily="34" charset="0"/>
              </a:rPr>
              <a:t>Click and hold</a:t>
            </a:r>
            <a:r>
              <a:rPr lang="en-US" dirty="0">
                <a:solidFill>
                  <a:prstClr val="black">
                    <a:lumMod val="75000"/>
                    <a:lumOff val="25000"/>
                  </a:prstClr>
                </a:solidFill>
                <a:latin typeface="Segoe UI" panose="020B0502040204020203" pitchFamily="34" charset="0"/>
                <a:cs typeface="Segoe UI" panose="020B0502040204020203" pitchFamily="34" charset="0"/>
              </a:rPr>
              <a:t> on the 3D control to rotate or tilt your 3D model up, down, left, and right.</a:t>
            </a:r>
          </a:p>
        </p:txBody>
      </p:sp>
      <p:grpSp>
        <p:nvGrpSpPr>
          <p:cNvPr id="36" name="3D Control Image Group" descr="Close-up of the 3D Control">
            <a:extLst>
              <a:ext uri="{FF2B5EF4-FFF2-40B4-BE49-F238E27FC236}">
                <a16:creationId xmlns:a16="http://schemas.microsoft.com/office/drawing/2014/main" id="{25679F3D-7EC6-46A6-BC22-525E813580BB}"/>
              </a:ext>
            </a:extLst>
          </p:cNvPr>
          <p:cNvGrpSpPr/>
          <p:nvPr/>
        </p:nvGrpSpPr>
        <p:grpSpPr>
          <a:xfrm>
            <a:off x="3704939" y="1697308"/>
            <a:ext cx="2454520" cy="1689408"/>
            <a:chOff x="3704939" y="1697308"/>
            <a:chExt cx="2454520" cy="1689408"/>
          </a:xfrm>
        </p:grpSpPr>
        <p:grpSp>
          <p:nvGrpSpPr>
            <p:cNvPr id="17" name="Group 16">
              <a:extLst>
                <a:ext uri="{FF2B5EF4-FFF2-40B4-BE49-F238E27FC236}">
                  <a16:creationId xmlns:a16="http://schemas.microsoft.com/office/drawing/2014/main" id="{8F80BCD5-FD01-46B5-B455-200FE0512D5D}"/>
                </a:ext>
              </a:extLst>
            </p:cNvPr>
            <p:cNvGrpSpPr/>
            <p:nvPr/>
          </p:nvGrpSpPr>
          <p:grpSpPr>
            <a:xfrm>
              <a:off x="3704939" y="1697308"/>
              <a:ext cx="2454520" cy="1689408"/>
              <a:chOff x="3712735" y="1697308"/>
              <a:chExt cx="2454520" cy="1689408"/>
            </a:xfrm>
          </p:grpSpPr>
          <p:pic>
            <p:nvPicPr>
              <p:cNvPr id="18" name="Picture 17">
                <a:extLst>
                  <a:ext uri="{FF2B5EF4-FFF2-40B4-BE49-F238E27FC236}">
                    <a16:creationId xmlns:a16="http://schemas.microsoft.com/office/drawing/2014/main" id="{83BEC2FA-40A3-4712-AFFA-9D14591AC144}"/>
                  </a:ext>
                  <a:ext uri="{C183D7F6-B498-43B3-948B-1728B52AA6E4}">
                    <adec:decorative xmlns:adec="http://schemas.microsoft.com/office/drawing/2017/decorative" val="1"/>
                  </a:ext>
                </a:extLst>
              </p:cNvPr>
              <p:cNvPicPr>
                <a:picLocks/>
              </p:cNvPicPr>
              <p:nvPr/>
            </p:nvPicPr>
            <p:blipFill rotWithShape="1">
              <a:blip r:embed="rId2">
                <a:extLst>
                  <a:ext uri="{28A0092B-C50C-407E-A947-70E740481C1C}">
                    <a14:useLocalDpi xmlns:a14="http://schemas.microsoft.com/office/drawing/2010/main" val="0"/>
                  </a:ext>
                </a:extLst>
              </a:blip>
              <a:srcRect r="-8188"/>
              <a:stretch/>
            </p:blipFill>
            <p:spPr>
              <a:xfrm>
                <a:off x="4619010" y="1838716"/>
                <a:ext cx="1548245" cy="1548000"/>
              </a:xfrm>
              <a:prstGeom prst="ellipse">
                <a:avLst/>
              </a:prstGeom>
              <a:solidFill>
                <a:srgbClr val="F5F5F5"/>
              </a:solidFill>
              <a:ln w="25400">
                <a:solidFill>
                  <a:schemeClr val="bg1"/>
                </a:solidFill>
              </a:ln>
              <a:effectLst>
                <a:outerShdw blurRad="190500" dist="38100" dir="13500000" algn="br" rotWithShape="0">
                  <a:prstClr val="black">
                    <a:alpha val="15000"/>
                  </a:prstClr>
                </a:outerShdw>
              </a:effectLst>
            </p:spPr>
          </p:pic>
          <p:grpSp>
            <p:nvGrpSpPr>
              <p:cNvPr id="19" name="Group 18">
                <a:extLst>
                  <a:ext uri="{FF2B5EF4-FFF2-40B4-BE49-F238E27FC236}">
                    <a16:creationId xmlns:a16="http://schemas.microsoft.com/office/drawing/2014/main" id="{C52F9595-6E5D-47EA-8164-ED5193FFED79}"/>
                  </a:ext>
                </a:extLst>
              </p:cNvPr>
              <p:cNvGrpSpPr/>
              <p:nvPr/>
            </p:nvGrpSpPr>
            <p:grpSpPr>
              <a:xfrm>
                <a:off x="3712735" y="1697308"/>
                <a:ext cx="1265464" cy="1318408"/>
                <a:chOff x="3712735" y="1697308"/>
                <a:chExt cx="1265464" cy="1318408"/>
              </a:xfrm>
            </p:grpSpPr>
            <p:sp>
              <p:nvSpPr>
                <p:cNvPr id="20" name="TextBox 19">
                  <a:extLst>
                    <a:ext uri="{FF2B5EF4-FFF2-40B4-BE49-F238E27FC236}">
                      <a16:creationId xmlns:a16="http://schemas.microsoft.com/office/drawing/2014/main" id="{6148F9CD-D431-4BD4-853D-9C8B9B7C0AD9}"/>
                    </a:ext>
                    <a:ext uri="{C183D7F6-B498-43B3-948B-1728B52AA6E4}">
                      <adec:decorative xmlns:adec="http://schemas.microsoft.com/office/drawing/2017/decorative" val="1"/>
                    </a:ext>
                  </a:extLst>
                </p:cNvPr>
                <p:cNvSpPr txBox="1"/>
                <p:nvPr/>
              </p:nvSpPr>
              <p:spPr>
                <a:xfrm>
                  <a:off x="3712735" y="2754106"/>
                  <a:ext cx="883575" cy="261610"/>
                </a:xfrm>
                <a:prstGeom prst="rect">
                  <a:avLst/>
                </a:prstGeom>
                <a:noFill/>
              </p:spPr>
              <p:txBody>
                <a:bodyPr wrap="none" rtlCol="0">
                  <a:spAutoFit/>
                </a:bodyPr>
                <a:lstStyle/>
                <a:p>
                  <a:r>
                    <a:rPr lang="en-US" sz="1100" dirty="0">
                      <a:solidFill>
                        <a:prstClr val="black">
                          <a:lumMod val="75000"/>
                          <a:lumOff val="25000"/>
                        </a:prstClr>
                      </a:solidFill>
                      <a:latin typeface="Segoe UI Semibold" panose="020B0702040204020203" pitchFamily="34" charset="0"/>
                      <a:cs typeface="Segoe UI Semibold" panose="020B0702040204020203" pitchFamily="34" charset="0"/>
                    </a:rPr>
                    <a:t>3D Control</a:t>
                  </a:r>
                </a:p>
              </p:txBody>
            </p:sp>
            <p:grpSp>
              <p:nvGrpSpPr>
                <p:cNvPr id="21" name="Group 20">
                  <a:extLst>
                    <a:ext uri="{FF2B5EF4-FFF2-40B4-BE49-F238E27FC236}">
                      <a16:creationId xmlns:a16="http://schemas.microsoft.com/office/drawing/2014/main" id="{F14880AB-65DA-416A-B5B2-51D9F346B20F}"/>
                    </a:ext>
                  </a:extLst>
                </p:cNvPr>
                <p:cNvGrpSpPr/>
                <p:nvPr/>
              </p:nvGrpSpPr>
              <p:grpSpPr>
                <a:xfrm>
                  <a:off x="3988016" y="1697308"/>
                  <a:ext cx="990183" cy="990182"/>
                  <a:chOff x="3913220" y="1693155"/>
                  <a:chExt cx="871067" cy="871066"/>
                </a:xfrm>
              </p:grpSpPr>
              <p:grpSp>
                <p:nvGrpSpPr>
                  <p:cNvPr id="22" name="Group 21">
                    <a:extLst>
                      <a:ext uri="{FF2B5EF4-FFF2-40B4-BE49-F238E27FC236}">
                        <a16:creationId xmlns:a16="http://schemas.microsoft.com/office/drawing/2014/main" id="{E84E379F-3B8E-4B61-9F07-8607534910CB}"/>
                      </a:ext>
                    </a:extLst>
                  </p:cNvPr>
                  <p:cNvGrpSpPr/>
                  <p:nvPr/>
                </p:nvGrpSpPr>
                <p:grpSpPr>
                  <a:xfrm>
                    <a:off x="3913220" y="1693155"/>
                    <a:ext cx="871067" cy="871066"/>
                    <a:chOff x="4167658" y="3457039"/>
                    <a:chExt cx="1498544" cy="1498542"/>
                  </a:xfrm>
                </p:grpSpPr>
                <p:sp>
                  <p:nvSpPr>
                    <p:cNvPr id="28" name="Oval 27">
                      <a:extLst>
                        <a:ext uri="{FF2B5EF4-FFF2-40B4-BE49-F238E27FC236}">
                          <a16:creationId xmlns:a16="http://schemas.microsoft.com/office/drawing/2014/main" id="{B4D8FF61-B8D7-4F52-8165-C133E2DF0E1F}"/>
                        </a:ext>
                        <a:ext uri="{C183D7F6-B498-43B3-948B-1728B52AA6E4}">
                          <adec:decorative xmlns:adec="http://schemas.microsoft.com/office/drawing/2017/decorative" val="1"/>
                        </a:ext>
                      </a:extLst>
                    </p:cNvPr>
                    <p:cNvSpPr>
                      <a:spLocks/>
                    </p:cNvSpPr>
                    <p:nvPr/>
                  </p:nvSpPr>
                  <p:spPr>
                    <a:xfrm>
                      <a:off x="4167658" y="3457039"/>
                      <a:ext cx="1498544" cy="1498542"/>
                    </a:xfrm>
                    <a:prstGeom prst="ellipse">
                      <a:avLst/>
                    </a:prstGeom>
                    <a:noFill/>
                    <a:ln w="101600">
                      <a:solidFill>
                        <a:schemeClr val="tx1">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Oval 28">
                      <a:extLst>
                        <a:ext uri="{FF2B5EF4-FFF2-40B4-BE49-F238E27FC236}">
                          <a16:creationId xmlns:a16="http://schemas.microsoft.com/office/drawing/2014/main" id="{7E154C01-63E9-445A-ACB8-73C090B982B6}"/>
                        </a:ext>
                        <a:ext uri="{C183D7F6-B498-43B3-948B-1728B52AA6E4}">
                          <adec:decorative xmlns:adec="http://schemas.microsoft.com/office/drawing/2017/decorative" val="1"/>
                        </a:ext>
                      </a:extLst>
                    </p:cNvPr>
                    <p:cNvSpPr>
                      <a:spLocks/>
                    </p:cNvSpPr>
                    <p:nvPr/>
                  </p:nvSpPr>
                  <p:spPr>
                    <a:xfrm>
                      <a:off x="4229941" y="3519322"/>
                      <a:ext cx="1373977" cy="1373977"/>
                    </a:xfrm>
                    <a:prstGeom prst="ellipse">
                      <a:avLst/>
                    </a:prstGeom>
                    <a:solidFill>
                      <a:srgbClr val="F5F5F5"/>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3" name="Group 22">
                    <a:extLst>
                      <a:ext uri="{FF2B5EF4-FFF2-40B4-BE49-F238E27FC236}">
                        <a16:creationId xmlns:a16="http://schemas.microsoft.com/office/drawing/2014/main" id="{1B35E89F-DBBF-47E6-BE9A-5FCC6F58A71B}"/>
                      </a:ext>
                    </a:extLst>
                  </p:cNvPr>
                  <p:cNvGrpSpPr/>
                  <p:nvPr/>
                </p:nvGrpSpPr>
                <p:grpSpPr>
                  <a:xfrm>
                    <a:off x="4019309" y="1818782"/>
                    <a:ext cx="619814" cy="619812"/>
                    <a:chOff x="5395606" y="2945201"/>
                    <a:chExt cx="507758" cy="507758"/>
                  </a:xfrm>
                </p:grpSpPr>
                <p:grpSp>
                  <p:nvGrpSpPr>
                    <p:cNvPr id="24" name="Group 23">
                      <a:extLst>
                        <a:ext uri="{FF2B5EF4-FFF2-40B4-BE49-F238E27FC236}">
                          <a16:creationId xmlns:a16="http://schemas.microsoft.com/office/drawing/2014/main" id="{BDCC4146-8BD7-4D40-8AAF-AB0442D8FDB1}"/>
                        </a:ext>
                      </a:extLst>
                    </p:cNvPr>
                    <p:cNvGrpSpPr/>
                    <p:nvPr/>
                  </p:nvGrpSpPr>
                  <p:grpSpPr>
                    <a:xfrm>
                      <a:off x="5395606" y="2945201"/>
                      <a:ext cx="507758" cy="507758"/>
                      <a:chOff x="5395606" y="2945201"/>
                      <a:chExt cx="507758" cy="507758"/>
                    </a:xfrm>
                  </p:grpSpPr>
                  <p:sp>
                    <p:nvSpPr>
                      <p:cNvPr id="26" name="Arc 25">
                        <a:extLst>
                          <a:ext uri="{FF2B5EF4-FFF2-40B4-BE49-F238E27FC236}">
                            <a16:creationId xmlns:a16="http://schemas.microsoft.com/office/drawing/2014/main" id="{D59381D8-E994-4774-9CF7-CB42807E4307}"/>
                          </a:ext>
                        </a:extLst>
                      </p:cNvPr>
                      <p:cNvSpPr/>
                      <p:nvPr/>
                    </p:nvSpPr>
                    <p:spPr>
                      <a:xfrm rot="16200000">
                        <a:off x="5555024" y="2942077"/>
                        <a:ext cx="188922" cy="507758"/>
                      </a:xfrm>
                      <a:prstGeom prst="arc">
                        <a:avLst>
                          <a:gd name="adj1" fmla="val 4576378"/>
                          <a:gd name="adj2" fmla="val 11059966"/>
                        </a:avLst>
                      </a:prstGeom>
                      <a:noFill/>
                      <a:ln w="25400" cap="rnd">
                        <a:solidFill>
                          <a:schemeClr val="bg1">
                            <a:lumMod val="75000"/>
                          </a:schemeClr>
                        </a:solidFill>
                        <a:prstDash val="solid"/>
                        <a:round/>
                        <a:headEnd w="sm" len="med"/>
                        <a:tailEnd type="triangle" w="lg" len="me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7" name="Arc 26">
                        <a:extLst>
                          <a:ext uri="{FF2B5EF4-FFF2-40B4-BE49-F238E27FC236}">
                            <a16:creationId xmlns:a16="http://schemas.microsoft.com/office/drawing/2014/main" id="{DD1E383E-1872-46A3-B64F-66B724D4FFCF}"/>
                          </a:ext>
                        </a:extLst>
                      </p:cNvPr>
                      <p:cNvSpPr/>
                      <p:nvPr/>
                    </p:nvSpPr>
                    <p:spPr>
                      <a:xfrm rot="10800000">
                        <a:off x="5572149" y="2945201"/>
                        <a:ext cx="174922" cy="507758"/>
                      </a:xfrm>
                      <a:prstGeom prst="arc">
                        <a:avLst>
                          <a:gd name="adj1" fmla="val 15117050"/>
                          <a:gd name="adj2" fmla="val 11084764"/>
                        </a:avLst>
                      </a:prstGeom>
                      <a:noFill/>
                      <a:ln w="25400" cap="rnd">
                        <a:solidFill>
                          <a:schemeClr val="bg1">
                            <a:lumMod val="75000"/>
                          </a:schemeClr>
                        </a:solidFill>
                        <a:prstDash val="solid"/>
                        <a:round/>
                        <a:headEnd w="sm" len="med"/>
                        <a:tailEnd type="triangle" w="lg" len="me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sp>
                  <p:nvSpPr>
                    <p:cNvPr id="25" name="Arc 24">
                      <a:extLst>
                        <a:ext uri="{FF2B5EF4-FFF2-40B4-BE49-F238E27FC236}">
                          <a16:creationId xmlns:a16="http://schemas.microsoft.com/office/drawing/2014/main" id="{61B6451C-C849-48BC-956E-787738452619}"/>
                        </a:ext>
                        <a:ext uri="{C183D7F6-B498-43B3-948B-1728B52AA6E4}">
                          <adec:decorative xmlns:adec="http://schemas.microsoft.com/office/drawing/2017/decorative" val="1"/>
                        </a:ext>
                      </a:extLst>
                    </p:cNvPr>
                    <p:cNvSpPr/>
                    <p:nvPr/>
                  </p:nvSpPr>
                  <p:spPr>
                    <a:xfrm rot="16200000">
                      <a:off x="5555024" y="2942077"/>
                      <a:ext cx="188922" cy="507758"/>
                    </a:xfrm>
                    <a:prstGeom prst="arc">
                      <a:avLst>
                        <a:gd name="adj1" fmla="val 14242202"/>
                        <a:gd name="adj2" fmla="val 102366"/>
                      </a:avLst>
                    </a:prstGeom>
                    <a:noFill/>
                    <a:ln w="25400" cap="rnd">
                      <a:solidFill>
                        <a:schemeClr val="bg1">
                          <a:lumMod val="75000"/>
                        </a:schemeClr>
                      </a:solidFill>
                      <a:prstDash val="solid"/>
                      <a:round/>
                      <a:headEnd w="sm" len="med"/>
                      <a:tailEnd type="none" w="lg" len="med"/>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grpSp>
          </p:grpSp>
        </p:grpSp>
        <p:grpSp>
          <p:nvGrpSpPr>
            <p:cNvPr id="4" name="Group 3">
              <a:extLst>
                <a:ext uri="{FF2B5EF4-FFF2-40B4-BE49-F238E27FC236}">
                  <a16:creationId xmlns:a16="http://schemas.microsoft.com/office/drawing/2014/main" id="{35BCDFCC-1BC5-4193-A4C8-4E0EBED8285C}"/>
                </a:ext>
                <a:ext uri="{C183D7F6-B498-43B3-948B-1728B52AA6E4}">
                  <adec:decorative xmlns:adec="http://schemas.microsoft.com/office/drawing/2017/decorative" val="1"/>
                </a:ext>
              </a:extLst>
            </p:cNvPr>
            <p:cNvGrpSpPr/>
            <p:nvPr/>
          </p:nvGrpSpPr>
          <p:grpSpPr>
            <a:xfrm>
              <a:off x="5173490" y="2375249"/>
              <a:ext cx="419066" cy="419064"/>
              <a:chOff x="4602515" y="3455520"/>
              <a:chExt cx="419066" cy="419064"/>
            </a:xfrm>
          </p:grpSpPr>
          <p:sp>
            <p:nvSpPr>
              <p:cNvPr id="5" name="Oval 4">
                <a:extLst>
                  <a:ext uri="{FF2B5EF4-FFF2-40B4-BE49-F238E27FC236}">
                    <a16:creationId xmlns:a16="http://schemas.microsoft.com/office/drawing/2014/main" id="{BC49980F-0EF9-4E74-9963-9E42208581EF}"/>
                  </a:ext>
                  <a:ext uri="{C183D7F6-B498-43B3-948B-1728B52AA6E4}">
                    <adec:decorative xmlns:adec="http://schemas.microsoft.com/office/drawing/2017/decorative" val="1"/>
                  </a:ext>
                </a:extLst>
              </p:cNvPr>
              <p:cNvSpPr/>
              <p:nvPr/>
            </p:nvSpPr>
            <p:spPr>
              <a:xfrm>
                <a:off x="4602515" y="3455520"/>
                <a:ext cx="419066" cy="419064"/>
              </a:xfrm>
              <a:prstGeom prst="ellipse">
                <a:avLst/>
              </a:prstGeom>
              <a:solidFill>
                <a:srgbClr val="F5F5F5">
                  <a:alpha val="75000"/>
                </a:srgbClr>
              </a:solidFill>
              <a:ln w="15875" cap="rnd">
                <a:solidFill>
                  <a:srgbClr val="828E7D"/>
                </a:solidFill>
                <a:prstDash val="solid"/>
                <a:round/>
                <a:headEnd w="sm" len="med"/>
                <a:tailEnd w="med" len="sm"/>
              </a:ln>
            </p:spPr>
            <p:txBody>
              <a:bodyPr vert="horz" wrap="square" lIns="91440" tIns="45720" rIns="91440" bIns="45720" numCol="1" anchor="t" anchorCtr="0" compatLnSpc="1">
                <a:prstTxWarp prst="textNoShape">
                  <a:avLst/>
                </a:prstTxWarp>
              </a:bodyPr>
              <a:lstStyle/>
              <a:p>
                <a:endParaRPr lang="en-AU"/>
              </a:p>
            </p:txBody>
          </p:sp>
          <p:grpSp>
            <p:nvGrpSpPr>
              <p:cNvPr id="6" name="Group 5">
                <a:extLst>
                  <a:ext uri="{FF2B5EF4-FFF2-40B4-BE49-F238E27FC236}">
                    <a16:creationId xmlns:a16="http://schemas.microsoft.com/office/drawing/2014/main" id="{D387E48A-D075-4259-8312-1CEA680849F7}"/>
                  </a:ext>
                </a:extLst>
              </p:cNvPr>
              <p:cNvGrpSpPr/>
              <p:nvPr/>
            </p:nvGrpSpPr>
            <p:grpSpPr>
              <a:xfrm>
                <a:off x="4644218" y="3502269"/>
                <a:ext cx="330574" cy="330572"/>
                <a:chOff x="5395606" y="2945201"/>
                <a:chExt cx="507758" cy="507758"/>
              </a:xfrm>
            </p:grpSpPr>
            <p:grpSp>
              <p:nvGrpSpPr>
                <p:cNvPr id="7" name="Group 6">
                  <a:extLst>
                    <a:ext uri="{FF2B5EF4-FFF2-40B4-BE49-F238E27FC236}">
                      <a16:creationId xmlns:a16="http://schemas.microsoft.com/office/drawing/2014/main" id="{881DDF7C-2E66-4389-BF5B-00985205CE47}"/>
                    </a:ext>
                  </a:extLst>
                </p:cNvPr>
                <p:cNvGrpSpPr/>
                <p:nvPr/>
              </p:nvGrpSpPr>
              <p:grpSpPr>
                <a:xfrm>
                  <a:off x="5395606" y="2945201"/>
                  <a:ext cx="507758" cy="507758"/>
                  <a:chOff x="5395606" y="2945201"/>
                  <a:chExt cx="507758" cy="507758"/>
                </a:xfrm>
              </p:grpSpPr>
              <p:sp>
                <p:nvSpPr>
                  <p:cNvPr id="9" name="Arc 8">
                    <a:extLst>
                      <a:ext uri="{FF2B5EF4-FFF2-40B4-BE49-F238E27FC236}">
                        <a16:creationId xmlns:a16="http://schemas.microsoft.com/office/drawing/2014/main" id="{E5916305-18E9-46F7-943B-91FED303DB46}"/>
                      </a:ext>
                      <a:ext uri="{C183D7F6-B498-43B3-948B-1728B52AA6E4}">
                        <adec:decorative xmlns:adec="http://schemas.microsoft.com/office/drawing/2017/decorative" val="1"/>
                      </a:ext>
                    </a:extLst>
                  </p:cNvPr>
                  <p:cNvSpPr/>
                  <p:nvPr/>
                </p:nvSpPr>
                <p:spPr>
                  <a:xfrm rot="16200000">
                    <a:off x="5555024" y="2942077"/>
                    <a:ext cx="188922" cy="507758"/>
                  </a:xfrm>
                  <a:prstGeom prst="arc">
                    <a:avLst>
                      <a:gd name="adj1" fmla="val 4576378"/>
                      <a:gd name="adj2" fmla="val 11059966"/>
                    </a:avLst>
                  </a:prstGeom>
                  <a:noFill/>
                  <a:ln w="15875" cap="rnd">
                    <a:solidFill>
                      <a:srgbClr val="828E7D"/>
                    </a:solidFill>
                    <a:prstDash val="solid"/>
                    <a:round/>
                    <a:headEnd w="sm" len="med"/>
                    <a:tailEnd type="triangle" w="med" len="sm"/>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0" name="Arc 9">
                    <a:extLst>
                      <a:ext uri="{FF2B5EF4-FFF2-40B4-BE49-F238E27FC236}">
                        <a16:creationId xmlns:a16="http://schemas.microsoft.com/office/drawing/2014/main" id="{0C4CD625-BAFF-46A5-B121-C01C7CD8852E}"/>
                      </a:ext>
                      <a:ext uri="{C183D7F6-B498-43B3-948B-1728B52AA6E4}">
                        <adec:decorative xmlns:adec="http://schemas.microsoft.com/office/drawing/2017/decorative" val="1"/>
                      </a:ext>
                    </a:extLst>
                  </p:cNvPr>
                  <p:cNvSpPr/>
                  <p:nvPr/>
                </p:nvSpPr>
                <p:spPr>
                  <a:xfrm rot="10800000">
                    <a:off x="5572149" y="2945201"/>
                    <a:ext cx="174922" cy="507758"/>
                  </a:xfrm>
                  <a:prstGeom prst="arc">
                    <a:avLst>
                      <a:gd name="adj1" fmla="val 15117050"/>
                      <a:gd name="adj2" fmla="val 11084764"/>
                    </a:avLst>
                  </a:prstGeom>
                  <a:noFill/>
                  <a:ln w="15875" cap="rnd">
                    <a:solidFill>
                      <a:srgbClr val="828E7D"/>
                    </a:solidFill>
                    <a:prstDash val="solid"/>
                    <a:round/>
                    <a:headEnd w="sm" len="med"/>
                    <a:tailEnd type="triangle" w="med" len="sm"/>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sp>
              <p:nvSpPr>
                <p:cNvPr id="8" name="Arc 7">
                  <a:extLst>
                    <a:ext uri="{FF2B5EF4-FFF2-40B4-BE49-F238E27FC236}">
                      <a16:creationId xmlns:a16="http://schemas.microsoft.com/office/drawing/2014/main" id="{631CB06C-E0F2-4FA3-832F-5AF317894D4A}"/>
                    </a:ext>
                    <a:ext uri="{C183D7F6-B498-43B3-948B-1728B52AA6E4}">
                      <adec:decorative xmlns:adec="http://schemas.microsoft.com/office/drawing/2017/decorative" val="1"/>
                    </a:ext>
                  </a:extLst>
                </p:cNvPr>
                <p:cNvSpPr/>
                <p:nvPr/>
              </p:nvSpPr>
              <p:spPr>
                <a:xfrm rot="16200000">
                  <a:off x="5555024" y="2942077"/>
                  <a:ext cx="188922" cy="507758"/>
                </a:xfrm>
                <a:prstGeom prst="arc">
                  <a:avLst>
                    <a:gd name="adj1" fmla="val 14242202"/>
                    <a:gd name="adj2" fmla="val 102366"/>
                  </a:avLst>
                </a:prstGeom>
                <a:noFill/>
                <a:ln w="15875" cap="rnd">
                  <a:solidFill>
                    <a:srgbClr val="828E7D"/>
                  </a:solidFill>
                  <a:prstDash val="solid"/>
                  <a:round/>
                  <a:headEnd w="sm" len="med"/>
                  <a:tailEnd type="none" w="med" len="sm"/>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grpSp>
      </p:grpSp>
      <p:sp>
        <p:nvSpPr>
          <p:cNvPr id="14" name="Step 2 Number" descr="Method 2:">
            <a:extLst>
              <a:ext uri="{FF2B5EF4-FFF2-40B4-BE49-F238E27FC236}">
                <a16:creationId xmlns:a16="http://schemas.microsoft.com/office/drawing/2014/main" id="{9A5A9B9F-B0C0-4A76-B9C7-3C6ED0008BC9}"/>
              </a:ext>
            </a:extLst>
          </p:cNvPr>
          <p:cNvSpPr/>
          <p:nvPr/>
        </p:nvSpPr>
        <p:spPr bwMode="blackWhite">
          <a:xfrm>
            <a:off x="630366" y="3205699"/>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5" name="Step 2 Text" descr="Alternatively, with your model selected, on the Ribbon, in the 3D Model Tool Format tab, you can click on 3D Model Views gallery to apply one of the various position views.">
            <a:extLst>
              <a:ext uri="{FF2B5EF4-FFF2-40B4-BE49-F238E27FC236}">
                <a16:creationId xmlns:a16="http://schemas.microsoft.com/office/drawing/2014/main" id="{D223119D-72DB-4091-AE4B-0A82DC881E79}"/>
              </a:ext>
            </a:extLst>
          </p:cNvPr>
          <p:cNvSpPr txBox="1">
            <a:spLocks/>
          </p:cNvSpPr>
          <p:nvPr/>
        </p:nvSpPr>
        <p:spPr>
          <a:xfrm>
            <a:off x="1066038" y="3245892"/>
            <a:ext cx="3552966" cy="105836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Alternatively, with your model selected, on the Ribbon, in the 3D Model Tool Format tab, you can </a:t>
            </a:r>
            <a:r>
              <a:rPr lang="en-US" dirty="0">
                <a:solidFill>
                  <a:srgbClr val="D24726"/>
                </a:solidFill>
                <a:latin typeface="Segoe UI Semibold" panose="020B0702040204020203" pitchFamily="34" charset="0"/>
                <a:cs typeface="Segoe UI Semibold" panose="020B0702040204020203" pitchFamily="34" charset="0"/>
              </a:rPr>
              <a:t>click</a:t>
            </a:r>
            <a:r>
              <a:rPr lang="en-US" dirty="0">
                <a:solidFill>
                  <a:prstClr val="black">
                    <a:lumMod val="75000"/>
                    <a:lumOff val="25000"/>
                  </a:prstClr>
                </a:solidFill>
                <a:latin typeface="Segoe UI" panose="020B0502040204020203" pitchFamily="34" charset="0"/>
                <a:cs typeface="Segoe UI" panose="020B0502040204020203" pitchFamily="34" charset="0"/>
              </a:rPr>
              <a:t> on 3D Model Views gallery to apply one of the various </a:t>
            </a:r>
            <a:r>
              <a:rPr lang="en-US" dirty="0">
                <a:solidFill>
                  <a:srgbClr val="D24726"/>
                </a:solidFill>
                <a:latin typeface="Segoe UI Semibold" panose="020B0702040204020203" pitchFamily="34" charset="0"/>
                <a:cs typeface="Segoe UI Semibold" panose="020B0702040204020203" pitchFamily="34" charset="0"/>
              </a:rPr>
              <a:t>position views.</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FAEDDAA5-B6E5-49F3-A495-94B7927A69C0}"/>
              </a:ext>
              <a:ext uri="{C183D7F6-B498-43B3-948B-1728B52AA6E4}">
                <adec:decorative xmlns:adec="http://schemas.microsoft.com/office/drawing/2017/decorative" val="1"/>
              </a:ext>
            </a:extLst>
          </p:cNvPr>
          <p:cNvSpPr/>
          <p:nvPr/>
        </p:nvSpPr>
        <p:spPr>
          <a:xfrm rot="16200000">
            <a:off x="4035175" y="4807119"/>
            <a:ext cx="833933" cy="1943095"/>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mc:AlternateContent xmlns:mc="http://schemas.openxmlformats.org/markup-compatibility/2006">
        <mc:Choice xmlns:am3d="http://schemas.microsoft.com/office/drawing/2017/model3d" Requires="am3d">
          <p:graphicFrame>
            <p:nvGraphicFramePr>
              <p:cNvPr id="37" name="3D Model 36" descr="3D image of a parrot">
                <a:extLst>
                  <a:ext uri="{FF2B5EF4-FFF2-40B4-BE49-F238E27FC236}">
                    <a16:creationId xmlns:a16="http://schemas.microsoft.com/office/drawing/2014/main" id="{4483D506-2C3F-4711-94B1-0CC3F8D8F3E9}"/>
                  </a:ext>
                </a:extLst>
              </p:cNvPr>
              <p:cNvGraphicFramePr>
                <a:graphicFrameLocks noChangeAspect="1"/>
              </p:cNvGraphicFramePr>
              <p:nvPr>
                <p:extLst>
                  <p:ext uri="{D42A27DB-BD31-4B8C-83A1-F6EECF244321}">
                    <p14:modId xmlns:p14="http://schemas.microsoft.com/office/powerpoint/2010/main" val="3254579348"/>
                  </p:ext>
                </p:extLst>
              </p:nvPr>
            </p:nvGraphicFramePr>
            <p:xfrm>
              <a:off x="8134006" y="1431342"/>
              <a:ext cx="1552272" cy="4866325"/>
            </p:xfrm>
            <a:graphic>
              <a:graphicData uri="http://schemas.microsoft.com/office/drawing/2017/model3d">
                <am3d:model3d r:embed="rId3">
                  <am3d:spPr>
                    <a:xfrm>
                      <a:off x="0" y="0"/>
                      <a:ext cx="1552272" cy="4866325"/>
                    </a:xfrm>
                    <a:prstGeom prst="rect">
                      <a:avLst/>
                    </a:prstGeom>
                  </am3d:spPr>
                  <am3d:camera>
                    <am3d:pos x="0" y="0" z="52563001"/>
                    <am3d:up dx="0" dy="36000000" dz="0"/>
                    <am3d:lookAt x="0" y="0" z="0"/>
                    <am3d:perspective fov="2700000"/>
                  </am3d:camera>
                  <am3d:trans>
                    <am3d:meterPerModelUnit n="12089550" d="1000000"/>
                    <am3d:preTrans dx="2779495" dy="-17991192" dz="-845298"/>
                    <am3d:scale>
                      <am3d:sx n="1000000" d="1000000"/>
                      <am3d:sy n="1000000" d="1000000"/>
                      <am3d:sz n="1000000" d="1000000"/>
                    </am3d:scale>
                    <am3d:rot ax="214005" ay="217895" az="13569"/>
                    <am3d:postTrans dx="0" dy="0" dz="0"/>
                  </am3d:trans>
                  <am3d:raster rName="Office3DRenderer" rVer="16.0.8326">
                    <am3d:blip r:embed="rId4"/>
                  </am3d:raster>
                  <am3d:objViewport viewportSz="54186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7" name="3D Model 36" descr="3D image of a parrot">
                <a:extLst>
                  <a:ext uri="{FF2B5EF4-FFF2-40B4-BE49-F238E27FC236}">
                    <a16:creationId xmlns:a16="http://schemas.microsoft.com/office/drawing/2014/main" id="{4483D506-2C3F-4711-94B1-0CC3F8D8F3E9}"/>
                  </a:ext>
                </a:extLst>
              </p:cNvPr>
              <p:cNvPicPr>
                <a:picLocks noGrp="1" noRot="1" noChangeAspect="1" noMove="1" noResize="1" noEditPoints="1" noAdjustHandles="1" noChangeArrowheads="1" noChangeShapeType="1" noCrop="1"/>
              </p:cNvPicPr>
              <p:nvPr/>
            </p:nvPicPr>
            <p:blipFill>
              <a:blip r:embed="rId4"/>
              <a:stretch>
                <a:fillRect/>
              </a:stretch>
            </p:blipFill>
            <p:spPr>
              <a:xfrm>
                <a:off x="8134006" y="1431342"/>
                <a:ext cx="1552272" cy="4866325"/>
              </a:xfrm>
              <a:prstGeom prst="rect">
                <a:avLst/>
              </a:prstGeom>
            </p:spPr>
          </p:pic>
        </mc:Fallback>
      </mc:AlternateContent>
      <p:pic>
        <p:nvPicPr>
          <p:cNvPr id="38" name="Picture 37" descr="A screenshot of a social media post&#10;&#10;Description automatically generated">
            <a:extLst>
              <a:ext uri="{FF2B5EF4-FFF2-40B4-BE49-F238E27FC236}">
                <a16:creationId xmlns:a16="http://schemas.microsoft.com/office/drawing/2014/main" id="{08B1B93C-03D0-4BEF-B12B-9E51D2D2BE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032" y="4405113"/>
            <a:ext cx="6794145" cy="2180525"/>
          </a:xfrm>
          <a:prstGeom prst="rect">
            <a:avLst/>
          </a:prstGeom>
        </p:spPr>
      </p:pic>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lstStyle/>
          <a:p>
            <a:r>
              <a:rPr lang="en-US" dirty="0"/>
              <a:t>Pan and Zoom</a:t>
            </a:r>
          </a:p>
        </p:txBody>
      </p:sp>
      <p:sp>
        <p:nvSpPr>
          <p:cNvPr id="3" name="Rectangle 2" descr="To resize or crop your 3D model within a frame, you can use the pan and zoom tool.">
            <a:extLst>
              <a:ext uri="{FF2B5EF4-FFF2-40B4-BE49-F238E27FC236}">
                <a16:creationId xmlns:a16="http://schemas.microsoft.com/office/drawing/2014/main" id="{874312F7-8744-467E-9DCF-F78292FB02D0}"/>
              </a:ext>
            </a:extLst>
          </p:cNvPr>
          <p:cNvSpPr/>
          <p:nvPr/>
        </p:nvSpPr>
        <p:spPr>
          <a:xfrm>
            <a:off x="515938" y="1345489"/>
            <a:ext cx="6096000" cy="300275"/>
          </a:xfrm>
          <a:prstGeom prst="rect">
            <a:avLst/>
          </a:prstGeom>
        </p:spPr>
        <p:txBody>
          <a:bodyPr>
            <a:spAutoFit/>
          </a:bodyPr>
          <a:lstStyle/>
          <a:p>
            <a:pPr lvl="0">
              <a:lnSpc>
                <a:spcPts val="1800"/>
              </a:lnSpc>
              <a:spcBef>
                <a:spcPts val="1000"/>
              </a:spcBef>
              <a:spcAft>
                <a:spcPts val="2000"/>
              </a:spcAft>
            </a:pPr>
            <a:r>
              <a:rPr lang="en-US" sz="1200" dirty="0">
                <a:solidFill>
                  <a:prstClr val="black">
                    <a:lumMod val="75000"/>
                    <a:lumOff val="25000"/>
                  </a:prstClr>
                </a:solidFill>
                <a:latin typeface="Segoe UI" panose="020B0502040204020203" pitchFamily="34" charset="0"/>
                <a:cs typeface="Segoe UI" panose="020B0502040204020203" pitchFamily="34" charset="0"/>
              </a:rPr>
              <a:t>To resize or crop your 3D model within a frame, you can use the pan and zoom tool.</a:t>
            </a:r>
          </a:p>
        </p:txBody>
      </p:sp>
      <mc:AlternateContent xmlns:mc="http://schemas.openxmlformats.org/markup-compatibility/2006">
        <mc:Choice xmlns:am3d="http://schemas.microsoft.com/office/drawing/2017/model3d" Requires="am3d">
          <p:graphicFrame>
            <p:nvGraphicFramePr>
              <p:cNvPr id="20" name="3D Model 19" descr="3D model of a parrot from the torso up, from the front">
                <a:extLst>
                  <a:ext uri="{FF2B5EF4-FFF2-40B4-BE49-F238E27FC236}">
                    <a16:creationId xmlns:a16="http://schemas.microsoft.com/office/drawing/2014/main" id="{0669C767-52A4-4999-8261-9B7806803E30}"/>
                  </a:ext>
                </a:extLst>
              </p:cNvPr>
              <p:cNvGraphicFramePr>
                <a:graphicFrameLocks/>
              </p:cNvGraphicFramePr>
              <p:nvPr>
                <p:extLst>
                  <p:ext uri="{D42A27DB-BD31-4B8C-83A1-F6EECF244321}">
                    <p14:modId xmlns:p14="http://schemas.microsoft.com/office/powerpoint/2010/main" val="440535312"/>
                  </p:ext>
                </p:extLst>
              </p:nvPr>
            </p:nvGraphicFramePr>
            <p:xfrm>
              <a:off x="1563759" y="1912355"/>
              <a:ext cx="1552272" cy="2116381"/>
            </p:xfrm>
            <a:graphic>
              <a:graphicData uri="http://schemas.microsoft.com/office/drawing/2017/model3d">
                <am3d:model3d r:embed="rId2">
                  <am3d:spPr>
                    <a:xfrm>
                      <a:off x="0" y="0"/>
                      <a:ext cx="1552272" cy="2116381"/>
                    </a:xfrm>
                    <a:prstGeom prst="rect">
                      <a:avLst/>
                    </a:prstGeom>
                  </am3d:spPr>
                  <am3d:camera>
                    <am3d:pos x="-268418" y="12278049" z="52563001"/>
                    <am3d:up dx="0" dy="36000000" dz="0"/>
                    <am3d:lookAt x="-268418" y="12278049" z="0"/>
                    <am3d:perspective fov="824242"/>
                  </am3d:camera>
                  <am3d:trans>
                    <am3d:meterPerModelUnit n="12089550" d="1000000"/>
                    <am3d:preTrans dx="2005600" dy="-22605202" dz="-606908"/>
                    <am3d:scale>
                      <am3d:sx n="1000000" d="1000000"/>
                      <am3d:sy n="1000000" d="1000000"/>
                      <am3d:sz n="1000000" d="1000000"/>
                    </am3d:scale>
                    <am3d:rot ax="751672" ay="-1275459" az="-276367"/>
                    <am3d:postTrans dx="757208" dy="4622928" dz="0"/>
                  </am3d:trans>
                  <am3d:raster rName="Office3DRenderer" rVer="16.0.8326">
                    <am3d:blip r:embed="rId3"/>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0" name="3D Model 19" descr="3D model of a parrot from the torso up, from the front">
                <a:extLst>
                  <a:ext uri="{FF2B5EF4-FFF2-40B4-BE49-F238E27FC236}">
                    <a16:creationId xmlns:a16="http://schemas.microsoft.com/office/drawing/2014/main" id="{0669C767-52A4-4999-8261-9B7806803E30}"/>
                  </a:ext>
                </a:extLst>
              </p:cNvPr>
              <p:cNvPicPr>
                <a:picLocks noGrp="1" noRot="1" noChangeAspect="1" noMove="1" noResize="1" noEditPoints="1" noAdjustHandles="1" noChangeArrowheads="1" noChangeShapeType="1" noCrop="1"/>
              </p:cNvPicPr>
              <p:nvPr/>
            </p:nvPicPr>
            <p:blipFill>
              <a:blip r:embed="rId3"/>
              <a:stretch>
                <a:fillRect/>
              </a:stretch>
            </p:blipFill>
            <p:spPr>
              <a:xfrm>
                <a:off x="1563759" y="1912355"/>
                <a:ext cx="1552272" cy="2116381"/>
              </a:xfrm>
              <a:prstGeom prst="rect">
                <a:avLst/>
              </a:prstGeom>
            </p:spPr>
          </p:pic>
        </mc:Fallback>
      </mc:AlternateContent>
      <p:grpSp>
        <p:nvGrpSpPr>
          <p:cNvPr id="4" name="Step 1" descr="Small circle with number 1 inside indicating step 1">
            <a:extLst>
              <a:ext uri="{FF2B5EF4-FFF2-40B4-BE49-F238E27FC236}">
                <a16:creationId xmlns:a16="http://schemas.microsoft.com/office/drawing/2014/main" id="{A98CACC9-95AD-4FA9-B112-2614409B3034}"/>
              </a:ext>
            </a:extLst>
          </p:cNvPr>
          <p:cNvGrpSpPr/>
          <p:nvPr/>
        </p:nvGrpSpPr>
        <p:grpSpPr bwMode="blackWhite">
          <a:xfrm>
            <a:off x="523554" y="4044150"/>
            <a:ext cx="558179" cy="409838"/>
            <a:chOff x="6953426" y="711274"/>
            <a:chExt cx="558179" cy="409838"/>
          </a:xfrm>
        </p:grpSpPr>
        <p:sp>
          <p:nvSpPr>
            <p:cNvPr id="5" name="Oval 4" descr="Small circle">
              <a:extLst>
                <a:ext uri="{FF2B5EF4-FFF2-40B4-BE49-F238E27FC236}">
                  <a16:creationId xmlns:a16="http://schemas.microsoft.com/office/drawing/2014/main" id="{85E15BFF-C7BD-48F1-ADAD-806664D31D0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8A35519D-559D-4CEF-9805-8DFBFE16F778}"/>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Step 1" descr="Select your 3D model &gt; 3D Models Format &gt; Pan &amp; Zoom&#10;&#10;Note: the Pan &amp; Zoom tool acts like an on/off (toggle) switch. Once pressed, you’ll see a gray box around the Pan &amp; Zoom button to indicate the feature is activated. Press the button again to deactivate the Pan &amp; Zoom feature.">
            <a:extLst>
              <a:ext uri="{FF2B5EF4-FFF2-40B4-BE49-F238E27FC236}">
                <a16:creationId xmlns:a16="http://schemas.microsoft.com/office/drawing/2014/main" id="{3EE46009-9B31-417A-AB61-8C70009004B3}"/>
              </a:ext>
            </a:extLst>
          </p:cNvPr>
          <p:cNvSpPr txBox="1">
            <a:spLocks/>
          </p:cNvSpPr>
          <p:nvPr/>
        </p:nvSpPr>
        <p:spPr>
          <a:xfrm>
            <a:off x="1030869" y="4084342"/>
            <a:ext cx="3034721" cy="223670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your 3D model </a:t>
            </a:r>
            <a:r>
              <a:rPr lang="en-US" dirty="0">
                <a:solidFill>
                  <a:prstClr val="black">
                    <a:lumMod val="75000"/>
                    <a:lumOff val="25000"/>
                  </a:prstClr>
                </a:solidFill>
                <a:cs typeface="Segoe UI"/>
              </a:rPr>
              <a:t>&gt; </a:t>
            </a:r>
            <a:r>
              <a:rPr lang="en-US" dirty="0">
                <a:solidFill>
                  <a:srgbClr val="D24726"/>
                </a:solidFill>
                <a:latin typeface="Segoe UI Semibold" panose="020B0702040204020203" pitchFamily="34" charset="0"/>
                <a:cs typeface="Segoe UI Semibold" panose="020B0702040204020203" pitchFamily="34" charset="0"/>
              </a:rPr>
              <a:t>3D Model </a:t>
            </a:r>
            <a:r>
              <a:rPr lang="en-US" dirty="0">
                <a:solidFill>
                  <a:prstClr val="black">
                    <a:lumMod val="75000"/>
                    <a:lumOff val="25000"/>
                  </a:prstClr>
                </a:solidFill>
                <a:cs typeface="Segoe UI"/>
              </a:rPr>
              <a:t>&gt; </a:t>
            </a:r>
            <a:r>
              <a:rPr lang="en-US" dirty="0">
                <a:solidFill>
                  <a:srgbClr val="D24726"/>
                </a:solidFill>
                <a:latin typeface="Segoe UI Semibold" panose="020B0702040204020203" pitchFamily="34" charset="0"/>
                <a:cs typeface="Segoe UI Semibold" panose="020B0702040204020203" pitchFamily="34" charset="0"/>
              </a:rPr>
              <a:t>Pan &amp; Zoom</a:t>
            </a:r>
            <a:br>
              <a:rPr lang="en-US" dirty="0">
                <a:solidFill>
                  <a:srgbClr val="D24726"/>
                </a:solidFill>
                <a:latin typeface="Segoe UI Semibold" panose="020B0702040204020203" pitchFamily="34" charset="0"/>
                <a:cs typeface="Segoe UI Semibold" panose="020B0702040204020203" pitchFamily="34" charset="0"/>
              </a:rPr>
            </a:br>
            <a:br>
              <a:rPr lang="en-US" dirty="0">
                <a:solidFill>
                  <a:srgbClr val="D24726"/>
                </a:solidFill>
                <a:latin typeface="Segoe UI Semibold" panose="020B0702040204020203" pitchFamily="34" charset="0"/>
                <a:cs typeface="Segoe UI Semibold" panose="020B0702040204020203" pitchFamily="34" charset="0"/>
              </a:rPr>
            </a:br>
            <a:r>
              <a:rPr lang="en-US" dirty="0">
                <a:solidFill>
                  <a:srgbClr val="D24726"/>
                </a:solidFill>
                <a:latin typeface="Segoe UI Semibold" panose="020B0702040204020203" pitchFamily="34" charset="0"/>
                <a:cs typeface="Segoe UI Semibold" panose="020B0702040204020203" pitchFamily="34" charset="0"/>
              </a:rPr>
              <a:t>Note: </a:t>
            </a:r>
            <a:r>
              <a:rPr lang="en-US" dirty="0">
                <a:solidFill>
                  <a:prstClr val="black">
                    <a:lumMod val="75000"/>
                    <a:lumOff val="25000"/>
                  </a:prstClr>
                </a:solidFill>
                <a:latin typeface="Segoe UI" panose="020B0502040204020203" pitchFamily="34" charset="0"/>
                <a:cs typeface="Segoe UI" panose="020B0502040204020203" pitchFamily="34" charset="0"/>
              </a:rPr>
              <a:t>the Pan &amp; Zoom tool acts like an on/off (toggle) switch. Once pressed, you’ll see a gray box around the Pan &amp; Zoom button to indicate the feature is activated. Press the button again to deactivate the Pan &amp; Zoom feature.</a:t>
            </a:r>
          </a:p>
        </p:txBody>
      </p:sp>
      <mc:AlternateContent xmlns:mc="http://schemas.openxmlformats.org/markup-compatibility/2006">
        <mc:Choice xmlns:am3d="http://schemas.microsoft.com/office/drawing/2017/model3d" Requires="am3d">
          <p:graphicFrame>
            <p:nvGraphicFramePr>
              <p:cNvPr id="21" name="3D Model 20" descr="3D model of a parrot from the torso up, from the side">
                <a:extLst>
                  <a:ext uri="{FF2B5EF4-FFF2-40B4-BE49-F238E27FC236}">
                    <a16:creationId xmlns:a16="http://schemas.microsoft.com/office/drawing/2014/main" id="{01123BCC-10A2-42F5-86DE-AC1C648A8F73}"/>
                  </a:ext>
                </a:extLst>
              </p:cNvPr>
              <p:cNvGraphicFramePr>
                <a:graphicFrameLocks/>
              </p:cNvGraphicFramePr>
              <p:nvPr>
                <p:extLst>
                  <p:ext uri="{D42A27DB-BD31-4B8C-83A1-F6EECF244321}">
                    <p14:modId xmlns:p14="http://schemas.microsoft.com/office/powerpoint/2010/main" val="2872618101"/>
                  </p:ext>
                </p:extLst>
              </p:nvPr>
            </p:nvGraphicFramePr>
            <p:xfrm>
              <a:off x="5257883" y="1426650"/>
              <a:ext cx="2147042" cy="2631070"/>
            </p:xfrm>
            <a:graphic>
              <a:graphicData uri="http://schemas.microsoft.com/office/drawing/2017/model3d">
                <am3d:model3d r:embed="rId2">
                  <am3d:spPr>
                    <a:xfrm>
                      <a:off x="0" y="0"/>
                      <a:ext cx="2147042" cy="2631070"/>
                    </a:xfrm>
                    <a:prstGeom prst="rect">
                      <a:avLst/>
                    </a:prstGeom>
                  </am3d:spPr>
                  <am3d:camera>
                    <am3d:pos x="3761398" y="14119596" z="52563001"/>
                    <am3d:up dx="0" dy="36000000" dz="0"/>
                    <am3d:lookAt x="3761398" y="14119596" z="0"/>
                    <am3d:perspective fov="824242"/>
                  </am3d:camera>
                  <am3d:trans>
                    <am3d:meterPerModelUnit n="12089550" d="1000000"/>
                    <am3d:preTrans dx="2231507" dy="-30285532" dz="-2876686"/>
                    <am3d:scale>
                      <am3d:sx n="1000000" d="1000000"/>
                      <am3d:sy n="1000000" d="1000000"/>
                      <am3d:sz n="1000000" d="1000000"/>
                    </am3d:scale>
                    <am3d:rot ax="407651" ay="3337388" az="336927"/>
                    <am3d:postTrans dx="3304004" dy="12462524" dz="0"/>
                  </am3d:trans>
                  <am3d:raster rName="Office3DRenderer" rVer="16.0.8326">
                    <am3d:blip r:embed="rId4"/>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1" name="3D Model 20" descr="3D model of a parrot from the torso up, from the side">
                <a:extLst>
                  <a:ext uri="{FF2B5EF4-FFF2-40B4-BE49-F238E27FC236}">
                    <a16:creationId xmlns:a16="http://schemas.microsoft.com/office/drawing/2014/main" id="{01123BCC-10A2-42F5-86DE-AC1C648A8F73}"/>
                  </a:ext>
                </a:extLst>
              </p:cNvPr>
              <p:cNvPicPr>
                <a:picLocks noGrp="1" noRot="1" noChangeAspect="1" noMove="1" noResize="1" noEditPoints="1" noAdjustHandles="1" noChangeArrowheads="1" noChangeShapeType="1" noCrop="1"/>
              </p:cNvPicPr>
              <p:nvPr/>
            </p:nvPicPr>
            <p:blipFill>
              <a:blip r:embed="rId4"/>
              <a:stretch>
                <a:fillRect/>
              </a:stretch>
            </p:blipFill>
            <p:spPr>
              <a:xfrm>
                <a:off x="5257883" y="1426650"/>
                <a:ext cx="2147042" cy="2631070"/>
              </a:xfrm>
              <a:prstGeom prst="rect">
                <a:avLst/>
              </a:prstGeom>
            </p:spPr>
          </p:pic>
        </mc:Fallback>
      </mc:AlternateContent>
      <p:grpSp>
        <p:nvGrpSpPr>
          <p:cNvPr id="8" name="Step 2" descr="Small circle with number 2 inside indicating step 2">
            <a:extLst>
              <a:ext uri="{FF2B5EF4-FFF2-40B4-BE49-F238E27FC236}">
                <a16:creationId xmlns:a16="http://schemas.microsoft.com/office/drawing/2014/main" id="{0134A81D-5B1C-4A76-8173-F064585D6D49}"/>
              </a:ext>
            </a:extLst>
          </p:cNvPr>
          <p:cNvGrpSpPr/>
          <p:nvPr/>
        </p:nvGrpSpPr>
        <p:grpSpPr bwMode="blackWhite">
          <a:xfrm>
            <a:off x="4213933" y="4044150"/>
            <a:ext cx="558179" cy="409838"/>
            <a:chOff x="6953426" y="711274"/>
            <a:chExt cx="558179" cy="409838"/>
          </a:xfrm>
        </p:grpSpPr>
        <p:sp>
          <p:nvSpPr>
            <p:cNvPr id="9" name="Oval 8" descr="Small circle">
              <a:extLst>
                <a:ext uri="{FF2B5EF4-FFF2-40B4-BE49-F238E27FC236}">
                  <a16:creationId xmlns:a16="http://schemas.microsoft.com/office/drawing/2014/main" id="{CE0F87BC-F03F-4D0B-9A96-7530CD91838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descr="Number 2">
              <a:extLst>
                <a:ext uri="{FF2B5EF4-FFF2-40B4-BE49-F238E27FC236}">
                  <a16:creationId xmlns:a16="http://schemas.microsoft.com/office/drawing/2014/main" id="{558F649E-C746-445A-AB92-6DC92B377D12}"/>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1" name="Content Placeholder Step 2" descr="With the Pan &amp; Zoom button enabled, now move, rotate, and resize your 3D model.  ">
            <a:extLst>
              <a:ext uri="{FF2B5EF4-FFF2-40B4-BE49-F238E27FC236}">
                <a16:creationId xmlns:a16="http://schemas.microsoft.com/office/drawing/2014/main" id="{38280C20-AD97-47D9-A4D9-3D51B6EEA886}"/>
              </a:ext>
            </a:extLst>
          </p:cNvPr>
          <p:cNvSpPr txBox="1">
            <a:spLocks/>
          </p:cNvSpPr>
          <p:nvPr/>
        </p:nvSpPr>
        <p:spPr>
          <a:xfrm>
            <a:off x="4712686" y="4084342"/>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With the Pan &amp; Zoom button enabled, now </a:t>
            </a:r>
            <a:r>
              <a:rPr lang="en-US" dirty="0">
                <a:solidFill>
                  <a:srgbClr val="D24726"/>
                </a:solidFill>
                <a:latin typeface="Segoe UI Semibold" panose="020B0702040204020203" pitchFamily="34" charset="0"/>
                <a:cs typeface="Segoe UI Semibold" panose="020B0702040204020203" pitchFamily="34" charset="0"/>
              </a:rPr>
              <a:t>move, rotate, and resize </a:t>
            </a:r>
            <a:r>
              <a:rPr lang="en-US" dirty="0">
                <a:solidFill>
                  <a:prstClr val="black">
                    <a:lumMod val="75000"/>
                    <a:lumOff val="25000"/>
                  </a:prstClr>
                </a:solidFill>
                <a:latin typeface="Segoe UI" panose="020B0502040204020203" pitchFamily="34" charset="0"/>
                <a:cs typeface="Segoe UI" panose="020B0502040204020203" pitchFamily="34" charset="0"/>
              </a:rPr>
              <a:t>your 3D model.  </a:t>
            </a:r>
          </a:p>
        </p:txBody>
      </p:sp>
      <mc:AlternateContent xmlns:mc="http://schemas.openxmlformats.org/markup-compatibility/2006">
        <mc:Choice xmlns:am3d="http://schemas.microsoft.com/office/drawing/2017/model3d" Requires="am3d">
          <p:graphicFrame>
            <p:nvGraphicFramePr>
              <p:cNvPr id="22" name="3D Model 21" descr="3D model of a parrot from the torso up, from the back">
                <a:extLst>
                  <a:ext uri="{FF2B5EF4-FFF2-40B4-BE49-F238E27FC236}">
                    <a16:creationId xmlns:a16="http://schemas.microsoft.com/office/drawing/2014/main" id="{E4FC00AF-B769-4FD1-A5EF-41179EF2E7BE}"/>
                  </a:ext>
                </a:extLst>
              </p:cNvPr>
              <p:cNvGraphicFramePr>
                <a:graphicFrameLocks/>
              </p:cNvGraphicFramePr>
              <p:nvPr>
                <p:extLst>
                  <p:ext uri="{D42A27DB-BD31-4B8C-83A1-F6EECF244321}">
                    <p14:modId xmlns:p14="http://schemas.microsoft.com/office/powerpoint/2010/main" val="341148195"/>
                  </p:ext>
                </p:extLst>
              </p:nvPr>
            </p:nvGraphicFramePr>
            <p:xfrm>
              <a:off x="8315408" y="1388864"/>
              <a:ext cx="2147042" cy="2631070"/>
            </p:xfrm>
            <a:graphic>
              <a:graphicData uri="http://schemas.microsoft.com/office/drawing/2017/model3d">
                <am3d:model3d r:embed="rId2">
                  <am3d:spPr>
                    <a:xfrm>
                      <a:off x="0" y="0"/>
                      <a:ext cx="2147042" cy="2631070"/>
                    </a:xfrm>
                    <a:prstGeom prst="rect">
                      <a:avLst/>
                    </a:prstGeom>
                  </am3d:spPr>
                  <am3d:camera>
                    <am3d:pos x="3761398" y="14119596" z="52563001"/>
                    <am3d:up dx="0" dy="36000000" dz="0"/>
                    <am3d:lookAt x="3761398" y="14119596" z="0"/>
                    <am3d:perspective fov="824242"/>
                  </am3d:camera>
                  <am3d:trans>
                    <am3d:meterPerModelUnit n="12089550" d="1000000"/>
                    <am3d:preTrans dx="1882932" dy="-31938905" dz="-3192827"/>
                    <am3d:scale>
                      <am3d:sx n="1000000" d="1000000"/>
                      <am3d:sy n="1000000" d="1000000"/>
                      <am3d:sz n="1000000" d="1000000"/>
                    </am3d:scale>
                    <am3d:rot ax="-9382174" ay="-2025520" az="9980064"/>
                    <am3d:postTrans dx="3761397" dy="14119595" dz="0"/>
                  </am3d:trans>
                  <am3d:raster rName="Office3DRenderer" rVer="16.0.8326">
                    <am3d:blip r:embed="rId5"/>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2" name="3D Model 21" descr="3D model of a parrot from the torso up, from the back">
                <a:extLst>
                  <a:ext uri="{FF2B5EF4-FFF2-40B4-BE49-F238E27FC236}">
                    <a16:creationId xmlns:a16="http://schemas.microsoft.com/office/drawing/2014/main" id="{E4FC00AF-B769-4FD1-A5EF-41179EF2E7BE}"/>
                  </a:ext>
                </a:extLst>
              </p:cNvPr>
              <p:cNvPicPr>
                <a:picLocks noGrp="1" noRot="1" noChangeAspect="1" noMove="1" noResize="1" noEditPoints="1" noAdjustHandles="1" noChangeArrowheads="1" noChangeShapeType="1" noCrop="1"/>
              </p:cNvPicPr>
              <p:nvPr/>
            </p:nvPicPr>
            <p:blipFill>
              <a:blip r:embed="rId5"/>
              <a:stretch>
                <a:fillRect/>
              </a:stretch>
            </p:blipFill>
            <p:spPr>
              <a:xfrm>
                <a:off x="8315408" y="1388864"/>
                <a:ext cx="2147042" cy="2631070"/>
              </a:xfrm>
              <a:prstGeom prst="rect">
                <a:avLst/>
              </a:prstGeom>
            </p:spPr>
          </p:pic>
        </mc:Fallback>
      </mc:AlternateContent>
      <p:grpSp>
        <p:nvGrpSpPr>
          <p:cNvPr id="12" name="Step 3" descr="Small circle with number 3 inside  indicating step 3">
            <a:extLst>
              <a:ext uri="{FF2B5EF4-FFF2-40B4-BE49-F238E27FC236}">
                <a16:creationId xmlns:a16="http://schemas.microsoft.com/office/drawing/2014/main" id="{07CF4AF3-D618-49AD-BB03-5E5F7A41C8D9}"/>
              </a:ext>
            </a:extLst>
          </p:cNvPr>
          <p:cNvGrpSpPr/>
          <p:nvPr/>
        </p:nvGrpSpPr>
        <p:grpSpPr bwMode="blackWhite">
          <a:xfrm>
            <a:off x="7895752" y="4044150"/>
            <a:ext cx="558179" cy="409838"/>
            <a:chOff x="6953426" y="711274"/>
            <a:chExt cx="558179" cy="409838"/>
          </a:xfrm>
        </p:grpSpPr>
        <p:sp>
          <p:nvSpPr>
            <p:cNvPr id="13" name="Oval 12" descr="Small circle">
              <a:extLst>
                <a:ext uri="{FF2B5EF4-FFF2-40B4-BE49-F238E27FC236}">
                  <a16:creationId xmlns:a16="http://schemas.microsoft.com/office/drawing/2014/main" id="{BE5E6BE8-4DC5-41CD-9A48-850FCE78556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descr="Number 3">
              <a:extLst>
                <a:ext uri="{FF2B5EF4-FFF2-40B4-BE49-F238E27FC236}">
                  <a16:creationId xmlns:a16="http://schemas.microsoft.com/office/drawing/2014/main" id="{82CA4843-739A-4E67-906B-55C8A5C992C4}"/>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5" name="Content Placeholder Step 3" descr="When you are finished editing, click the Pan &amp; Zoom button again to exit Pan and Zoom mode.">
            <a:extLst>
              <a:ext uri="{FF2B5EF4-FFF2-40B4-BE49-F238E27FC236}">
                <a16:creationId xmlns:a16="http://schemas.microsoft.com/office/drawing/2014/main" id="{89BC12B6-BA4F-4362-A61E-A7B108FEAF3C}"/>
              </a:ext>
            </a:extLst>
          </p:cNvPr>
          <p:cNvSpPr txBox="1">
            <a:spLocks/>
          </p:cNvSpPr>
          <p:nvPr/>
        </p:nvSpPr>
        <p:spPr>
          <a:xfrm>
            <a:off x="8394499" y="4084341"/>
            <a:ext cx="2658635" cy="11717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you are finished editing, click the </a:t>
            </a:r>
            <a:r>
              <a:rPr lang="en-US" dirty="0">
                <a:solidFill>
                  <a:srgbClr val="D24726"/>
                </a:solidFill>
                <a:latin typeface="Segoe UI Semibold" panose="020B0702040204020203" pitchFamily="34" charset="0"/>
                <a:cs typeface="Segoe UI Semibold" panose="020B0702040204020203" pitchFamily="34" charset="0"/>
              </a:rPr>
              <a:t>Pan &amp; Zoom </a:t>
            </a:r>
            <a:r>
              <a:rPr lang="en-US" dirty="0">
                <a:solidFill>
                  <a:prstClr val="black">
                    <a:lumMod val="75000"/>
                    <a:lumOff val="25000"/>
                  </a:prstClr>
                </a:solidFill>
                <a:latin typeface="Segoe UI" panose="020B0502040204020203" pitchFamily="34" charset="0"/>
                <a:cs typeface="Segoe UI" panose="020B0502040204020203" pitchFamily="34" charset="0"/>
              </a:rPr>
              <a:t>button again to exit Pan and Zoom mode.</a:t>
            </a:r>
          </a:p>
        </p:txBody>
      </p:sp>
    </p:spTree>
    <p:extLst>
      <p:ext uri="{BB962C8B-B14F-4D97-AF65-F5344CB8AC3E}">
        <p14:creationId xmlns:p14="http://schemas.microsoft.com/office/powerpoint/2010/main" val="17647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lstStyle/>
          <a:p>
            <a:r>
              <a:rPr lang="en-US" dirty="0"/>
              <a:t>Now Animate Your 3D Model Using the Morph Transition</a:t>
            </a:r>
          </a:p>
        </p:txBody>
      </p:sp>
      <p:sp>
        <p:nvSpPr>
          <p:cNvPr id="3" name="Content Placeholder 17" descr="Try it yourself with the parrot on the right:">
            <a:extLst>
              <a:ext uri="{FF2B5EF4-FFF2-40B4-BE49-F238E27FC236}">
                <a16:creationId xmlns:a16="http://schemas.microsoft.com/office/drawing/2014/main" id="{97AA353E-E722-4B84-B6FC-BA525C346A84}"/>
              </a:ext>
            </a:extLst>
          </p:cNvPr>
          <p:cNvSpPr txBox="1">
            <a:spLocks/>
          </p:cNvSpPr>
          <p:nvPr/>
        </p:nvSpPr>
        <p:spPr>
          <a:xfrm>
            <a:off x="541609" y="1319644"/>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Try it yourself with the parrot on the right:</a:t>
            </a:r>
          </a:p>
        </p:txBody>
      </p:sp>
      <p:grpSp>
        <p:nvGrpSpPr>
          <p:cNvPr id="4" name="Group 3" descr="Small circle with number 1 inside  indicating step 1">
            <a:extLst>
              <a:ext uri="{FF2B5EF4-FFF2-40B4-BE49-F238E27FC236}">
                <a16:creationId xmlns:a16="http://schemas.microsoft.com/office/drawing/2014/main" id="{3269B3D7-5745-49A6-89FF-2081F3701FD9}"/>
              </a:ext>
            </a:extLst>
          </p:cNvPr>
          <p:cNvGrpSpPr/>
          <p:nvPr/>
        </p:nvGrpSpPr>
        <p:grpSpPr bwMode="blackWhite">
          <a:xfrm>
            <a:off x="558723" y="2037810"/>
            <a:ext cx="558179" cy="409838"/>
            <a:chOff x="6953426" y="711274"/>
            <a:chExt cx="558179" cy="409838"/>
          </a:xfrm>
        </p:grpSpPr>
        <p:sp>
          <p:nvSpPr>
            <p:cNvPr id="5" name="Oval 4" descr="Small circle">
              <a:extLst>
                <a:ext uri="{FF2B5EF4-FFF2-40B4-BE49-F238E27FC236}">
                  <a16:creationId xmlns:a16="http://schemas.microsoft.com/office/drawing/2014/main" id="{0E962EFE-9E1B-4EBA-A23E-849D0F33736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3CFCE22A-40CE-4B63-A5D5-B20648FE18D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17" descr="Duplicate this slide: Right-click the slide thumbnail and select Duplicate Slide.">
            <a:extLst>
              <a:ext uri="{FF2B5EF4-FFF2-40B4-BE49-F238E27FC236}">
                <a16:creationId xmlns:a16="http://schemas.microsoft.com/office/drawing/2014/main" id="{A5D11E1A-550F-4E54-82BE-B2019638DC80}"/>
              </a:ext>
            </a:extLst>
          </p:cNvPr>
          <p:cNvSpPr txBox="1">
            <a:spLocks/>
          </p:cNvSpPr>
          <p:nvPr/>
        </p:nvSpPr>
        <p:spPr>
          <a:xfrm>
            <a:off x="1091928" y="2078002"/>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8" name="Picture 7" descr="Slide thumbnail context menu showing the Duplicate Slide option">
            <a:extLst>
              <a:ext uri="{FF2B5EF4-FFF2-40B4-BE49-F238E27FC236}">
                <a16:creationId xmlns:a16="http://schemas.microsoft.com/office/drawing/2014/main" id="{79219B9A-9991-4B3C-A46B-331267D7B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5444" y="1575304"/>
            <a:ext cx="1589393" cy="2044781"/>
          </a:xfrm>
          <a:prstGeom prst="rect">
            <a:avLst/>
          </a:prstGeom>
        </p:spPr>
      </p:pic>
      <p:grpSp>
        <p:nvGrpSpPr>
          <p:cNvPr id="9" name="Group 8" descr="Small circle with number 2 inside  indicating step 2">
            <a:extLst>
              <a:ext uri="{FF2B5EF4-FFF2-40B4-BE49-F238E27FC236}">
                <a16:creationId xmlns:a16="http://schemas.microsoft.com/office/drawing/2014/main" id="{EAEB66BE-3E83-4881-90B8-AF09B5348FD8}"/>
              </a:ext>
            </a:extLst>
          </p:cNvPr>
          <p:cNvGrpSpPr/>
          <p:nvPr/>
        </p:nvGrpSpPr>
        <p:grpSpPr bwMode="blackWhite">
          <a:xfrm>
            <a:off x="558723" y="3526582"/>
            <a:ext cx="558179" cy="409838"/>
            <a:chOff x="6953426" y="711274"/>
            <a:chExt cx="558179" cy="409838"/>
          </a:xfrm>
        </p:grpSpPr>
        <p:sp>
          <p:nvSpPr>
            <p:cNvPr id="10" name="Oval 9" descr="Small circle">
              <a:extLst>
                <a:ext uri="{FF2B5EF4-FFF2-40B4-BE49-F238E27FC236}">
                  <a16:creationId xmlns:a16="http://schemas.microsoft.com/office/drawing/2014/main" id="{09DD71A3-AA7E-4B16-8E2B-93274BC4ED9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Number 2">
              <a:extLst>
                <a:ext uri="{FF2B5EF4-FFF2-40B4-BE49-F238E27FC236}">
                  <a16:creationId xmlns:a16="http://schemas.microsoft.com/office/drawing/2014/main" id="{10B09779-8AA2-4FFC-A0C3-0D47471C40C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2" name="Content Placeholder 17" descr="In the second of these two identical slides, change the 3D Model on the right in some way (rotate, move, or resize), then go to Transitions &gt; Morph.">
            <a:extLst>
              <a:ext uri="{FF2B5EF4-FFF2-40B4-BE49-F238E27FC236}">
                <a16:creationId xmlns:a16="http://schemas.microsoft.com/office/drawing/2014/main" id="{DA4BE72C-97DB-4A0D-8CDB-3CD5BB7DCF3E}"/>
              </a:ext>
            </a:extLst>
          </p:cNvPr>
          <p:cNvSpPr txBox="1">
            <a:spLocks/>
          </p:cNvSpPr>
          <p:nvPr/>
        </p:nvSpPr>
        <p:spPr>
          <a:xfrm>
            <a:off x="1091928" y="3566775"/>
            <a:ext cx="2413627" cy="124870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3D Model on the right in some way (rotate, move, or resize),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13" name="Picture 12" descr="Transition tab showing morph transition">
            <a:extLst>
              <a:ext uri="{FF2B5EF4-FFF2-40B4-BE49-F238E27FC236}">
                <a16:creationId xmlns:a16="http://schemas.microsoft.com/office/drawing/2014/main" id="{1700602B-85F7-480F-B244-AE5F12DF16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8450" y="3469562"/>
            <a:ext cx="2798443" cy="1344293"/>
          </a:xfrm>
          <a:prstGeom prst="rect">
            <a:avLst/>
          </a:prstGeom>
        </p:spPr>
      </p:pic>
      <p:grpSp>
        <p:nvGrpSpPr>
          <p:cNvPr id="14" name="Group 13" descr="Small circle with number 3 inside  indicating step 3">
            <a:extLst>
              <a:ext uri="{FF2B5EF4-FFF2-40B4-BE49-F238E27FC236}">
                <a16:creationId xmlns:a16="http://schemas.microsoft.com/office/drawing/2014/main" id="{A2B3D164-668E-4CA3-9A19-70AA5015EA42}"/>
              </a:ext>
            </a:extLst>
          </p:cNvPr>
          <p:cNvGrpSpPr/>
          <p:nvPr/>
        </p:nvGrpSpPr>
        <p:grpSpPr bwMode="blackWhite">
          <a:xfrm>
            <a:off x="557319" y="5197590"/>
            <a:ext cx="558179" cy="409838"/>
            <a:chOff x="6953426" y="711274"/>
            <a:chExt cx="558179" cy="409838"/>
          </a:xfrm>
        </p:grpSpPr>
        <p:sp>
          <p:nvSpPr>
            <p:cNvPr id="15" name="Oval 14" descr="Small circle">
              <a:extLst>
                <a:ext uri="{FF2B5EF4-FFF2-40B4-BE49-F238E27FC236}">
                  <a16:creationId xmlns:a16="http://schemas.microsoft.com/office/drawing/2014/main" id="{BBF316DB-A0C3-44C1-8567-3C30D24249D8}"/>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descr="Number 3">
              <a:extLst>
                <a:ext uri="{FF2B5EF4-FFF2-40B4-BE49-F238E27FC236}">
                  <a16:creationId xmlns:a16="http://schemas.microsoft.com/office/drawing/2014/main" id="{962E952B-88D1-4EDF-BD53-FD05162A7359}"/>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7" name="Content Placeholder 17" descr="Return to the first of the two slides and press the Slide Show button and then select Play to see your parrot morph!">
            <a:extLst>
              <a:ext uri="{FF2B5EF4-FFF2-40B4-BE49-F238E27FC236}">
                <a16:creationId xmlns:a16="http://schemas.microsoft.com/office/drawing/2014/main" id="{BA96EB65-127B-4729-AF55-3A29384772DD}"/>
              </a:ext>
            </a:extLst>
          </p:cNvPr>
          <p:cNvSpPr txBox="1">
            <a:spLocks/>
          </p:cNvSpPr>
          <p:nvPr/>
        </p:nvSpPr>
        <p:spPr>
          <a:xfrm>
            <a:off x="1091928" y="5213879"/>
            <a:ext cx="2961579"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the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parrot morph!</a:t>
            </a:r>
          </a:p>
        </p:txBody>
      </p:sp>
      <p:pic>
        <p:nvPicPr>
          <p:cNvPr id="18" name="Picture 17" descr="Slide Show button">
            <a:extLst>
              <a:ext uri="{FF2B5EF4-FFF2-40B4-BE49-F238E27FC236}">
                <a16:creationId xmlns:a16="http://schemas.microsoft.com/office/drawing/2014/main" id="{B0340C9A-12F9-4BED-859B-790F5A9D52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8598" y="5338362"/>
            <a:ext cx="2419340" cy="1005547"/>
          </a:xfrm>
          <a:prstGeom prst="rect">
            <a:avLst/>
          </a:prstGeom>
        </p:spPr>
      </p:pic>
      <mc:AlternateContent xmlns:mc="http://schemas.openxmlformats.org/markup-compatibility/2006">
        <mc:Choice xmlns:am3d="http://schemas.microsoft.com/office/drawing/2017/model3d" Requires="am3d">
          <p:graphicFrame>
            <p:nvGraphicFramePr>
              <p:cNvPr id="20" name="3D Model 19" descr="3D model of a parrot">
                <a:extLst>
                  <a:ext uri="{FF2B5EF4-FFF2-40B4-BE49-F238E27FC236}">
                    <a16:creationId xmlns:a16="http://schemas.microsoft.com/office/drawing/2014/main" id="{FF4C3D36-ED20-4C8A-85D2-83190D332A90}"/>
                  </a:ext>
                </a:extLst>
              </p:cNvPr>
              <p:cNvGraphicFramePr>
                <a:graphicFrameLocks noChangeAspect="1"/>
              </p:cNvGraphicFramePr>
              <p:nvPr>
                <p:extLst>
                  <p:ext uri="{D42A27DB-BD31-4B8C-83A1-F6EECF244321}">
                    <p14:modId xmlns:p14="http://schemas.microsoft.com/office/powerpoint/2010/main" val="3888539497"/>
                  </p:ext>
                </p:extLst>
              </p:nvPr>
            </p:nvGraphicFramePr>
            <p:xfrm>
              <a:off x="8303318" y="1575304"/>
              <a:ext cx="1552272" cy="4866325"/>
            </p:xfrm>
            <a:graphic>
              <a:graphicData uri="http://schemas.microsoft.com/office/drawing/2017/model3d">
                <am3d:model3d r:embed="rId5">
                  <am3d:spPr>
                    <a:xfrm>
                      <a:off x="0" y="0"/>
                      <a:ext cx="1552272" cy="4866325"/>
                    </a:xfrm>
                    <a:prstGeom prst="rect">
                      <a:avLst/>
                    </a:prstGeom>
                  </am3d:spPr>
                  <am3d:camera>
                    <am3d:pos x="0" y="0" z="52563001"/>
                    <am3d:up dx="0" dy="36000000" dz="0"/>
                    <am3d:lookAt x="0" y="0" z="0"/>
                    <am3d:perspective fov="2700000"/>
                  </am3d:camera>
                  <am3d:trans>
                    <am3d:meterPerModelUnit n="12089550" d="1000000"/>
                    <am3d:preTrans dx="2779495" dy="-17991192" dz="-845298"/>
                    <am3d:scale>
                      <am3d:sx n="1000000" d="1000000"/>
                      <am3d:sy n="1000000" d="1000000"/>
                      <am3d:sz n="1000000" d="1000000"/>
                    </am3d:scale>
                    <am3d:rot ax="214005" ay="217895" az="13569"/>
                    <am3d:postTrans dx="0" dy="0" dz="0"/>
                  </am3d:trans>
                  <am3d:raster rName="Office3DRenderer" rVer="16.0.8326">
                    <am3d:blip r:embed="rId6"/>
                  </am3d:raster>
                  <am3d:objViewport viewportSz="54186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0" name="3D Model 19" descr="3D model of a parrot">
                <a:extLst>
                  <a:ext uri="{FF2B5EF4-FFF2-40B4-BE49-F238E27FC236}">
                    <a16:creationId xmlns:a16="http://schemas.microsoft.com/office/drawing/2014/main" id="{FF4C3D36-ED20-4C8A-85D2-83190D332A90}"/>
                  </a:ext>
                </a:extLst>
              </p:cNvPr>
              <p:cNvPicPr>
                <a:picLocks noGrp="1" noRot="1" noChangeAspect="1" noMove="1" noResize="1" noEditPoints="1" noAdjustHandles="1" noChangeArrowheads="1" noChangeShapeType="1" noCrop="1"/>
              </p:cNvPicPr>
              <p:nvPr/>
            </p:nvPicPr>
            <p:blipFill>
              <a:blip r:embed="rId6"/>
              <a:stretch>
                <a:fillRect/>
              </a:stretch>
            </p:blipFill>
            <p:spPr>
              <a:xfrm>
                <a:off x="8303318" y="1575304"/>
                <a:ext cx="1552272" cy="4866325"/>
              </a:xfrm>
              <a:prstGeom prst="rect">
                <a:avLst/>
              </a:prstGeom>
            </p:spPr>
          </p:pic>
        </mc:Fallback>
      </mc:AlternateContent>
    </p:spTree>
    <p:extLst>
      <p:ext uri="{BB962C8B-B14F-4D97-AF65-F5344CB8AC3E}">
        <p14:creationId xmlns:p14="http://schemas.microsoft.com/office/powerpoint/2010/main" val="124910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dirty="0"/>
              <a:t>Animate Your 3D Model Using the Animations Tab</a:t>
            </a:r>
          </a:p>
        </p:txBody>
      </p:sp>
      <p:sp>
        <p:nvSpPr>
          <p:cNvPr id="4" name="Try It Text" descr="Try it yourself with the parrot on the right:">
            <a:extLst>
              <a:ext uri="{FF2B5EF4-FFF2-40B4-BE49-F238E27FC236}">
                <a16:creationId xmlns:a16="http://schemas.microsoft.com/office/drawing/2014/main" id="{0D42AC0C-5EE6-42C4-91EE-07F7C9599947}"/>
              </a:ext>
            </a:extLst>
          </p:cNvPr>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Try it yourself with the parrot on the right:</a:t>
            </a:r>
          </a:p>
        </p:txBody>
      </p:sp>
      <p:sp>
        <p:nvSpPr>
          <p:cNvPr id="5" name="Step 1" descr="Step 1:">
            <a:extLst>
              <a:ext uri="{FF2B5EF4-FFF2-40B4-BE49-F238E27FC236}">
                <a16:creationId xmlns:a16="http://schemas.microsoft.com/office/drawing/2014/main" id="{D4693D8A-3AAB-45B5-8381-3001C700C32F}"/>
              </a:ext>
            </a:extLst>
          </p:cNvPr>
          <p:cNvSpPr/>
          <p:nvPr/>
        </p:nvSpPr>
        <p:spPr bwMode="blackWhite">
          <a:xfrm>
            <a:off x="630366" y="191799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nvGrpSpPr>
          <p:cNvPr id="12" name="Lightbulb">
            <a:extLst>
              <a:ext uri="{FF2B5EF4-FFF2-40B4-BE49-F238E27FC236}">
                <a16:creationId xmlns:a16="http://schemas.microsoft.com/office/drawing/2014/main" id="{6F0125D2-0FCC-492A-868C-E09B180AD8B9}"/>
              </a:ext>
              <a:ext uri="{C183D7F6-B498-43B3-948B-1728B52AA6E4}">
                <adec:decorative xmlns:adec="http://schemas.microsoft.com/office/drawing/2017/decorative" val="1"/>
              </a:ext>
            </a:extLst>
          </p:cNvPr>
          <p:cNvGrpSpPr/>
          <p:nvPr/>
        </p:nvGrpSpPr>
        <p:grpSpPr>
          <a:xfrm>
            <a:off x="715429" y="2514325"/>
            <a:ext cx="187380" cy="278885"/>
            <a:chOff x="5052041" y="3023897"/>
            <a:chExt cx="1009650" cy="1502702"/>
          </a:xfrm>
        </p:grpSpPr>
        <p:sp>
          <p:nvSpPr>
            <p:cNvPr id="13" name="Freeform: Shape 12">
              <a:extLst>
                <a:ext uri="{FF2B5EF4-FFF2-40B4-BE49-F238E27FC236}">
                  <a16:creationId xmlns:a16="http://schemas.microsoft.com/office/drawing/2014/main" id="{A42791D9-0616-438D-9CCF-CF1107EBC205}"/>
                </a:ext>
                <a:ext uri="{C183D7F6-B498-43B3-948B-1728B52AA6E4}">
                  <adec:decorative xmlns:adec="http://schemas.microsoft.com/office/drawing/2017/decorative" val="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14" name="Freeform: Shape 13">
              <a:extLst>
                <a:ext uri="{FF2B5EF4-FFF2-40B4-BE49-F238E27FC236}">
                  <a16:creationId xmlns:a16="http://schemas.microsoft.com/office/drawing/2014/main" id="{067E028D-B83C-4DAB-9050-329EDFDCB162}"/>
                </a:ext>
                <a:ext uri="{C183D7F6-B498-43B3-948B-1728B52AA6E4}">
                  <adec:decorative xmlns:adec="http://schemas.microsoft.com/office/drawing/2017/decorative" val="1"/>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5" name="Freeform: Shape 14">
              <a:extLst>
                <a:ext uri="{FF2B5EF4-FFF2-40B4-BE49-F238E27FC236}">
                  <a16:creationId xmlns:a16="http://schemas.microsoft.com/office/drawing/2014/main" id="{600F250A-168C-4535-995F-4F0478282AF4}"/>
                </a:ext>
                <a:ext uri="{C183D7F6-B498-43B3-948B-1728B52AA6E4}">
                  <adec:decorative xmlns:adec="http://schemas.microsoft.com/office/drawing/2017/decorative" val="1"/>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
        <p:nvSpPr>
          <p:cNvPr id="6" name="Content Placeholder Step 1" descr="Select the 3D Model on the right, then go to Animations &gt; Turntable&#10;Hint: Effect Options gives you even more options for Turntable.&#10;">
            <a:extLst>
              <a:ext uri="{FF2B5EF4-FFF2-40B4-BE49-F238E27FC236}">
                <a16:creationId xmlns:a16="http://schemas.microsoft.com/office/drawing/2014/main" id="{8110C53D-9866-4A6B-9E28-68BBE6EFF866}"/>
              </a:ext>
            </a:extLst>
          </p:cNvPr>
          <p:cNvSpPr txBox="1">
            <a:spLocks/>
          </p:cNvSpPr>
          <p:nvPr/>
        </p:nvSpPr>
        <p:spPr>
          <a:xfrm>
            <a:off x="1066037" y="1958188"/>
            <a:ext cx="5110159" cy="103901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the 3D Model on the right, then go to </a:t>
            </a:r>
            <a:r>
              <a:rPr lang="en-US" dirty="0">
                <a:solidFill>
                  <a:srgbClr val="D24726"/>
                </a:solidFill>
                <a:latin typeface="Segoe UI Semibold" panose="020B0702040204020203" pitchFamily="34" charset="0"/>
                <a:cs typeface="Segoe UI Semibold" panose="020B0702040204020203" pitchFamily="34" charset="0"/>
              </a:rPr>
              <a:t>Animations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cs typeface="Segoe UI"/>
              </a:rPr>
              <a:t>&gt; </a:t>
            </a:r>
            <a:r>
              <a:rPr lang="en-US" dirty="0">
                <a:solidFill>
                  <a:srgbClr val="D24726"/>
                </a:solidFill>
                <a:latin typeface="Segoe UI Semibold" panose="020B0702040204020203" pitchFamily="34" charset="0"/>
                <a:cs typeface="Segoe UI Semibold" panose="020B0702040204020203" pitchFamily="34" charset="0"/>
              </a:rPr>
              <a:t>Turntable</a:t>
            </a:r>
          </a:p>
          <a:p>
            <a:pPr marL="0" indent="0">
              <a:spcBef>
                <a:spcPts val="2400"/>
              </a:spcBef>
              <a:spcAft>
                <a:spcPts val="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Turntable</a:t>
            </a:r>
            <a:r>
              <a:rPr lang="en-US" dirty="0">
                <a:solidFill>
                  <a:prstClr val="black">
                    <a:lumMod val="75000"/>
                    <a:lumOff val="25000"/>
                  </a:prstClr>
                </a:solidFill>
              </a:rPr>
              <a:t>.</a:t>
            </a:r>
          </a:p>
        </p:txBody>
      </p:sp>
      <p:sp>
        <p:nvSpPr>
          <p:cNvPr id="7" name="Step 2" descr="Step 2:">
            <a:extLst>
              <a:ext uri="{FF2B5EF4-FFF2-40B4-BE49-F238E27FC236}">
                <a16:creationId xmlns:a16="http://schemas.microsoft.com/office/drawing/2014/main" id="{D7689DB6-3948-40C3-8F69-1ED48F5AE1BB}"/>
              </a:ext>
            </a:extLst>
          </p:cNvPr>
          <p:cNvSpPr/>
          <p:nvPr/>
        </p:nvSpPr>
        <p:spPr bwMode="blackWhite">
          <a:xfrm>
            <a:off x="630366" y="459927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2</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8" name="Content Placeholder Step 2" descr="Explore the other new animations designed specifically for 3D models: Arrive, Swing, Jump &amp; Turn, and Leave.">
            <a:extLst>
              <a:ext uri="{FF2B5EF4-FFF2-40B4-BE49-F238E27FC236}">
                <a16:creationId xmlns:a16="http://schemas.microsoft.com/office/drawing/2014/main" id="{F8DE0424-CE18-47F6-BBF5-736B335BC89A}"/>
              </a:ext>
            </a:extLst>
          </p:cNvPr>
          <p:cNvSpPr txBox="1">
            <a:spLocks/>
          </p:cNvSpPr>
          <p:nvPr/>
        </p:nvSpPr>
        <p:spPr>
          <a:xfrm>
            <a:off x="1066037" y="4639464"/>
            <a:ext cx="5110159" cy="72340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Explore the other new animations designed specifically for 3D models: </a:t>
            </a:r>
            <a:r>
              <a:rPr lang="en-US" dirty="0">
                <a:solidFill>
                  <a:srgbClr val="D24726"/>
                </a:solidFill>
                <a:latin typeface="Segoe UI Semibold" panose="020B0702040204020203" pitchFamily="34" charset="0"/>
                <a:cs typeface="Segoe UI Semibold" panose="020B0702040204020203" pitchFamily="34" charset="0"/>
              </a:rPr>
              <a:t>Arrive</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srgbClr val="D24726"/>
                </a:solidFill>
                <a:latin typeface="Segoe UI Semibold" panose="020B0702040204020203" pitchFamily="34" charset="0"/>
                <a:cs typeface="Segoe UI Semibold" panose="020B0702040204020203" pitchFamily="34" charset="0"/>
              </a:rPr>
              <a:t>Swing</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srgbClr val="D24726"/>
                </a:solidFill>
                <a:latin typeface="Segoe UI Semibold" panose="020B0702040204020203" pitchFamily="34" charset="0"/>
                <a:cs typeface="Segoe UI Semibold" panose="020B0702040204020203" pitchFamily="34" charset="0"/>
              </a:rPr>
              <a:t>Jump</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srgbClr val="D24726"/>
                </a:solidFill>
                <a:latin typeface="Segoe UI Semibold" panose="020B0702040204020203" pitchFamily="34" charset="0"/>
                <a:cs typeface="Segoe UI Semibold" panose="020B0702040204020203" pitchFamily="34" charset="0"/>
              </a:rPr>
              <a:t>&amp; Turn</a:t>
            </a:r>
            <a:r>
              <a:rPr lang="en-US" dirty="0">
                <a:solidFill>
                  <a:prstClr val="black">
                    <a:lumMod val="75000"/>
                    <a:lumOff val="25000"/>
                  </a:prstClr>
                </a:solidFill>
                <a:latin typeface="Segoe UI" panose="020B0502040204020203" pitchFamily="34" charset="0"/>
                <a:cs typeface="Segoe UI" panose="020B0502040204020203" pitchFamily="34" charset="0"/>
              </a:rPr>
              <a:t>, and </a:t>
            </a:r>
            <a:r>
              <a:rPr lang="en-US" dirty="0">
                <a:solidFill>
                  <a:srgbClr val="D24726"/>
                </a:solidFill>
                <a:latin typeface="Segoe UI Semibold" panose="020B0702040204020203" pitchFamily="34" charset="0"/>
                <a:cs typeface="Segoe UI Semibold" panose="020B0702040204020203" pitchFamily="34" charset="0"/>
              </a:rPr>
              <a:t>Leave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sp>
        <p:nvSpPr>
          <p:cNvPr id="10" name="Step 3" descr="Step 3">
            <a:extLst>
              <a:ext uri="{FF2B5EF4-FFF2-40B4-BE49-F238E27FC236}">
                <a16:creationId xmlns:a16="http://schemas.microsoft.com/office/drawing/2014/main" id="{9D4BEFE4-E36D-4025-A26C-11D7E10A9478}"/>
              </a:ext>
            </a:extLst>
          </p:cNvPr>
          <p:cNvSpPr/>
          <p:nvPr/>
        </p:nvSpPr>
        <p:spPr bwMode="blackWhite">
          <a:xfrm>
            <a:off x="630366" y="538161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Segoe UI Semibold" panose="020B0702040204020203" pitchFamily="34" charset="0"/>
                <a:cs typeface="Segoe UI Semibold" panose="020B0702040204020203" pitchFamily="34" charset="0"/>
              </a:rPr>
              <a:t>3</a:t>
            </a:r>
            <a:endParaRPr lang="en-US" dirty="0">
              <a:solidFill>
                <a:schemeClr val="bg1"/>
              </a:solidFill>
              <a:latin typeface="Segoe UI Semibold" panose="020B0702040204020203" pitchFamily="34" charset="0"/>
              <a:cs typeface="Segoe UI Semibold" panose="020B0702040204020203" pitchFamily="34" charset="0"/>
            </a:endParaRPr>
          </a:p>
        </p:txBody>
      </p:sp>
      <p:sp>
        <p:nvSpPr>
          <p:cNvPr id="11" name="Content Placeholder Step 3" descr="Click Add Animation to combine the new 3D animations with other classic 2D animations, such as Fade, Grow/Shrink, or one of the many Motion Path animations to test and see what is possible.">
            <a:extLst>
              <a:ext uri="{FF2B5EF4-FFF2-40B4-BE49-F238E27FC236}">
                <a16:creationId xmlns:a16="http://schemas.microsoft.com/office/drawing/2014/main" id="{8BCD932C-F4F1-4949-983C-017934B3CCBC}"/>
              </a:ext>
            </a:extLst>
          </p:cNvPr>
          <p:cNvSpPr txBox="1">
            <a:spLocks/>
          </p:cNvSpPr>
          <p:nvPr/>
        </p:nvSpPr>
        <p:spPr>
          <a:xfrm>
            <a:off x="1066037" y="5421806"/>
            <a:ext cx="5110159" cy="7952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Click Add Animation to combine the new 3D animations with other classic 2D animations, such as </a:t>
            </a:r>
            <a:r>
              <a:rPr lang="en-US" dirty="0">
                <a:solidFill>
                  <a:srgbClr val="D24726"/>
                </a:solidFill>
                <a:latin typeface="Segoe UI Semibold" panose="020B0702040204020203" pitchFamily="34" charset="0"/>
                <a:cs typeface="Segoe UI Semibold" panose="020B0702040204020203" pitchFamily="34" charset="0"/>
              </a:rPr>
              <a:t>Fade</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srgbClr val="D24726"/>
                </a:solidFill>
                <a:latin typeface="Segoe UI Semibold" panose="020B0702040204020203" pitchFamily="34" charset="0"/>
                <a:cs typeface="Segoe UI Semibold" panose="020B0702040204020203" pitchFamily="34" charset="0"/>
              </a:rPr>
              <a:t>Grow/Shrink</a:t>
            </a:r>
            <a:r>
              <a:rPr lang="en-US" dirty="0">
                <a:solidFill>
                  <a:prstClr val="black">
                    <a:lumMod val="75000"/>
                    <a:lumOff val="25000"/>
                  </a:prstClr>
                </a:solidFill>
                <a:latin typeface="Segoe UI" panose="020B0502040204020203" pitchFamily="34" charset="0"/>
                <a:cs typeface="Segoe UI" panose="020B0502040204020203" pitchFamily="34" charset="0"/>
              </a:rPr>
              <a:t>, or one of the many </a:t>
            </a:r>
            <a:r>
              <a:rPr lang="en-US" dirty="0">
                <a:solidFill>
                  <a:srgbClr val="D24726"/>
                </a:solidFill>
                <a:latin typeface="Segoe UI Semibold" panose="020B0702040204020203" pitchFamily="34" charset="0"/>
                <a:cs typeface="Segoe UI Semibold" panose="020B0702040204020203" pitchFamily="34" charset="0"/>
              </a:rPr>
              <a:t>Motion Paths </a:t>
            </a:r>
            <a:r>
              <a:rPr lang="en-US" dirty="0">
                <a:solidFill>
                  <a:prstClr val="black">
                    <a:lumMod val="75000"/>
                    <a:lumOff val="25000"/>
                  </a:prstClr>
                </a:solidFill>
                <a:latin typeface="Segoe UI" panose="020B0502040204020203" pitchFamily="34" charset="0"/>
                <a:cs typeface="Segoe UI" panose="020B0502040204020203" pitchFamily="34" charset="0"/>
              </a:rPr>
              <a:t>animations to test and see what is possible.</a:t>
            </a:r>
          </a:p>
        </p:txBody>
      </p:sp>
      <mc:AlternateContent xmlns:mc="http://schemas.openxmlformats.org/markup-compatibility/2006">
        <mc:Choice xmlns:am3d="http://schemas.microsoft.com/office/drawing/2017/model3d" Requires="am3d">
          <p:graphicFrame>
            <p:nvGraphicFramePr>
              <p:cNvPr id="24" name="3D Model 23" descr="3D model of a parrot">
                <a:extLst>
                  <a:ext uri="{FF2B5EF4-FFF2-40B4-BE49-F238E27FC236}">
                    <a16:creationId xmlns:a16="http://schemas.microsoft.com/office/drawing/2014/main" id="{CCCE7507-16DA-4EE0-A55C-07EE55110FC7}"/>
                  </a:ext>
                </a:extLst>
              </p:cNvPr>
              <p:cNvGraphicFramePr>
                <a:graphicFrameLocks noChangeAspect="1"/>
              </p:cNvGraphicFramePr>
              <p:nvPr>
                <p:extLst>
                  <p:ext uri="{D42A27DB-BD31-4B8C-83A1-F6EECF244321}">
                    <p14:modId xmlns:p14="http://schemas.microsoft.com/office/powerpoint/2010/main" val="2901715206"/>
                  </p:ext>
                </p:extLst>
              </p:nvPr>
            </p:nvGraphicFramePr>
            <p:xfrm>
              <a:off x="8134006" y="1431342"/>
              <a:ext cx="1552272" cy="4866325"/>
            </p:xfrm>
            <a:graphic>
              <a:graphicData uri="http://schemas.microsoft.com/office/drawing/2017/model3d">
                <am3d:model3d r:embed="rId2">
                  <am3d:spPr>
                    <a:xfrm>
                      <a:off x="0" y="0"/>
                      <a:ext cx="1552272" cy="4866325"/>
                    </a:xfrm>
                    <a:prstGeom prst="rect">
                      <a:avLst/>
                    </a:prstGeom>
                  </am3d:spPr>
                  <am3d:camera>
                    <am3d:pos x="0" y="0" z="52563001"/>
                    <am3d:up dx="0" dy="36000000" dz="0"/>
                    <am3d:lookAt x="0" y="0" z="0"/>
                    <am3d:perspective fov="2700000"/>
                  </am3d:camera>
                  <am3d:trans>
                    <am3d:meterPerModelUnit n="12089550" d="1000000"/>
                    <am3d:preTrans dx="2779495" dy="-17991192" dz="-845298"/>
                    <am3d:scale>
                      <am3d:sx n="1000000" d="1000000"/>
                      <am3d:sy n="1000000" d="1000000"/>
                      <am3d:sz n="1000000" d="1000000"/>
                    </am3d:scale>
                    <am3d:rot ax="214005" ay="217895" az="13569"/>
                    <am3d:postTrans dx="0" dy="0" dz="0"/>
                  </am3d:trans>
                  <am3d:raster rName="Office3DRenderer" rVer="16.0.8326">
                    <am3d:blip r:embed="rId3"/>
                  </am3d:raster>
                  <am3d:objViewport viewportSz="54186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4" name="3D Model 23" descr="3D model of a parrot">
                <a:extLst>
                  <a:ext uri="{FF2B5EF4-FFF2-40B4-BE49-F238E27FC236}">
                    <a16:creationId xmlns:a16="http://schemas.microsoft.com/office/drawing/2014/main" id="{CCCE7507-16DA-4EE0-A55C-07EE55110FC7}"/>
                  </a:ext>
                </a:extLst>
              </p:cNvPr>
              <p:cNvPicPr>
                <a:picLocks noGrp="1" noRot="1" noChangeAspect="1" noMove="1" noResize="1" noEditPoints="1" noAdjustHandles="1" noChangeArrowheads="1" noChangeShapeType="1" noCrop="1"/>
              </p:cNvPicPr>
              <p:nvPr/>
            </p:nvPicPr>
            <p:blipFill>
              <a:blip r:embed="rId3"/>
              <a:stretch>
                <a:fillRect/>
              </a:stretch>
            </p:blipFill>
            <p:spPr>
              <a:xfrm>
                <a:off x="8134006" y="1431342"/>
                <a:ext cx="1552272" cy="4866325"/>
              </a:xfrm>
              <a:prstGeom prst="rect">
                <a:avLst/>
              </a:prstGeom>
            </p:spPr>
          </p:pic>
        </mc:Fallback>
      </mc:AlternateContent>
      <p:pic>
        <p:nvPicPr>
          <p:cNvPr id="9" name="Picture 8" descr="A screenshot of a cell phone&#10;&#10;Description automatically generated">
            <a:extLst>
              <a:ext uri="{FF2B5EF4-FFF2-40B4-BE49-F238E27FC236}">
                <a16:creationId xmlns:a16="http://schemas.microsoft.com/office/drawing/2014/main" id="{01C4D089-8091-4C8E-885D-5A87D0590D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366" y="2972449"/>
            <a:ext cx="5775987" cy="1403548"/>
          </a:xfrm>
          <a:prstGeom prst="rect">
            <a:avLst/>
          </a:prstGeom>
        </p:spPr>
      </p:pic>
    </p:spTree>
    <p:extLst>
      <p:ext uri="{BB962C8B-B14F-4D97-AF65-F5344CB8AC3E}">
        <p14:creationId xmlns:p14="http://schemas.microsoft.com/office/powerpoint/2010/main" val="1424314166"/>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Bring Your Presentations" id="{59065FFD-95A5-4387-9888-595CD54FE3CE}" vid="{8A46A32C-1227-47D7-A4C8-360887988C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898</Words>
  <Application>Microsoft Office PowerPoint</Application>
  <PresentationFormat>Widescreen</PresentationFormat>
  <Paragraphs>72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Segoe UI</vt:lpstr>
      <vt:lpstr>Segoe UI Light</vt:lpstr>
      <vt:lpstr>Segoe UI Semibold</vt:lpstr>
      <vt:lpstr>Get Started with 3D</vt:lpstr>
      <vt:lpstr>Bring Your Presentations  to Life with 3D</vt:lpstr>
      <vt:lpstr>Why Use 3D?</vt:lpstr>
      <vt:lpstr>No 3D Model? No Problem!</vt:lpstr>
      <vt:lpstr>How to Insert a 3D Model</vt:lpstr>
      <vt:lpstr>Have Your Own 3D Model? You Can Import It!</vt:lpstr>
      <vt:lpstr>Two Ways to Position and Rotate Your 3D Model</vt:lpstr>
      <vt:lpstr>Pan and Zoom</vt:lpstr>
      <vt:lpstr>Now Animate Your 3D Model Using the Morph Transition</vt:lpstr>
      <vt:lpstr>Animate Your 3D Model Using the Animations Tab</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Bring Your Presentations  to Life with 3D</dc:title>
  <dc:creator>Mohamed</dc:creator>
  <cp:lastModifiedBy>Mohamed</cp:lastModifiedBy>
  <cp:revision>1</cp:revision>
  <dcterms:created xsi:type="dcterms:W3CDTF">2021-03-05T18:31:06Z</dcterms:created>
  <dcterms:modified xsi:type="dcterms:W3CDTF">2021-03-05T18:31:17Z</dcterms:modified>
</cp:coreProperties>
</file>