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7"/>
  </p:notesMasterIdLst>
  <p:sldIdLst>
    <p:sldId id="1864" r:id="rId5"/>
    <p:sldId id="1846" r:id="rId6"/>
    <p:sldId id="1845" r:id="rId7"/>
    <p:sldId id="1863" r:id="rId8"/>
    <p:sldId id="1848" r:id="rId9"/>
    <p:sldId id="1849" r:id="rId10"/>
    <p:sldId id="1851" r:id="rId11"/>
    <p:sldId id="1852" r:id="rId12"/>
    <p:sldId id="1862" r:id="rId13"/>
    <p:sldId id="1858" r:id="rId14"/>
    <p:sldId id="1859" r:id="rId15"/>
    <p:sldId id="1860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0_1" csCatId="mainScheme" phldr="1"/>
      <dgm:spPr/>
    </dgm:pt>
    <dgm:pt modelId="{C8710C11-6766-4B48-9562-4B0C7B3F28D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en-US" b="1" dirty="0"/>
            <a:t>Dolores Huerta </a:t>
          </a:r>
          <a:r>
            <a:rPr lang="en-US" altLang="en-US" dirty="0"/>
            <a:t>worked to improve social and economic conditions for farmworkers.</a:t>
          </a:r>
          <a:endParaRPr lang="en-US" dirty="0"/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/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/>
        </a:p>
      </dgm:t>
    </dgm:pt>
    <dgm:pt modelId="{8EE3C8DC-7BA8-479C-A581-E9DA099939F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en-US" b="1" dirty="0"/>
            <a:t>Rita Moreno </a:t>
          </a:r>
          <a:r>
            <a:rPr lang="en-US" altLang="en-US" dirty="0"/>
            <a:t>won an Emmy, a Grammy, an Oscar, and a Tony.</a:t>
          </a:r>
          <a:endParaRPr lang="en-US" dirty="0"/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/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/>
        </a:p>
      </dgm:t>
    </dgm:pt>
    <dgm:pt modelId="{8865AC6C-44E0-4174-AB02-044A78D94D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en-US" b="1" dirty="0"/>
            <a:t>Gloria Estefan </a:t>
          </a:r>
          <a:r>
            <a:rPr lang="en-US" altLang="en-US" dirty="0"/>
            <a:t>sold over 100 million albums worldwide.</a:t>
          </a:r>
          <a:endParaRPr lang="en-US" dirty="0"/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/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/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>
        <a:ln>
          <a:noFill/>
        </a:ln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>
        <a:ln>
          <a:noFill/>
        </a:ln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>
        <a:ln>
          <a:noFill/>
        </a:ln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262100" y="482920"/>
          <a:ext cx="1308824" cy="1308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462262" y="2149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Dolores Huerta </a:t>
          </a:r>
          <a:r>
            <a:rPr lang="en-US" altLang="en-US" sz="1400" kern="1200" dirty="0"/>
            <a:t>worked to improve social and economic conditions for farmworkers.</a:t>
          </a:r>
          <a:endParaRPr lang="en-US" sz="1400" kern="1200" dirty="0"/>
        </a:p>
      </dsp:txBody>
      <dsp:txXfrm>
        <a:off x="462262" y="2149879"/>
        <a:ext cx="2908499" cy="720000"/>
      </dsp:txXfrm>
    </dsp:sp>
    <dsp:sp modelId="{FCA6A723-3A73-458A-AE3C-15B86CF5C55D}">
      <dsp:nvSpPr>
        <dsp:cNvPr id="0" name=""/>
        <dsp:cNvSpPr/>
      </dsp:nvSpPr>
      <dsp:spPr>
        <a:xfrm>
          <a:off x="4679587" y="482920"/>
          <a:ext cx="1308824" cy="1308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9750" y="2149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Rita Moreno </a:t>
          </a:r>
          <a:r>
            <a:rPr lang="en-US" altLang="en-US" sz="1400" kern="1200" dirty="0"/>
            <a:t>won an Emmy, a Grammy, an Oscar, and a Tony.</a:t>
          </a:r>
          <a:endParaRPr lang="en-US" sz="1400" kern="1200" dirty="0"/>
        </a:p>
      </dsp:txBody>
      <dsp:txXfrm>
        <a:off x="3879750" y="2149879"/>
        <a:ext cx="2908499" cy="720000"/>
      </dsp:txXfrm>
    </dsp:sp>
    <dsp:sp modelId="{5326D40B-04B6-4401-91A7-8A4487EDC6FC}">
      <dsp:nvSpPr>
        <dsp:cNvPr id="0" name=""/>
        <dsp:cNvSpPr/>
      </dsp:nvSpPr>
      <dsp:spPr>
        <a:xfrm>
          <a:off x="8097075" y="482920"/>
          <a:ext cx="1308824" cy="1308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297237" y="2149879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Gloria Estefan </a:t>
          </a:r>
          <a:r>
            <a:rPr lang="en-US" altLang="en-US" sz="1400" kern="1200" dirty="0"/>
            <a:t>sold over 100 million albums worldwide.</a:t>
          </a:r>
          <a:endParaRPr lang="en-US" sz="1400" kern="1200" dirty="0"/>
        </a:p>
      </dsp:txBody>
      <dsp:txXfrm>
        <a:off x="7297237" y="2149879"/>
        <a:ext cx="290849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2021-03-05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search?q=Bing+Hispanic+Heritage+Month+quiz&amp;form=MY01O3&amp;OCID=MY01O3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bing.com/search?q=notable+Hispanic+and+Latino+Americans&amp;form=M401K1&amp;OCID=MY01O2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b="1" dirty="0">
                <a:solidFill>
                  <a:srgbClr val="01C2D1"/>
                </a:solidFill>
              </a:rPr>
              <a:t>H</a:t>
            </a:r>
            <a:r>
              <a:rPr lang="en-US" altLang="en-US" b="1" dirty="0"/>
              <a:t>ispanic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E4387"/>
                </a:solidFill>
              </a:rPr>
              <a:t>H</a:t>
            </a:r>
            <a:r>
              <a:rPr lang="en-US" altLang="en-US" b="1" dirty="0"/>
              <a:t>eritage </a:t>
            </a:r>
            <a:r>
              <a:rPr lang="en-US" altLang="en-US" b="1" dirty="0">
                <a:solidFill>
                  <a:srgbClr val="F69000"/>
                </a:solidFill>
              </a:rPr>
              <a:t>M</a:t>
            </a:r>
            <a:r>
              <a:rPr lang="en-US" altLang="en-US" b="1" dirty="0"/>
              <a:t>onth</a:t>
            </a:r>
            <a:endParaRPr lang="en-US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en-US" sz="1800" dirty="0"/>
              <a:t>Provide a brief summary of your presentation. Remind the audience what you covered in the previous slides.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en-US" altLang="en-US" sz="1800" dirty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1800" dirty="0">
                <a:ea typeface="+mn-lt"/>
                <a:cs typeface="+mn-lt"/>
              </a:rPr>
              <a:t>Take the </a:t>
            </a:r>
            <a:r>
              <a:rPr lang="en-US" sz="1800" dirty="0">
                <a:solidFill>
                  <a:srgbClr val="996633"/>
                </a:solidFill>
                <a:ea typeface="+mn-lt"/>
                <a:cs typeface="+mn-lt"/>
                <a:hlinkClick r:id="rId2"/>
              </a:rPr>
              <a:t>Bing quiz</a:t>
            </a:r>
            <a:r>
              <a:rPr lang="en-US" sz="1800" dirty="0">
                <a:ea typeface="+mn-lt"/>
                <a:cs typeface="+mn-lt"/>
              </a:rPr>
              <a:t> and test your knowledge about the contributions of some amazing Hispanic/Latino people, past and present.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/>
              <a:t>Invite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A6602-30A1-4051-A288-1510D0F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2625"/>
                </a:solidFill>
              </a:rPr>
              <a:t>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State the significance of Hispanic Heritage Month</a:t>
            </a:r>
          </a:p>
          <a:p>
            <a:pPr lvl="1"/>
            <a:r>
              <a:rPr lang="en-US" dirty="0"/>
              <a:t>What is Hispanic Heritage 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Hispanic Heritage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/>
              <a:t>Latin America is divided up into several regions: North America, Central America, South America, and the Caribbean.</a:t>
            </a:r>
          </a:p>
          <a:p>
            <a:pPr lvl="1"/>
            <a:r>
              <a:rPr lang="en-US" dirty="0"/>
              <a:t>Add a map or make a list of the countries that make up Latin America. </a:t>
            </a:r>
          </a:p>
          <a:p>
            <a:pPr lvl="1"/>
            <a:endParaRPr lang="en-US" altLang="en-US" dirty="0"/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7B21FAA4-F076-4E56-9A2A-1E78742EA4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788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 lIns="91440"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bg2"/>
                </a:solidFill>
                <a:latin typeface="+mj-lt"/>
              </a:rPr>
              <a:t>Make a timeline of the important historical events or list historical contributions made by people of Hispanic/Latino heritage.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422485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788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2625"/>
                </a:solidFill>
              </a:rPr>
              <a:t>Interesting facts</a:t>
            </a:r>
            <a:br>
              <a:rPr lang="en-US" dirty="0">
                <a:solidFill>
                  <a:srgbClr val="FF2625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 some interesting facts about Hispanic Heritage Month. Here are a few examples:</a:t>
            </a:r>
          </a:p>
          <a:p>
            <a:pPr lvl="1"/>
            <a:r>
              <a:rPr lang="en-US" dirty="0"/>
              <a:t>Latino/a refers to people that are from or are descendent from Latin America. Not all Latinos speak Spanish. Some Latinos speak Portuguese and French.</a:t>
            </a:r>
          </a:p>
          <a:p>
            <a:pPr lvl="1"/>
            <a:r>
              <a:rPr lang="en-US" dirty="0"/>
              <a:t>Hispanic refers to people who share a common language—Spanish.</a:t>
            </a:r>
          </a:p>
          <a:p>
            <a:pPr lvl="1"/>
            <a:r>
              <a:rPr lang="en-US" dirty="0"/>
              <a:t>People who identify as Hispanic or Latino can be from any race or background.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D1DFC-5D54-4DF6-99FA-917E49EA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Choose three notable people of Hispanic/Latino heritage using </a:t>
            </a:r>
            <a:r>
              <a:rPr lang="en-US" altLang="en-US" dirty="0">
                <a:hlinkClick r:id="rId3"/>
              </a:rPr>
              <a:t>Bing.com</a:t>
            </a:r>
            <a:r>
              <a:rPr lang="en-US" altLang="en-US" dirty="0"/>
              <a:t> and discuss their lives and accomplishments. Here are some examples:  </a:t>
            </a:r>
          </a:p>
          <a:p>
            <a:endParaRPr lang="en-US" dirty="0"/>
          </a:p>
        </p:txBody>
      </p:sp>
      <p:graphicFrame>
        <p:nvGraphicFramePr>
          <p:cNvPr id="6" name="Content Placeholder 6" descr="key people SmartArt Graphic">
            <a:extLst>
              <a:ext uri="{FF2B5EF4-FFF2-40B4-BE49-F238E27FC236}">
                <a16:creationId xmlns:a16="http://schemas.microsoft.com/office/drawing/2014/main" id="{9E3A0DD1-A709-40A7-BC49-7647287B8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010956"/>
              </p:ext>
            </p:extLst>
          </p:nvPr>
        </p:nvGraphicFramePr>
        <p:xfrm>
          <a:off x="762000" y="2895600"/>
          <a:ext cx="10668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Provide examples of art and literature that are significant to Hispanic Heritage Month. Here are a few examples:</a:t>
            </a:r>
          </a:p>
          <a:p>
            <a:pPr lvl="1"/>
            <a:r>
              <a:rPr lang="en-US" altLang="en-US" dirty="0"/>
              <a:t>The writings of Nobel prize winner Gabriel García Márquez</a:t>
            </a:r>
          </a:p>
          <a:p>
            <a:pPr lvl="1"/>
            <a:r>
              <a:rPr lang="en-US" altLang="en-US" dirty="0"/>
              <a:t>The music of Grammy winner Celia Cruz</a:t>
            </a:r>
          </a:p>
          <a:p>
            <a:pPr lvl="1"/>
            <a:r>
              <a:rPr lang="en-US" altLang="en-US" dirty="0"/>
              <a:t>The art of Frida Kahlo</a:t>
            </a:r>
          </a:p>
          <a:p>
            <a:endParaRPr lang="en-US" altLang="en-US" dirty="0"/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93D5B08B-062C-44B9-B26B-59FC596B3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26E58EC9-97A8-4831-B77A-6206FB7F4B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F3745-4FDE-4B04-A987-B2BA56B0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788"/>
                </a:solidFill>
              </a:rPr>
              <a:t>How to celebrate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List some ways you can celebrate Hispanic Heritage Month. Here are a few examples:</a:t>
            </a:r>
          </a:p>
          <a:p>
            <a:pPr lvl="1"/>
            <a:r>
              <a:rPr lang="en-US" dirty="0"/>
              <a:t>Discover Hispanic/Latino artists</a:t>
            </a:r>
          </a:p>
          <a:p>
            <a:pPr lvl="1"/>
            <a:r>
              <a:rPr lang="en-US" dirty="0"/>
              <a:t>Read Hispanic/Latino authors</a:t>
            </a:r>
          </a:p>
          <a:p>
            <a:pPr lvl="1"/>
            <a:r>
              <a:rPr lang="en-US" dirty="0"/>
              <a:t>Listen to Hispanic/Latino music</a:t>
            </a:r>
          </a:p>
          <a:p>
            <a:pPr lvl="1"/>
            <a:r>
              <a:rPr lang="en-US" dirty="0"/>
              <a:t>Learn Hispanic/Latino-American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_v2" id="{305F3CB5-DAFC-47B1-A1A2-5F7FD2458A84}" vid="{65144770-9016-4FAC-934C-5E9A9429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119F0-3CE7-4464-96A2-DC738A807A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0</TotalTime>
  <Words>438</Words>
  <Application>Microsoft Office PowerPoint</Application>
  <PresentationFormat>Widescreen</PresentationFormat>
  <Paragraphs>70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Segoe UI</vt:lpstr>
      <vt:lpstr>Office Theme</vt:lpstr>
      <vt:lpstr>Hispanic Heritage Month</vt:lpstr>
      <vt:lpstr>Introduction</vt:lpstr>
      <vt:lpstr>Overview</vt:lpstr>
      <vt:lpstr>Geography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Hispanic Heritage Month</dc:title>
  <dc:subject/>
  <dc:creator>Mohamed</dc:creator>
  <cp:keywords/>
  <dc:description/>
  <cp:lastModifiedBy>Mohamed</cp:lastModifiedBy>
  <cp:revision>1</cp:revision>
  <dcterms:created xsi:type="dcterms:W3CDTF">2021-03-05T17:44:29Z</dcterms:created>
  <dcterms:modified xsi:type="dcterms:W3CDTF">2021-03-05T17:44:42Z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