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65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C1F"/>
    <a:srgbClr val="903163"/>
    <a:srgbClr val="E1E1E1"/>
    <a:srgbClr val="AA2C71"/>
    <a:srgbClr val="A62C6F"/>
    <a:srgbClr val="F9E7F1"/>
    <a:srgbClr val="852359"/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B538F6-AC32-4C48-A241-2C319D94E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BACE3-EC2D-4898-B64D-08C196DE61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4D88D5-0AB9-479B-891B-76FAA2CC9968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C0CC-D9A9-4658-833D-7168A941E9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B70F4-8768-4C94-98DC-BDBE0D5884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20114-DE68-48DB-98CA-3A246173CE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6316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95F94-0189-4A23-9895-35FA752439AB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E1C88-3939-4832-BAAB-091D6FA96EB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0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Delete this slide when you finish preparing the other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2E1C88-3939-4832-BAAB-091D6FA96EB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9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464567" y="3085765"/>
            <a:ext cx="11262866" cy="3304800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8000">
                <a:schemeClr val="accent2">
                  <a:lumMod val="7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020431"/>
            <a:ext cx="10993549" cy="1475013"/>
          </a:xfrm>
          <a:effectLst/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7D86AA0-B889-4FC0-8908-A1A591CF11C0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84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 bwMode="white">
          <a:xfrm>
            <a:off x="447817" y="5141973"/>
            <a:ext cx="11298200" cy="127470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59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9E538E-6783-48BF-9DAA-8D73DA1DF735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697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CD03-0ACB-4458-BBFE-1F9AEE665C1A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21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C994CB-2BC6-164B-80D4-304B4CB6D8C3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4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D11B3-3F18-4FD1-BAEF-D15CC2EE16C2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BE0FDB-DB48-E242-8A1F-5B06F79B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466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mag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5655714" cy="5244392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5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 anchor="ctr" anchorCtr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773724"/>
            <a:ext cx="5388785" cy="495886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304F6-55F4-45F8-BBB4-727BFFEADAA0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82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7817" y="5141974"/>
            <a:ext cx="11290860" cy="1258827"/>
          </a:xfrm>
          <a:prstGeom prst="rect">
            <a:avLst/>
          </a:prstGeom>
          <a:gradFill flip="none" rotWithShape="1">
            <a:gsLst>
              <a:gs pos="100000">
                <a:srgbClr val="903163"/>
              </a:gs>
              <a:gs pos="60000">
                <a:schemeClr val="accent1">
                  <a:lumMod val="95000"/>
                  <a:lumOff val="5000"/>
                </a:schemeClr>
              </a:gs>
              <a:gs pos="1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20C59B-4134-42ED-BEFA-FCBF7FC8D035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24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E2A5-5D3B-4ECC-9A5D-868F6C887DEE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6966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9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D289ABA-BA71-41AF-AA30-58CB8F426F6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8145430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06DFC81-3912-4844-B25C-E1D7CBCD80A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400414" y="2714624"/>
            <a:ext cx="3378403" cy="3194051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1556C46-FD2A-4916-B30C-DB066CAEA4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241852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328988-0888-4C1A-8F73-17D455B6F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180115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1892BA-72AB-4029-BF58-4D6F90C4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962123" y="2714625"/>
            <a:ext cx="0" cy="319405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E232301-6803-418F-8637-ABBAC64416D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496836" y="2023139"/>
            <a:ext cx="3198328" cy="536005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190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 bwMode="white">
          <a:xfrm>
            <a:off x="445982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2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707" y="2250892"/>
            <a:ext cx="5393102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4551DAFA-20BD-4111-8F90-24432E23573D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69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 bwMode="white">
          <a:xfrm>
            <a:off x="440683" y="606554"/>
            <a:ext cx="11300036" cy="1258827"/>
          </a:xfrm>
          <a:prstGeom prst="rect">
            <a:avLst/>
          </a:prstGeom>
          <a:gradFill flip="none" rotWithShape="1">
            <a:gsLst>
              <a:gs pos="100000">
                <a:schemeClr val="accent2"/>
              </a:gs>
              <a:gs pos="60000">
                <a:schemeClr val="accent1">
                  <a:lumMod val="95000"/>
                  <a:lumOff val="5000"/>
                </a:schemeClr>
              </a:gs>
              <a:gs pos="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A1812-3FD3-44A5-B738-8F3425664C1B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EC16FA-81A4-6F41-9FCE-6262A453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ctr" anchorCtr="0">
            <a:normAutofit/>
          </a:bodyPr>
          <a:lstStyle>
            <a:lvl1pPr algn="ctr"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5445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E2E361C1-C0E3-47DF-8509-372F2F8B74E4}" type="datetime8">
              <a:rPr lang="en-US" noProof="0" smtClean="0"/>
              <a:pPr/>
              <a:t>2021-03-05 19:43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03163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BB0525-CFF9-4A39-B5EA-579253994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586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gradFill flip="none"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4BA81B-A36E-46D5-918F-749D311F4B4A}" type="datetime8">
              <a:rPr lang="en-US" noProof="0" smtClean="0"/>
              <a:t>2021-03-05 19:43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3056E-1632-4A65-A24F-3F10A1450A6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0731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73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7348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100000">
              <a:schemeClr val="accent4">
                <a:lumMod val="60000"/>
                <a:lumOff val="40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E9EA0F-FD88-464F-99D9-0E151D11E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675" y="965199"/>
            <a:ext cx="11243732" cy="1750010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Purpose of Looks Like - Sounds Like Exercise</a:t>
            </a:r>
          </a:p>
        </p:txBody>
      </p:sp>
      <p:sp>
        <p:nvSpPr>
          <p:cNvPr id="3" name="Subtitle 2" descr="content">
            <a:extLst>
              <a:ext uri="{FF2B5EF4-FFF2-40B4-BE49-F238E27FC236}">
                <a16:creationId xmlns:a16="http://schemas.microsoft.com/office/drawing/2014/main" id="{7932A20C-8823-4E5C-BF21-C75BA56E76D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742950" y="3314700"/>
            <a:ext cx="10805583" cy="2800349"/>
          </a:xfrm>
        </p:spPr>
        <p:txBody>
          <a:bodyPr anchor="ctr">
            <a:normAutofit/>
          </a:bodyPr>
          <a:lstStyle/>
          <a:p>
            <a:pPr algn="l">
              <a:spcAft>
                <a:spcPts val="3000"/>
              </a:spcAft>
            </a:pPr>
            <a:r>
              <a:rPr lang="en-US" sz="2000" cap="none" dirty="0">
                <a:solidFill>
                  <a:srgbClr val="FFFFFF"/>
                </a:solidFill>
              </a:rPr>
              <a:t>The looks like – sounds like activity is a way for students to have input on how they will interact with classmates during collaborative work.</a:t>
            </a:r>
          </a:p>
          <a:p>
            <a:pPr algn="l"/>
            <a:r>
              <a:rPr lang="en-US" sz="2000" u="sng" cap="none" dirty="0">
                <a:solidFill>
                  <a:srgbClr val="FFFFFF"/>
                </a:solidFill>
              </a:rPr>
              <a:t>Use the following slides as a guide for:</a:t>
            </a:r>
          </a:p>
          <a:p>
            <a:pPr algn="l"/>
            <a:r>
              <a:rPr lang="en-US" sz="2000" cap="none" dirty="0">
                <a:solidFill>
                  <a:srgbClr val="FFFFFF"/>
                </a:solidFill>
              </a:rPr>
              <a:t>Introducing the lesson/activity students will complete in class today</a:t>
            </a:r>
          </a:p>
          <a:p>
            <a:pPr algn="l"/>
            <a:r>
              <a:rPr lang="en-US" sz="2000" cap="none" dirty="0">
                <a:solidFill>
                  <a:srgbClr val="FFFFFF"/>
                </a:solidFill>
              </a:rPr>
              <a:t>Directing students in creating their group norms for their collaborative work</a:t>
            </a:r>
          </a:p>
        </p:txBody>
      </p:sp>
    </p:spTree>
    <p:extLst>
      <p:ext uri="{BB962C8B-B14F-4D97-AF65-F5344CB8AC3E}">
        <p14:creationId xmlns:p14="http://schemas.microsoft.com/office/powerpoint/2010/main" val="1806037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1CF94250-8D97-401F-A36C-5B5DB39D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Looks Like – Sounds Like</a:t>
            </a:r>
          </a:p>
        </p:txBody>
      </p:sp>
      <p:sp>
        <p:nvSpPr>
          <p:cNvPr id="3" name="Subtitle 2" descr="subtitle">
            <a:extLst>
              <a:ext uri="{FF2B5EF4-FFF2-40B4-BE49-F238E27FC236}">
                <a16:creationId xmlns:a16="http://schemas.microsoft.com/office/drawing/2014/main" id="{6D55F7CC-C3DE-41F7-8BE1-39A9489FC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&lt;insert classroom name&gt;</a:t>
            </a:r>
          </a:p>
        </p:txBody>
      </p:sp>
    </p:spTree>
    <p:extLst>
      <p:ext uri="{BB962C8B-B14F-4D97-AF65-F5344CB8AC3E}">
        <p14:creationId xmlns:p14="http://schemas.microsoft.com/office/powerpoint/2010/main" val="239407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Teacher">
            <a:extLst>
              <a:ext uri="{FF2B5EF4-FFF2-40B4-BE49-F238E27FC236}">
                <a16:creationId xmlns:a16="http://schemas.microsoft.com/office/drawing/2014/main" id="{5614277E-CACC-4F9D-8C27-FB73FCBFB4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925" y="633056"/>
            <a:ext cx="1152000" cy="115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C93C0E1-1796-41B4-AF64-2A823C4C8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Introduction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D5B13C35-702B-4BCE-824F-AAADB309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today’s lesson or recap yesterday’s lesson</a:t>
            </a:r>
          </a:p>
          <a:p>
            <a:r>
              <a:rPr lang="en-US" dirty="0"/>
              <a:t>Explain students will be working in groups and, before they begin their work, they need to determine what their learning will look like and sound like in class today</a:t>
            </a:r>
          </a:p>
        </p:txBody>
      </p:sp>
    </p:spTree>
    <p:extLst>
      <p:ext uri="{BB962C8B-B14F-4D97-AF65-F5344CB8AC3E}">
        <p14:creationId xmlns:p14="http://schemas.microsoft.com/office/powerpoint/2010/main" val="109803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E9661DC4-D526-4678-A1C8-58A8BEB68D3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6900" y="1939155"/>
            <a:ext cx="2628000" cy="2628000"/>
          </a:xfrm>
          <a:prstGeom prst="rect">
            <a:avLst/>
          </a:prstGeom>
        </p:spPr>
      </p:pic>
      <p:sp>
        <p:nvSpPr>
          <p:cNvPr id="2" name="Title 1" descr="content">
            <a:extLst>
              <a:ext uri="{FF2B5EF4-FFF2-40B4-BE49-F238E27FC236}">
                <a16:creationId xmlns:a16="http://schemas.microsoft.com/office/drawing/2014/main" id="{B6FA4435-3751-4780-9A9B-F91171E7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292" y="773724"/>
            <a:ext cx="5315516" cy="4958862"/>
          </a:xfrm>
        </p:spPr>
        <p:txBody>
          <a:bodyPr/>
          <a:lstStyle/>
          <a:p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What will today’s lesson look like?</a:t>
            </a:r>
            <a:b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What will today’s lesson sound like?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5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hecklist">
            <a:extLst>
              <a:ext uri="{FF2B5EF4-FFF2-40B4-BE49-F238E27FC236}">
                <a16:creationId xmlns:a16="http://schemas.microsoft.com/office/drawing/2014/main" id="{DEF978AA-586E-4790-8E74-51E8F5CE42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524E7AA8-036D-4F28-96BA-A52B66A3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Norms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46EBE25F-EA7E-41D8-8362-014D6953C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some norms for student’s “Looks Like – Sounds Like” discussion; examples include </a:t>
            </a:r>
          </a:p>
          <a:p>
            <a:pPr lvl="2"/>
            <a:r>
              <a:rPr lang="en-US" dirty="0"/>
              <a:t>listen to each other, </a:t>
            </a:r>
          </a:p>
          <a:p>
            <a:pPr lvl="2"/>
            <a:r>
              <a:rPr lang="en-US" dirty="0"/>
              <a:t>take turns talking, </a:t>
            </a:r>
          </a:p>
          <a:p>
            <a:pPr lvl="2"/>
            <a:r>
              <a:rPr lang="en-US" dirty="0"/>
              <a:t>a time limit, etc.</a:t>
            </a:r>
          </a:p>
        </p:txBody>
      </p:sp>
    </p:spTree>
    <p:extLst>
      <p:ext uri="{BB962C8B-B14F-4D97-AF65-F5344CB8AC3E}">
        <p14:creationId xmlns:p14="http://schemas.microsoft.com/office/powerpoint/2010/main" val="293108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753F3215-AE85-4BAC-BB66-27697DDC575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666" y="766624"/>
            <a:ext cx="972000" cy="9720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A614F641-0AA4-46DF-B52D-011067E2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 Group(s)</a:t>
            </a:r>
          </a:p>
        </p:txBody>
      </p:sp>
      <p:sp>
        <p:nvSpPr>
          <p:cNvPr id="3" name="Text Placeholder 2" descr="Brainstorm Grouping 1">
            <a:extLst>
              <a:ext uri="{FF2B5EF4-FFF2-40B4-BE49-F238E27FC236}">
                <a16:creationId xmlns:a16="http://schemas.microsoft.com/office/drawing/2014/main" id="{75767446-11AA-4C25-B44F-42C94FDE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Brainstorm Grouping</a:t>
            </a:r>
          </a:p>
        </p:txBody>
      </p:sp>
      <p:sp>
        <p:nvSpPr>
          <p:cNvPr id="8" name="Text Placeholder 7" descr="Brainstorm Grouping 2">
            <a:extLst>
              <a:ext uri="{FF2B5EF4-FFF2-40B4-BE49-F238E27FC236}">
                <a16:creationId xmlns:a16="http://schemas.microsoft.com/office/drawing/2014/main" id="{24E329E0-8BAF-4C0F-8C29-DF88C1BCBBB8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/>
              <a:t>Brainstorm Grouping</a:t>
            </a:r>
          </a:p>
        </p:txBody>
      </p:sp>
      <p:sp>
        <p:nvSpPr>
          <p:cNvPr id="7" name="Text Placeholder 6" descr="Brainstorm Grouping 3">
            <a:extLst>
              <a:ext uri="{FF2B5EF4-FFF2-40B4-BE49-F238E27FC236}">
                <a16:creationId xmlns:a16="http://schemas.microsoft.com/office/drawing/2014/main" id="{FA377D8F-60B0-418E-A7EC-DBDFDF5E28AF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Brainstorm Grouping</a:t>
            </a:r>
          </a:p>
        </p:txBody>
      </p:sp>
      <p:sp>
        <p:nvSpPr>
          <p:cNvPr id="4" name="Content Placeholder 3" descr="expectations 1">
            <a:extLst>
              <a:ext uri="{FF2B5EF4-FFF2-40B4-BE49-F238E27FC236}">
                <a16:creationId xmlns:a16="http://schemas.microsoft.com/office/drawing/2014/main" id="{C86B75F4-ECF0-452D-BB80-1416C7E14B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6" name="Content Placeholder 5" descr="expectations 2">
            <a:extLst>
              <a:ext uri="{FF2B5EF4-FFF2-40B4-BE49-F238E27FC236}">
                <a16:creationId xmlns:a16="http://schemas.microsoft.com/office/drawing/2014/main" id="{E2A3EC13-9EA6-4C20-BA5C-D7D92AFF84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  <a:p>
            <a:endParaRPr lang="en-US" dirty="0"/>
          </a:p>
        </p:txBody>
      </p:sp>
      <p:sp>
        <p:nvSpPr>
          <p:cNvPr id="5" name="Content Placeholder 4" descr="expectations 3">
            <a:extLst>
              <a:ext uri="{FF2B5EF4-FFF2-40B4-BE49-F238E27FC236}">
                <a16:creationId xmlns:a16="http://schemas.microsoft.com/office/drawing/2014/main" id="{9743281F-51FF-4F76-8197-3F6219E35965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opwatch">
            <a:extLst>
              <a:ext uri="{FF2B5EF4-FFF2-40B4-BE49-F238E27FC236}">
                <a16:creationId xmlns:a16="http://schemas.microsoft.com/office/drawing/2014/main" id="{EDECF593-A2F8-4D73-A987-C3F058D1F17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192" y="751856"/>
            <a:ext cx="914400" cy="914400"/>
          </a:xfrm>
          <a:prstGeom prst="rect">
            <a:avLst/>
          </a:prstGeom>
        </p:spPr>
      </p:pic>
      <p:sp>
        <p:nvSpPr>
          <p:cNvPr id="2" name="Title 1" descr="title">
            <a:extLst>
              <a:ext uri="{FF2B5EF4-FFF2-40B4-BE49-F238E27FC236}">
                <a16:creationId xmlns:a16="http://schemas.microsoft.com/office/drawing/2014/main" id="{2D951106-A246-4D28-94E0-0BCD20C7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3" name="Content Placeholder 2" descr="content">
            <a:extLst>
              <a:ext uri="{FF2B5EF4-FFF2-40B4-BE49-F238E27FC236}">
                <a16:creationId xmlns:a16="http://schemas.microsoft.com/office/drawing/2014/main" id="{68B9C974-1FBD-45F1-9D81-5427101D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 timer here for the amount of time you would like students to brainstorm as you walk around, listen, and discuss ideas with them</a:t>
            </a:r>
          </a:p>
          <a:p>
            <a:r>
              <a:rPr lang="en-US" dirty="0"/>
              <a:t>See the notes section for ideas on what a lesson could look/sound like</a:t>
            </a:r>
          </a:p>
        </p:txBody>
      </p:sp>
    </p:spTree>
    <p:extLst>
      <p:ext uri="{BB962C8B-B14F-4D97-AF65-F5344CB8AC3E}">
        <p14:creationId xmlns:p14="http://schemas.microsoft.com/office/powerpoint/2010/main" val="3239282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descr="title">
            <a:extLst>
              <a:ext uri="{FF2B5EF4-FFF2-40B4-BE49-F238E27FC236}">
                <a16:creationId xmlns:a16="http://schemas.microsoft.com/office/drawing/2014/main" id="{0D28D1EB-ABFB-4DF1-902F-353BC2A0E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07984"/>
          </a:xfrm>
        </p:spPr>
        <p:txBody>
          <a:bodyPr/>
          <a:lstStyle/>
          <a:p>
            <a:r>
              <a:rPr lang="en-US" dirty="0"/>
              <a:t>Looks LIKE SOUNDS Like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00EC9B-79F8-4A58-B6CF-D85578354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606005"/>
              </p:ext>
            </p:extLst>
          </p:nvPr>
        </p:nvGraphicFramePr>
        <p:xfrm>
          <a:off x="466531" y="719666"/>
          <a:ext cx="11290040" cy="5373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5020">
                  <a:extLst>
                    <a:ext uri="{9D8B030D-6E8A-4147-A177-3AD203B41FA5}">
                      <a16:colId xmlns:a16="http://schemas.microsoft.com/office/drawing/2014/main" val="2307261631"/>
                    </a:ext>
                  </a:extLst>
                </a:gridCol>
                <a:gridCol w="5645020">
                  <a:extLst>
                    <a:ext uri="{9D8B030D-6E8A-4147-A177-3AD203B41FA5}">
                      <a16:colId xmlns:a16="http://schemas.microsoft.com/office/drawing/2014/main" val="1868380139"/>
                    </a:ext>
                  </a:extLst>
                </a:gridCol>
              </a:tblGrid>
              <a:tr h="674962">
                <a:tc>
                  <a:txBody>
                    <a:bodyPr/>
                    <a:lstStyle/>
                    <a:p>
                      <a:r>
                        <a:rPr lang="en-ZA" sz="2800" b="0" dirty="0"/>
                        <a:t>LOOKS LIKE</a:t>
                      </a:r>
                      <a:endParaRPr lang="en-US" sz="2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ZA" sz="2800" b="0" dirty="0"/>
                        <a:t>SOUNDS LIKE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221031"/>
                  </a:ext>
                </a:extLst>
              </a:tr>
              <a:tr h="83377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Type or ink answers students suggest- modifying language as necessary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Type or ink answers students suggest- modifying language as necessary</a:t>
                      </a:r>
                      <a:endParaRPr lang="en-US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300895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988094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117925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6699365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806554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946172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6960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167164"/>
                  </a:ext>
                </a:extLst>
              </a:tr>
              <a:tr h="4830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010232"/>
                  </a:ext>
                </a:extLst>
              </a:tr>
            </a:tbl>
          </a:graphicData>
        </a:graphic>
      </p:graphicFrame>
      <p:pic>
        <p:nvPicPr>
          <p:cNvPr id="5" name="Graphic 4" descr="Eye">
            <a:extLst>
              <a:ext uri="{FF2B5EF4-FFF2-40B4-BE49-F238E27FC236}">
                <a16:creationId xmlns:a16="http://schemas.microsoft.com/office/drawing/2014/main" id="{CADF07AA-E7FE-4655-B1DD-FAA38D63EA3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0650" y="693108"/>
            <a:ext cx="720000" cy="720000"/>
          </a:xfrm>
          <a:prstGeom prst="rect">
            <a:avLst/>
          </a:prstGeom>
        </p:spPr>
      </p:pic>
      <p:pic>
        <p:nvPicPr>
          <p:cNvPr id="7" name="Graphic 6" descr="Headphones">
            <a:extLst>
              <a:ext uri="{FF2B5EF4-FFF2-40B4-BE49-F238E27FC236}">
                <a16:creationId xmlns:a16="http://schemas.microsoft.com/office/drawing/2014/main" id="{F635F5BA-C272-4069-B935-AC0C3709E5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65650" y="765108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889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title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1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" id="{F529A05C-9967-417B-A795-0EE2DA56A977}" vid="{B371D623-29EC-4410-98F2-D4F69349AE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5732F72-BAE4-4D8F-B5A8-4D4D584BF69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531C3B7-F137-4B62-A714-55F90281BD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8FDF75-6DB0-420B-9CE9-4E2094004A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Looks like, sounds like</Template>
  <TotalTime>0</TotalTime>
  <Words>269</Words>
  <Application>Microsoft Office PowerPoint</Application>
  <PresentationFormat>Widescreen</PresentationFormat>
  <Paragraphs>35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Candara</vt:lpstr>
      <vt:lpstr>Tahoma</vt:lpstr>
      <vt:lpstr>Wingdings 2</vt:lpstr>
      <vt:lpstr>Dividend</vt:lpstr>
      <vt:lpstr>Purpose of Looks Like - Sounds Like Exercise</vt:lpstr>
      <vt:lpstr>Looks Like – Sounds Like</vt:lpstr>
      <vt:lpstr>Lesson Introduction</vt:lpstr>
      <vt:lpstr>What will today’s lesson look like?   What will today’s lesson sound like?</vt:lpstr>
      <vt:lpstr>Norms</vt:lpstr>
      <vt:lpstr>Brainstorm Group(s)</vt:lpstr>
      <vt:lpstr>Timer</vt:lpstr>
      <vt:lpstr>Looks LIKE SOUNDS Like</vt:lpstr>
      <vt:lpstr>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 of Looks Like - Sounds Like Exercise</dc:title>
  <dc:creator>Mohamed</dc:creator>
  <cp:lastModifiedBy>Mohamed</cp:lastModifiedBy>
  <cp:revision>1</cp:revision>
  <dcterms:created xsi:type="dcterms:W3CDTF">2021-03-05T17:43:38Z</dcterms:created>
  <dcterms:modified xsi:type="dcterms:W3CDTF">2021-03-05T17:43:47Z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