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68" r:id="rId6"/>
    <p:sldId id="269" r:id="rId7"/>
    <p:sldId id="266" r:id="rId8"/>
    <p:sldId id="270" r:id="rId9"/>
    <p:sldId id="267" r:id="rId10"/>
    <p:sldId id="263"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2021-03-05</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2021-03-05</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2021-03-05</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Gather Your Research using Researcher</a:t>
            </a:r>
          </a:p>
        </p:txBody>
      </p:sp>
      <p:pic>
        <p:nvPicPr>
          <p:cNvPr id="4" name="Picture 3" descr="A screenshot of a research paper.&#10;&#10;Description generated with very high confidence">
            <a:extLst>
              <a:ext uri="{FF2B5EF4-FFF2-40B4-BE49-F238E27FC236}">
                <a16:creationId xmlns:a16="http://schemas.microsoft.com/office/drawing/2014/main" id="{CA38661C-A76F-46FD-B34B-75411EEC7E5E}"/>
              </a:ext>
            </a:extLst>
          </p:cNvPr>
          <p:cNvPicPr>
            <a:picLocks noChangeAspect="1"/>
          </p:cNvPicPr>
          <p:nvPr/>
        </p:nvPicPr>
        <p:blipFill>
          <a:blip r:embed="rId3"/>
          <a:stretch>
            <a:fillRect/>
          </a:stretch>
        </p:blipFill>
        <p:spPr>
          <a:xfrm>
            <a:off x="1103839" y="1609970"/>
            <a:ext cx="2553761" cy="248957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5AD4F61-E023-4530-BF03-8BC2D825D0BF}"/>
              </a:ext>
            </a:extLst>
          </p:cNvPr>
          <p:cNvSpPr txBox="1"/>
          <p:nvPr/>
        </p:nvSpPr>
        <p:spPr>
          <a:xfrm>
            <a:off x="1103839" y="4397884"/>
            <a:ext cx="2553761"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Start gathering your research using the Researcher feature in Word 2016.</a:t>
            </a:r>
          </a:p>
        </p:txBody>
      </p:sp>
      <p:pic>
        <p:nvPicPr>
          <p:cNvPr id="6" name="Picture 5" descr="A screenshot of a research paper.">
            <a:extLst>
              <a:ext uri="{FF2B5EF4-FFF2-40B4-BE49-F238E27FC236}">
                <a16:creationId xmlns:a16="http://schemas.microsoft.com/office/drawing/2014/main" id="{6DA968F2-5A94-4613-A504-B78257B6B052}"/>
              </a:ext>
            </a:extLst>
          </p:cNvPr>
          <p:cNvPicPr>
            <a:picLocks noChangeAspect="1"/>
          </p:cNvPicPr>
          <p:nvPr/>
        </p:nvPicPr>
        <p:blipFill>
          <a:blip r:embed="rId4"/>
          <a:stretch>
            <a:fillRect/>
          </a:stretch>
        </p:blipFill>
        <p:spPr>
          <a:xfrm>
            <a:off x="5133609" y="1609970"/>
            <a:ext cx="6667622" cy="247800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E5564556-59F0-4D0A-A6CD-ADF8F4D7428B}"/>
              </a:ext>
            </a:extLst>
          </p:cNvPr>
          <p:cNvSpPr txBox="1"/>
          <p:nvPr/>
        </p:nvSpPr>
        <p:spPr>
          <a:xfrm>
            <a:off x="5297731" y="4319730"/>
            <a:ext cx="6503499"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  After entering your topic, this example is “The Alamo” you can click on the + sign to add the topic to your Word document.  A link is provided on your document so you can return to the information source again at a later time. Click on the article to learn more about it.</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pic>
        <p:nvPicPr>
          <p:cNvPr id="2" name="Picture 1" descr="A screenshot of a research paper.">
            <a:extLst>
              <a:ext uri="{FF2B5EF4-FFF2-40B4-BE49-F238E27FC236}">
                <a16:creationId xmlns:a16="http://schemas.microsoft.com/office/drawing/2014/main" id="{778E3BF5-FB54-4388-B5BD-7116A58E33DA}"/>
              </a:ext>
            </a:extLst>
          </p:cNvPr>
          <p:cNvPicPr>
            <a:picLocks noChangeAspect="1"/>
          </p:cNvPicPr>
          <p:nvPr/>
        </p:nvPicPr>
        <p:blipFill>
          <a:blip r:embed="rId3"/>
          <a:stretch>
            <a:fillRect/>
          </a:stretch>
        </p:blipFill>
        <p:spPr>
          <a:xfrm>
            <a:off x="257908" y="270802"/>
            <a:ext cx="11071225" cy="4727345"/>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F08F965-B293-47B3-B684-4631A57C9685}"/>
              </a:ext>
            </a:extLst>
          </p:cNvPr>
          <p:cNvSpPr txBox="1"/>
          <p:nvPr/>
        </p:nvSpPr>
        <p:spPr>
          <a:xfrm>
            <a:off x="257908" y="5225736"/>
            <a:ext cx="8260860" cy="1569660"/>
          </a:xfrm>
          <a:prstGeom prst="rect">
            <a:avLst/>
          </a:prstGeom>
          <a:noFill/>
        </p:spPr>
        <p:txBody>
          <a:bodyPr wrap="square" rtlCol="0">
            <a:spAutoFit/>
          </a:bodyPr>
          <a:lstStyle/>
          <a:p>
            <a:pPr marL="342900" indent="-342900">
              <a:buAutoNum type="arabicPeriod" startAt="3"/>
            </a:pPr>
            <a:r>
              <a:rPr lang="en-US" sz="1600" dirty="0">
                <a:latin typeface="Segoe UI" panose="020B0502040204020203" pitchFamily="34" charset="0"/>
                <a:cs typeface="Segoe UI" panose="020B0502040204020203" pitchFamily="34" charset="0"/>
              </a:rPr>
              <a:t>Select the text you would like to add to your research notes and then choose if you want to Add or Add and Cite.  To avoid plagiarism, make sure you add quotation marks around the text so you know it came from the source.  </a:t>
            </a:r>
          </a:p>
          <a:p>
            <a:pPr marL="342900" indent="-342900">
              <a:buAutoNum type="arabicPeriod" startAt="3"/>
            </a:pPr>
            <a:r>
              <a:rPr lang="en-US" sz="1600" dirty="0">
                <a:latin typeface="Segoe UI" panose="020B0502040204020203" pitchFamily="34" charset="0"/>
                <a:cs typeface="Segoe UI" panose="020B0502040204020203" pitchFamily="34" charset="0"/>
              </a:rPr>
              <a:t>The citation format will match the one you selected in the References tab.  This citation is APA style, but you can change it to the one given by your teacher or instructor</a:t>
            </a:r>
            <a:r>
              <a:rPr lang="en-US" sz="1600" i="1" dirty="0">
                <a:latin typeface="Segoe UI" panose="020B0502040204020203" pitchFamily="34" charset="0"/>
                <a:cs typeface="Segoe UI" panose="020B0502040204020203" pitchFamily="34" charset="0"/>
              </a:rPr>
              <a:t>.</a:t>
            </a:r>
          </a:p>
        </p:txBody>
      </p:sp>
      <p:pic>
        <p:nvPicPr>
          <p:cNvPr id="4" name="Picture 3" descr="A screenshot of a research paper.">
            <a:extLst>
              <a:ext uri="{FF2B5EF4-FFF2-40B4-BE49-F238E27FC236}">
                <a16:creationId xmlns:a16="http://schemas.microsoft.com/office/drawing/2014/main" id="{F795E70B-B268-407C-A7B8-F26AE17B7B59}"/>
              </a:ext>
            </a:extLst>
          </p:cNvPr>
          <p:cNvPicPr>
            <a:picLocks noChangeAspect="1"/>
          </p:cNvPicPr>
          <p:nvPr/>
        </p:nvPicPr>
        <p:blipFill>
          <a:blip r:embed="rId4"/>
          <a:stretch>
            <a:fillRect/>
          </a:stretch>
        </p:blipFill>
        <p:spPr>
          <a:xfrm>
            <a:off x="8834405" y="5225736"/>
            <a:ext cx="2494728" cy="1344247"/>
          </a:xfrm>
          <a:prstGeom prst="rect">
            <a:avLst/>
          </a:prstGeom>
          <a:ln>
            <a:noFill/>
          </a:ln>
          <a:effectLst>
            <a:outerShdw blurRad="292100" dist="139700" dir="2700000" algn="tl" rotWithShape="0">
              <a:srgbClr val="333333">
                <a:alpha val="65000"/>
              </a:srgbClr>
            </a:outerShdw>
          </a:effectLst>
        </p:spPr>
      </p:pic>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p:nvPr/>
        </p:nvCxnSpPr>
        <p:spPr>
          <a:xfrm>
            <a:off x="8651631" y="5056554"/>
            <a:ext cx="1484923" cy="7424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8" name="Oval 7">
            <a:extLst>
              <a:ext uri="{FF2B5EF4-FFF2-40B4-BE49-F238E27FC236}">
                <a16:creationId xmlns:a16="http://schemas.microsoft.com/office/drawing/2014/main" id="{771FD909-67DD-41D1-8AC0-F79A8ED9E072}"/>
              </a:ext>
            </a:extLst>
          </p:cNvPr>
          <p:cNvSpPr/>
          <p:nvPr/>
        </p:nvSpPr>
        <p:spPr>
          <a:xfrm>
            <a:off x="8358554" y="567642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1551</Words>
  <Application>Microsoft Office PowerPoint</Application>
  <PresentationFormat>Widescreen</PresentationFormat>
  <Paragraphs>93</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 Book</vt:lpstr>
      <vt:lpstr>Segoe UI</vt:lpstr>
      <vt:lpstr>Office Theme</vt:lpstr>
      <vt:lpstr>Research Presentation</vt:lpstr>
      <vt:lpstr>Gather Your Research using Researcher</vt:lpstr>
      <vt:lpstr>Slide 3</vt:lpstr>
      <vt:lpstr>Vary Your Sources</vt:lpstr>
      <vt:lpstr>Evaluate Your Sources</vt:lpstr>
      <vt:lpstr>Narrow Your Topic</vt:lpstr>
      <vt:lpstr>Organize Your Research</vt:lpstr>
      <vt:lpstr>Present Your Research</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Mohamed</dc:creator>
  <cp:lastModifiedBy>Mohamed</cp:lastModifiedBy>
  <cp:revision>1</cp:revision>
  <dcterms:created xsi:type="dcterms:W3CDTF">2021-03-05T17:40:54Z</dcterms:created>
  <dcterms:modified xsi:type="dcterms:W3CDTF">2021-03-05T17:41:17Z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