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handoutMasterIdLst>
    <p:handoutMasterId r:id="rId7"/>
  </p:handoutMasterIdLst>
  <p:sldIdLst>
    <p:sldId id="256" r:id="rId5"/>
    <p:sldId id="257" r:id="rId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2F2F2"/>
    <a:srgbClr val="F26D26"/>
    <a:srgbClr val="D55A66"/>
    <a:srgbClr val="54763F"/>
    <a:srgbClr val="799B4D"/>
    <a:srgbClr val="7B7635"/>
    <a:srgbClr val="C29162"/>
    <a:srgbClr val="BA8B7F"/>
    <a:srgbClr val="F28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37" d="100"/>
          <a:sy n="37" d="100"/>
        </p:scale>
        <p:origin x="2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156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9539FF-463E-4997-AB93-3D2FD38F6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B57F7-159A-4DE9-926A-802C770CE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8E2-EEF3-4D7F-A61C-E9489264B46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3655A-6B65-450F-B5FC-A616F5F4D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69016-878F-4EE0-9262-CEA5CF5C8C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7AD8-F341-4E7B-BCC3-9126198F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CCF8-B567-45DB-B26B-82D06917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7807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F0DE40-D8B4-437A-8E47-FD02C90D073E}"/>
              </a:ext>
            </a:extLst>
          </p:cNvPr>
          <p:cNvSpPr/>
          <p:nvPr userDrawn="1"/>
        </p:nvSpPr>
        <p:spPr>
          <a:xfrm flipH="1">
            <a:off x="227027" y="262980"/>
            <a:ext cx="11737946" cy="14826674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21" Type="http://schemas.openxmlformats.org/officeDocument/2006/relationships/image" Target="../media/image20.svg"/><Relationship Id="rId34" Type="http://schemas.openxmlformats.org/officeDocument/2006/relationships/image" Target="../media/image33.jpe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jpe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jpe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jpe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3378D6CA-40BD-4725-99CC-2B559DE532B1}"/>
              </a:ext>
            </a:extLst>
          </p:cNvPr>
          <p:cNvSpPr txBox="1"/>
          <p:nvPr/>
        </p:nvSpPr>
        <p:spPr>
          <a:xfrm>
            <a:off x="1750378" y="851665"/>
            <a:ext cx="2482631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Food for Thought</a:t>
            </a:r>
            <a:endParaRPr lang="en-ZA" sz="2400" b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CB831E-664E-45C7-A4CD-153B2689C3D4}"/>
              </a:ext>
            </a:extLst>
          </p:cNvPr>
          <p:cNvSpPr txBox="1"/>
          <p:nvPr/>
        </p:nvSpPr>
        <p:spPr>
          <a:xfrm>
            <a:off x="894526" y="866210"/>
            <a:ext cx="3161511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11500" i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Title</a:t>
            </a:r>
            <a:endParaRPr lang="en-ZA" sz="8000" i="1" spc="-30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BB0612-613C-484A-9E66-3CFBD2A087A1}"/>
              </a:ext>
            </a:extLst>
          </p:cNvPr>
          <p:cNvSpPr txBox="1"/>
          <p:nvPr/>
        </p:nvSpPr>
        <p:spPr>
          <a:xfrm>
            <a:off x="4222452" y="857247"/>
            <a:ext cx="326171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2400" dirty="0"/>
              <a:t>Lorem </a:t>
            </a:r>
            <a:r>
              <a:rPr lang="en-ZA" sz="2400" noProof="1"/>
              <a:t>ipsum dolor sit amet, consectetur adipiscing elit. </a:t>
            </a:r>
          </a:p>
        </p:txBody>
      </p:sp>
      <p:grpSp>
        <p:nvGrpSpPr>
          <p:cNvPr id="191" name="Group 190" title="1 n 3 Graphic">
            <a:extLst>
              <a:ext uri="{FF2B5EF4-FFF2-40B4-BE49-F238E27FC236}">
                <a16:creationId xmlns:a16="http://schemas.microsoft.com/office/drawing/2014/main" id="{BD3E5B83-C1A9-4A5B-9E44-70264177523C}"/>
              </a:ext>
            </a:extLst>
          </p:cNvPr>
          <p:cNvGrpSpPr/>
          <p:nvPr/>
        </p:nvGrpSpPr>
        <p:grpSpPr>
          <a:xfrm>
            <a:off x="843601" y="2840287"/>
            <a:ext cx="4456938" cy="2456955"/>
            <a:chOff x="766568" y="3039460"/>
            <a:chExt cx="4456938" cy="2456955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1111C2D-2266-412B-8AD5-9C71D677C23A}"/>
                </a:ext>
              </a:extLst>
            </p:cNvPr>
            <p:cNvGrpSpPr/>
            <p:nvPr/>
          </p:nvGrpSpPr>
          <p:grpSpPr>
            <a:xfrm>
              <a:off x="766568" y="3039460"/>
              <a:ext cx="4456938" cy="2456955"/>
              <a:chOff x="766568" y="3039460"/>
              <a:chExt cx="4456938" cy="2456955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D5A12C60-B4D1-40F8-BF10-763C073BF9E4}"/>
                  </a:ext>
                </a:extLst>
              </p:cNvPr>
              <p:cNvSpPr/>
              <p:nvPr/>
            </p:nvSpPr>
            <p:spPr>
              <a:xfrm>
                <a:off x="766568" y="3074273"/>
                <a:ext cx="2581589" cy="1671167"/>
              </a:xfrm>
              <a:prstGeom prst="roundRect">
                <a:avLst>
                  <a:gd name="adj" fmla="val 683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7D5D29F-6B26-4A21-9F40-6A5BC2EA5ABD}"/>
                  </a:ext>
                </a:extLst>
              </p:cNvPr>
              <p:cNvGrpSpPr/>
              <p:nvPr/>
            </p:nvGrpSpPr>
            <p:grpSpPr>
              <a:xfrm>
                <a:off x="874734" y="3039460"/>
                <a:ext cx="4348772" cy="2456955"/>
                <a:chOff x="667440" y="888944"/>
                <a:chExt cx="4348772" cy="2456955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4F8251EB-2764-4334-B02A-BCC1F8D926EB}"/>
                    </a:ext>
                  </a:extLst>
                </p:cNvPr>
                <p:cNvSpPr txBox="1"/>
                <p:nvPr/>
              </p:nvSpPr>
              <p:spPr>
                <a:xfrm>
                  <a:off x="679183" y="888944"/>
                  <a:ext cx="4337029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ZA" sz="6600" b="1" dirty="0"/>
                    <a:t>1 in 3 </a:t>
                  </a:r>
                  <a:endParaRPr lang="en-ZA" sz="4000" noProof="1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1FBADB7-004D-46D0-9DCB-8C80ED101E42}"/>
                    </a:ext>
                  </a:extLst>
                </p:cNvPr>
                <p:cNvSpPr txBox="1"/>
                <p:nvPr/>
              </p:nvSpPr>
              <p:spPr>
                <a:xfrm>
                  <a:off x="667440" y="2607235"/>
                  <a:ext cx="4337029" cy="738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ZA" sz="4800" dirty="0"/>
                    <a:t>Lorem Ipsum</a:t>
                  </a:r>
                  <a:endParaRPr lang="en-ZA" sz="4000" dirty="0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6C8789F-2326-4142-BB81-EA8EF90F513A}"/>
                    </a:ext>
                  </a:extLst>
                </p:cNvPr>
                <p:cNvSpPr txBox="1"/>
                <p:nvPr/>
              </p:nvSpPr>
              <p:spPr>
                <a:xfrm>
                  <a:off x="3252883" y="1685091"/>
                  <a:ext cx="1082368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da-DK" noProof="1"/>
                    <a:t>Ipsum dolor sit amet</a:t>
                  </a:r>
                  <a:endParaRPr lang="en-ZA" noProof="1"/>
                </a:p>
              </p:txBody>
            </p:sp>
          </p:grpSp>
        </p:grpSp>
        <p:grpSp>
          <p:nvGrpSpPr>
            <p:cNvPr id="186" name="Group 185" title="Icon Placeholders">
              <a:extLst>
                <a:ext uri="{FF2B5EF4-FFF2-40B4-BE49-F238E27FC236}">
                  <a16:creationId xmlns:a16="http://schemas.microsoft.com/office/drawing/2014/main" id="{84A14DBD-6AB1-41E8-81D6-C4088A13636C}"/>
                </a:ext>
              </a:extLst>
            </p:cNvPr>
            <p:cNvGrpSpPr/>
            <p:nvPr/>
          </p:nvGrpSpPr>
          <p:grpSpPr>
            <a:xfrm>
              <a:off x="1062134" y="4120854"/>
              <a:ext cx="1850158" cy="480834"/>
              <a:chOff x="1017569" y="2962326"/>
              <a:chExt cx="1850158" cy="480834"/>
            </a:xfrm>
            <a:solidFill>
              <a:schemeClr val="bg1"/>
            </a:solidFill>
          </p:grpSpPr>
          <p:pic>
            <p:nvPicPr>
              <p:cNvPr id="177" name="Graphic 176" descr="1 in 3 Graphic">
                <a:extLst>
                  <a:ext uri="{FF2B5EF4-FFF2-40B4-BE49-F238E27FC236}">
                    <a16:creationId xmlns:a16="http://schemas.microsoft.com/office/drawing/2014/main" id="{24A34178-4A27-4233-8E8F-526351A3A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7569" y="2962326"/>
                <a:ext cx="480834" cy="480834"/>
              </a:xfrm>
              <a:prstGeom prst="rect">
                <a:avLst/>
              </a:prstGeom>
            </p:spPr>
          </p:pic>
          <p:pic>
            <p:nvPicPr>
              <p:cNvPr id="178" name="Graphic 177" descr="Icon Placeholder">
                <a:extLst>
                  <a:ext uri="{FF2B5EF4-FFF2-40B4-BE49-F238E27FC236}">
                    <a16:creationId xmlns:a16="http://schemas.microsoft.com/office/drawing/2014/main" id="{62E8977A-B2CA-4480-AA73-702FB48E25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02231" y="2962326"/>
                <a:ext cx="480834" cy="480834"/>
              </a:xfrm>
              <a:prstGeom prst="rect">
                <a:avLst/>
              </a:prstGeom>
            </p:spPr>
          </p:pic>
          <p:pic>
            <p:nvPicPr>
              <p:cNvPr id="179" name="Graphic 178" descr="Icon Placeholder">
                <a:extLst>
                  <a:ext uri="{FF2B5EF4-FFF2-40B4-BE49-F238E27FC236}">
                    <a16:creationId xmlns:a16="http://schemas.microsoft.com/office/drawing/2014/main" id="{04F17B6B-D329-408E-987E-6D897D07B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6893" y="2962326"/>
                <a:ext cx="480834" cy="480834"/>
              </a:xfrm>
              <a:prstGeom prst="rect">
                <a:avLst/>
              </a:prstGeom>
            </p:spPr>
          </p:pic>
        </p:grpSp>
      </p:grpSp>
      <p:cxnSp>
        <p:nvCxnSpPr>
          <p:cNvPr id="181" name="Straight Connector 180" descr="Vertical Dividers">
            <a:extLst>
              <a:ext uri="{FF2B5EF4-FFF2-40B4-BE49-F238E27FC236}">
                <a16:creationId xmlns:a16="http://schemas.microsoft.com/office/drawing/2014/main" id="{6D39B355-D7CD-4160-9C02-51B4D095F31A}"/>
              </a:ext>
            </a:extLst>
          </p:cNvPr>
          <p:cNvCxnSpPr>
            <a:cxnSpLocks/>
          </p:cNvCxnSpPr>
          <p:nvPr/>
        </p:nvCxnSpPr>
        <p:spPr>
          <a:xfrm>
            <a:off x="5111425" y="2862699"/>
            <a:ext cx="0" cy="22080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 title="Food Chart Avo">
            <a:extLst>
              <a:ext uri="{FF2B5EF4-FFF2-40B4-BE49-F238E27FC236}">
                <a16:creationId xmlns:a16="http://schemas.microsoft.com/office/drawing/2014/main" id="{4A8F7322-A247-46D4-911D-27DBC2C91C44}"/>
              </a:ext>
            </a:extLst>
          </p:cNvPr>
          <p:cNvGrpSpPr/>
          <p:nvPr/>
        </p:nvGrpSpPr>
        <p:grpSpPr>
          <a:xfrm>
            <a:off x="8917105" y="988523"/>
            <a:ext cx="1984631" cy="843754"/>
            <a:chOff x="9280926" y="1302775"/>
            <a:chExt cx="1984631" cy="84375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4E9D4E8-0E30-4D17-8C6A-9C9AB19E3921}"/>
                </a:ext>
              </a:extLst>
            </p:cNvPr>
            <p:cNvSpPr txBox="1"/>
            <p:nvPr/>
          </p:nvSpPr>
          <p:spPr>
            <a:xfrm>
              <a:off x="9858439" y="1302775"/>
              <a:ext cx="1288056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Meat Substitutes</a:t>
              </a:r>
              <a:br>
                <a:rPr lang="en-ZA" sz="2400" dirty="0"/>
              </a:br>
              <a:r>
                <a:rPr lang="en-ZA" sz="2400" dirty="0"/>
                <a:t>20,000</a:t>
              </a:r>
              <a:endParaRPr lang="en-ZA" sz="2400" noProof="1"/>
            </a:p>
          </p:txBody>
        </p:sp>
        <p:pic>
          <p:nvPicPr>
            <p:cNvPr id="54" name="Graphic 53" descr="Graphic Avo Front">
              <a:extLst>
                <a:ext uri="{FF2B5EF4-FFF2-40B4-BE49-F238E27FC236}">
                  <a16:creationId xmlns:a16="http://schemas.microsoft.com/office/drawing/2014/main" id="{8B08128D-FD31-4184-A94F-CAABD092C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9229883" y="1663695"/>
              <a:ext cx="513184" cy="411098"/>
            </a:xfrm>
            <a:prstGeom prst="rect">
              <a:avLst/>
            </a:prstGeom>
          </p:spPr>
        </p:pic>
        <p:pic>
          <p:nvPicPr>
            <p:cNvPr id="53" name="Graphic 52" descr="Graphic Avo Back">
              <a:extLst>
                <a:ext uri="{FF2B5EF4-FFF2-40B4-BE49-F238E27FC236}">
                  <a16:creationId xmlns:a16="http://schemas.microsoft.com/office/drawing/2014/main" id="{857D5279-A556-4316-98AB-987CCF287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0807555" y="1688527"/>
              <a:ext cx="554569" cy="361435"/>
            </a:xfrm>
            <a:prstGeom prst="rect">
              <a:avLst/>
            </a:prstGeom>
          </p:spPr>
        </p:pic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1E4CD0E-506A-4E3F-BE74-AD314172E75A}"/>
                </a:ext>
              </a:extLst>
            </p:cNvPr>
            <p:cNvCxnSpPr>
              <a:cxnSpLocks/>
            </p:cNvCxnSpPr>
            <p:nvPr/>
          </p:nvCxnSpPr>
          <p:spPr>
            <a:xfrm>
              <a:off x="9767159" y="1869244"/>
              <a:ext cx="1058075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 title="Food Chart Fish">
            <a:extLst>
              <a:ext uri="{FF2B5EF4-FFF2-40B4-BE49-F238E27FC236}">
                <a16:creationId xmlns:a16="http://schemas.microsoft.com/office/drawing/2014/main" id="{31A12F87-75EC-4AEA-9897-9F3DB39987DE}"/>
              </a:ext>
            </a:extLst>
          </p:cNvPr>
          <p:cNvGrpSpPr/>
          <p:nvPr/>
        </p:nvGrpSpPr>
        <p:grpSpPr>
          <a:xfrm>
            <a:off x="8213195" y="1786642"/>
            <a:ext cx="3031520" cy="951839"/>
            <a:chOff x="8577016" y="2100894"/>
            <a:chExt cx="3031520" cy="95183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D1A4A38-FE6D-4384-90FD-911DB1E2001E}"/>
                </a:ext>
              </a:extLst>
            </p:cNvPr>
            <p:cNvSpPr txBox="1"/>
            <p:nvPr/>
          </p:nvSpPr>
          <p:spPr>
            <a:xfrm>
              <a:off x="9858439" y="2100894"/>
              <a:ext cx="1122582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Sea Creatures</a:t>
              </a:r>
              <a:br>
                <a:rPr lang="en-ZA" sz="2400" dirty="0"/>
              </a:br>
              <a:r>
                <a:rPr lang="en-ZA" sz="2400" dirty="0"/>
                <a:t>30,000</a:t>
              </a:r>
              <a:endParaRPr lang="en-ZA" sz="2400" noProof="1"/>
            </a:p>
          </p:txBody>
        </p:sp>
        <p:pic>
          <p:nvPicPr>
            <p:cNvPr id="57" name="Graphic 56" descr="Graphic Fish Front">
              <a:extLst>
                <a:ext uri="{FF2B5EF4-FFF2-40B4-BE49-F238E27FC236}">
                  <a16:creationId xmlns:a16="http://schemas.microsoft.com/office/drawing/2014/main" id="{0B84197F-A604-449A-A668-EF77CE8B2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8633769" y="2282093"/>
              <a:ext cx="557523" cy="671029"/>
            </a:xfrm>
            <a:prstGeom prst="rect">
              <a:avLst/>
            </a:prstGeom>
          </p:spPr>
        </p:pic>
        <p:pic>
          <p:nvPicPr>
            <p:cNvPr id="58" name="Graphic 57" descr="Graphic Fish Back">
              <a:extLst>
                <a:ext uri="{FF2B5EF4-FFF2-40B4-BE49-F238E27FC236}">
                  <a16:creationId xmlns:a16="http://schemas.microsoft.com/office/drawing/2014/main" id="{027068FA-5D45-4267-9E0D-AC5F77D2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10832345" y="2276542"/>
              <a:ext cx="847968" cy="704414"/>
            </a:xfrm>
            <a:prstGeom prst="rect">
              <a:avLst/>
            </a:prstGeom>
          </p:spPr>
        </p:pic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106626F-053C-41A1-BB6E-CA987E5E7C65}"/>
                </a:ext>
              </a:extLst>
            </p:cNvPr>
            <p:cNvCxnSpPr>
              <a:cxnSpLocks/>
            </p:cNvCxnSpPr>
            <p:nvPr/>
          </p:nvCxnSpPr>
          <p:spPr>
            <a:xfrm>
              <a:off x="9339652" y="2630976"/>
              <a:ext cx="148558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 title="Food Chart Fruit">
            <a:extLst>
              <a:ext uri="{FF2B5EF4-FFF2-40B4-BE49-F238E27FC236}">
                <a16:creationId xmlns:a16="http://schemas.microsoft.com/office/drawing/2014/main" id="{DB242829-5E97-4FDD-85E8-0888919A971B}"/>
              </a:ext>
            </a:extLst>
          </p:cNvPr>
          <p:cNvGrpSpPr/>
          <p:nvPr/>
        </p:nvGrpSpPr>
        <p:grpSpPr>
          <a:xfrm>
            <a:off x="7266830" y="2584761"/>
            <a:ext cx="3515844" cy="793842"/>
            <a:chOff x="7630651" y="2899013"/>
            <a:chExt cx="3515844" cy="79384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A57252A-399F-406F-9737-344106FFAFD5}"/>
                </a:ext>
              </a:extLst>
            </p:cNvPr>
            <p:cNvSpPr txBox="1"/>
            <p:nvPr/>
          </p:nvSpPr>
          <p:spPr>
            <a:xfrm>
              <a:off x="9858438" y="2899013"/>
              <a:ext cx="1041177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Fruit</a:t>
              </a:r>
              <a:br>
                <a:rPr lang="en-ZA" sz="2400" dirty="0"/>
              </a:br>
              <a:r>
                <a:rPr lang="en-ZA" sz="2400" dirty="0"/>
                <a:t>50,000</a:t>
              </a:r>
              <a:endParaRPr lang="en-ZA" sz="2400" noProof="1"/>
            </a:p>
          </p:txBody>
        </p:sp>
        <p:pic>
          <p:nvPicPr>
            <p:cNvPr id="51" name="Graphic 50" descr="Graphic Strawberry Bottom">
              <a:extLst>
                <a:ext uri="{FF2B5EF4-FFF2-40B4-BE49-F238E27FC236}">
                  <a16:creationId xmlns:a16="http://schemas.microsoft.com/office/drawing/2014/main" id="{ED5990E2-E498-4D1A-92AC-1B82519C5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6200000">
              <a:off x="7630651" y="3215380"/>
              <a:ext cx="477475" cy="477475"/>
            </a:xfrm>
            <a:prstGeom prst="rect">
              <a:avLst/>
            </a:prstGeom>
          </p:spPr>
        </p:pic>
        <p:pic>
          <p:nvPicPr>
            <p:cNvPr id="52" name="Graphic 51" descr="Graphic Strawberry Tip">
              <a:extLst>
                <a:ext uri="{FF2B5EF4-FFF2-40B4-BE49-F238E27FC236}">
                  <a16:creationId xmlns:a16="http://schemas.microsoft.com/office/drawing/2014/main" id="{7E3B4E48-B91F-4520-8ABC-267267551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6200000">
              <a:off x="10829391" y="3328032"/>
              <a:ext cx="391835" cy="242372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3DADAE6-E246-4216-B8E2-1B36F68C710F}"/>
                </a:ext>
              </a:extLst>
            </p:cNvPr>
            <p:cNvCxnSpPr>
              <a:cxnSpLocks/>
            </p:cNvCxnSpPr>
            <p:nvPr/>
          </p:nvCxnSpPr>
          <p:spPr>
            <a:xfrm>
              <a:off x="8230813" y="3438173"/>
              <a:ext cx="2594421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 title="Food Chart Vegetables">
            <a:extLst>
              <a:ext uri="{FF2B5EF4-FFF2-40B4-BE49-F238E27FC236}">
                <a16:creationId xmlns:a16="http://schemas.microsoft.com/office/drawing/2014/main" id="{0814FF35-AEEC-4441-9101-2D7E8078DF06}"/>
              </a:ext>
            </a:extLst>
          </p:cNvPr>
          <p:cNvGrpSpPr/>
          <p:nvPr/>
        </p:nvGrpSpPr>
        <p:grpSpPr>
          <a:xfrm>
            <a:off x="5757359" y="3105608"/>
            <a:ext cx="5422071" cy="1516095"/>
            <a:chOff x="6121180" y="3419860"/>
            <a:chExt cx="5422071" cy="151609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67748A0-C7CA-452B-AADD-550E92F5E50C}"/>
                </a:ext>
              </a:extLst>
            </p:cNvPr>
            <p:cNvSpPr txBox="1"/>
            <p:nvPr/>
          </p:nvSpPr>
          <p:spPr>
            <a:xfrm>
              <a:off x="9858438" y="3697132"/>
              <a:ext cx="1041191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Veg</a:t>
              </a:r>
              <a:br>
                <a:rPr lang="en-ZA" sz="2400" dirty="0"/>
              </a:br>
              <a:r>
                <a:rPr lang="en-ZA" sz="2400" dirty="0"/>
                <a:t>60,000</a:t>
              </a:r>
              <a:endParaRPr lang="en-ZA" sz="2400" noProof="1"/>
            </a:p>
          </p:txBody>
        </p:sp>
        <p:pic>
          <p:nvPicPr>
            <p:cNvPr id="49" name="Graphic 48" descr="Graphic Carrot Top">
              <a:extLst>
                <a:ext uri="{FF2B5EF4-FFF2-40B4-BE49-F238E27FC236}">
                  <a16:creationId xmlns:a16="http://schemas.microsoft.com/office/drawing/2014/main" id="{13716028-175A-42C2-89B6-7E1FEE4A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6200000">
              <a:off x="6285717" y="3255323"/>
              <a:ext cx="1516095" cy="1845169"/>
            </a:xfrm>
            <a:prstGeom prst="rect">
              <a:avLst/>
            </a:prstGeom>
          </p:spPr>
        </p:pic>
        <p:pic>
          <p:nvPicPr>
            <p:cNvPr id="50" name="Graphic 49" descr="Graphic Carrot Tip">
              <a:extLst>
                <a:ext uri="{FF2B5EF4-FFF2-40B4-BE49-F238E27FC236}">
                  <a16:creationId xmlns:a16="http://schemas.microsoft.com/office/drawing/2014/main" id="{4A6670A2-5680-40AB-97B9-2086F7DA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6200000">
              <a:off x="11082240" y="3928897"/>
              <a:ext cx="282893" cy="639129"/>
            </a:xfrm>
            <a:prstGeom prst="rect">
              <a:avLst/>
            </a:prstGeom>
          </p:spPr>
        </p:pic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725F2D5-A768-41FB-BDFB-06427E79FDAA}"/>
                </a:ext>
              </a:extLst>
            </p:cNvPr>
            <p:cNvCxnSpPr>
              <a:cxnSpLocks/>
            </p:cNvCxnSpPr>
            <p:nvPr/>
          </p:nvCxnSpPr>
          <p:spPr>
            <a:xfrm>
              <a:off x="8108126" y="4245370"/>
              <a:ext cx="271710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 title="Food Chart Peppers">
            <a:extLst>
              <a:ext uri="{FF2B5EF4-FFF2-40B4-BE49-F238E27FC236}">
                <a16:creationId xmlns:a16="http://schemas.microsoft.com/office/drawing/2014/main" id="{781729EB-4515-48D3-90C2-1C96D60DD015}"/>
              </a:ext>
            </a:extLst>
          </p:cNvPr>
          <p:cNvGrpSpPr/>
          <p:nvPr/>
        </p:nvGrpSpPr>
        <p:grpSpPr>
          <a:xfrm>
            <a:off x="7641392" y="4180999"/>
            <a:ext cx="3421517" cy="716375"/>
            <a:chOff x="8005213" y="4495251"/>
            <a:chExt cx="3421517" cy="716375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5C87521-D451-4B4F-A4EF-F92EDEE480E7}"/>
                </a:ext>
              </a:extLst>
            </p:cNvPr>
            <p:cNvSpPr txBox="1"/>
            <p:nvPr/>
          </p:nvSpPr>
          <p:spPr>
            <a:xfrm>
              <a:off x="9858438" y="4495251"/>
              <a:ext cx="1045683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Veg</a:t>
              </a:r>
              <a:br>
                <a:rPr lang="en-ZA" sz="2400" dirty="0"/>
              </a:br>
              <a:r>
                <a:rPr lang="en-ZA" sz="2400" dirty="0"/>
                <a:t>40,000</a:t>
              </a:r>
              <a:endParaRPr lang="en-ZA" sz="2400" noProof="1"/>
            </a:p>
          </p:txBody>
        </p:sp>
        <p:pic>
          <p:nvPicPr>
            <p:cNvPr id="55" name="Graphic 54" descr="Graphic Chilli Top">
              <a:extLst>
                <a:ext uri="{FF2B5EF4-FFF2-40B4-BE49-F238E27FC236}">
                  <a16:creationId xmlns:a16="http://schemas.microsoft.com/office/drawing/2014/main" id="{AE23340E-12D5-4DD0-9562-49E7A0240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6200000">
              <a:off x="8162308" y="4754210"/>
              <a:ext cx="244368" cy="558557"/>
            </a:xfrm>
            <a:prstGeom prst="rect">
              <a:avLst/>
            </a:prstGeom>
          </p:spPr>
        </p:pic>
        <p:pic>
          <p:nvPicPr>
            <p:cNvPr id="56" name="Graphic 55" descr="Graphic Chilli Tip">
              <a:extLst>
                <a:ext uri="{FF2B5EF4-FFF2-40B4-BE49-F238E27FC236}">
                  <a16:creationId xmlns:a16="http://schemas.microsoft.com/office/drawing/2014/main" id="{E913E9F1-A914-4967-BDD8-715DE3454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6200000">
              <a:off x="11017583" y="4802479"/>
              <a:ext cx="295686" cy="522608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BE2F3-9DB3-4029-B32E-D87A0A311648}"/>
                </a:ext>
              </a:extLst>
            </p:cNvPr>
            <p:cNvCxnSpPr>
              <a:cxnSpLocks/>
            </p:cNvCxnSpPr>
            <p:nvPr/>
          </p:nvCxnSpPr>
          <p:spPr>
            <a:xfrm>
              <a:off x="8631350" y="5052567"/>
              <a:ext cx="2193884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 title="Food Chart Bread">
            <a:extLst>
              <a:ext uri="{FF2B5EF4-FFF2-40B4-BE49-F238E27FC236}">
                <a16:creationId xmlns:a16="http://schemas.microsoft.com/office/drawing/2014/main" id="{B2397C4B-F645-434D-8D37-7DC059378D19}"/>
              </a:ext>
            </a:extLst>
          </p:cNvPr>
          <p:cNvGrpSpPr/>
          <p:nvPr/>
        </p:nvGrpSpPr>
        <p:grpSpPr>
          <a:xfrm>
            <a:off x="8750801" y="4979117"/>
            <a:ext cx="2254045" cy="749806"/>
            <a:chOff x="9114622" y="5293369"/>
            <a:chExt cx="2254045" cy="749806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33015DD-E8D1-4FDC-92C7-3C58BD1C6C37}"/>
                </a:ext>
              </a:extLst>
            </p:cNvPr>
            <p:cNvSpPr txBox="1"/>
            <p:nvPr/>
          </p:nvSpPr>
          <p:spPr>
            <a:xfrm>
              <a:off x="9858438" y="5293369"/>
              <a:ext cx="966787" cy="530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ZA" sz="1200" b="1" dirty="0"/>
                <a:t>Grains</a:t>
              </a:r>
              <a:br>
                <a:rPr lang="en-ZA" sz="2400" dirty="0"/>
              </a:br>
              <a:r>
                <a:rPr lang="en-ZA" sz="2400" dirty="0"/>
                <a:t>25,000</a:t>
              </a:r>
              <a:endParaRPr lang="en-ZA" sz="2400" noProof="1"/>
            </a:p>
          </p:txBody>
        </p:sp>
        <p:pic>
          <p:nvPicPr>
            <p:cNvPr id="59" name="Graphic 58" descr="Graphic Bread Tip">
              <a:extLst>
                <a:ext uri="{FF2B5EF4-FFF2-40B4-BE49-F238E27FC236}">
                  <a16:creationId xmlns:a16="http://schemas.microsoft.com/office/drawing/2014/main" id="{55D46FFD-AA57-4650-996F-A1C72286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rot="16200000">
              <a:off x="9215610" y="5582670"/>
              <a:ext cx="347400" cy="549376"/>
            </a:xfrm>
            <a:prstGeom prst="rect">
              <a:avLst/>
            </a:prstGeom>
          </p:spPr>
        </p:pic>
        <p:pic>
          <p:nvPicPr>
            <p:cNvPr id="60" name="Graphic 59" descr="Graphic Bread Tip">
              <a:extLst>
                <a:ext uri="{FF2B5EF4-FFF2-40B4-BE49-F238E27FC236}">
                  <a16:creationId xmlns:a16="http://schemas.microsoft.com/office/drawing/2014/main" id="{3A31E19E-3058-4313-8140-087EA7FAE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 rot="16200000">
              <a:off x="10956636" y="5631144"/>
              <a:ext cx="359517" cy="464545"/>
            </a:xfrm>
            <a:prstGeom prst="rect">
              <a:avLst/>
            </a:prstGeom>
          </p:spPr>
        </p:pic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E1008E1-3B62-4A33-91BB-80B5E66F7F2B}"/>
                </a:ext>
              </a:extLst>
            </p:cNvPr>
            <p:cNvCxnSpPr>
              <a:cxnSpLocks/>
            </p:cNvCxnSpPr>
            <p:nvPr/>
          </p:nvCxnSpPr>
          <p:spPr>
            <a:xfrm>
              <a:off x="9728292" y="5859765"/>
              <a:ext cx="1096942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1D91D99-111A-4340-A7EE-49F79F5657BB}"/>
              </a:ext>
            </a:extLst>
          </p:cNvPr>
          <p:cNvSpPr txBox="1"/>
          <p:nvPr/>
        </p:nvSpPr>
        <p:spPr>
          <a:xfrm>
            <a:off x="819384" y="6266240"/>
            <a:ext cx="2678410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Header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C2F553-E399-4495-A43F-8FBB21725921}"/>
              </a:ext>
            </a:extLst>
          </p:cNvPr>
          <p:cNvSpPr txBox="1"/>
          <p:nvPr/>
        </p:nvSpPr>
        <p:spPr>
          <a:xfrm>
            <a:off x="819384" y="6886413"/>
            <a:ext cx="26784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600" dirty="0"/>
              <a:t>Lorem </a:t>
            </a:r>
            <a:r>
              <a:rPr lang="en-ZA" sz="1600" noProof="1"/>
              <a:t>ipsum dolor sit amet, consectetur adipiscing elit.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031429A-0AF6-44F1-91EE-C040AD759542}"/>
              </a:ext>
            </a:extLst>
          </p:cNvPr>
          <p:cNvSpPr txBox="1"/>
          <p:nvPr/>
        </p:nvSpPr>
        <p:spPr>
          <a:xfrm>
            <a:off x="1213287" y="7473398"/>
            <a:ext cx="1861364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 Bn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3" name="Right Brace 122" descr="Top Brace">
            <a:extLst>
              <a:ext uri="{FF2B5EF4-FFF2-40B4-BE49-F238E27FC236}">
                <a16:creationId xmlns:a16="http://schemas.microsoft.com/office/drawing/2014/main" id="{1F12C0CD-1C89-4015-9BCD-3F2F5BA0F6EF}"/>
              </a:ext>
            </a:extLst>
          </p:cNvPr>
          <p:cNvSpPr/>
          <p:nvPr/>
        </p:nvSpPr>
        <p:spPr>
          <a:xfrm rot="5400000" flipH="1">
            <a:off x="1935456" y="7103318"/>
            <a:ext cx="417028" cy="2304996"/>
          </a:xfrm>
          <a:prstGeom prst="rightBrace">
            <a:avLst>
              <a:gd name="adj1" fmla="val 61230"/>
              <a:gd name="adj2" fmla="val 5000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84F2381-FF96-44FE-8B27-5398F1138EC9}"/>
              </a:ext>
            </a:extLst>
          </p:cNvPr>
          <p:cNvSpPr txBox="1"/>
          <p:nvPr/>
        </p:nvSpPr>
        <p:spPr>
          <a:xfrm>
            <a:off x="4544457" y="6266240"/>
            <a:ext cx="2678410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 Header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F60FE50-AAC8-4D5C-AB64-283DAC69E710}"/>
              </a:ext>
            </a:extLst>
          </p:cNvPr>
          <p:cNvSpPr txBox="1"/>
          <p:nvPr/>
        </p:nvSpPr>
        <p:spPr>
          <a:xfrm>
            <a:off x="4544457" y="6886413"/>
            <a:ext cx="267841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600" dirty="0"/>
              <a:t>Lorem </a:t>
            </a:r>
            <a:r>
              <a:rPr lang="en-ZA" sz="1600" noProof="1"/>
              <a:t>ipsum dolor sit amet, consectetur adipiscing elit.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CF625D-AE23-40EA-8410-946A3E17A02E}"/>
              </a:ext>
            </a:extLst>
          </p:cNvPr>
          <p:cNvSpPr txBox="1"/>
          <p:nvPr/>
        </p:nvSpPr>
        <p:spPr>
          <a:xfrm>
            <a:off x="5048194" y="7473398"/>
            <a:ext cx="1861364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300 Bn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5" name="Right Brace 124" descr="Top Brace">
            <a:extLst>
              <a:ext uri="{FF2B5EF4-FFF2-40B4-BE49-F238E27FC236}">
                <a16:creationId xmlns:a16="http://schemas.microsoft.com/office/drawing/2014/main" id="{67F48E57-88E0-4DB3-8178-A7A54351F84E}"/>
              </a:ext>
            </a:extLst>
          </p:cNvPr>
          <p:cNvSpPr/>
          <p:nvPr/>
        </p:nvSpPr>
        <p:spPr>
          <a:xfrm rot="5400000" flipH="1">
            <a:off x="5674231" y="5751701"/>
            <a:ext cx="418863" cy="5010066"/>
          </a:xfrm>
          <a:prstGeom prst="rightBrace">
            <a:avLst>
              <a:gd name="adj1" fmla="val 49860"/>
              <a:gd name="adj2" fmla="val 5000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AF783A3-D4C0-4A44-BC39-BB5116C9A96D}"/>
              </a:ext>
            </a:extLst>
          </p:cNvPr>
          <p:cNvSpPr txBox="1"/>
          <p:nvPr/>
        </p:nvSpPr>
        <p:spPr>
          <a:xfrm>
            <a:off x="7846110" y="6266240"/>
            <a:ext cx="2012329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537AFB4-3314-4559-B05C-D766A09F023A}"/>
              </a:ext>
            </a:extLst>
          </p:cNvPr>
          <p:cNvSpPr txBox="1"/>
          <p:nvPr/>
        </p:nvSpPr>
        <p:spPr>
          <a:xfrm>
            <a:off x="8108709" y="6886413"/>
            <a:ext cx="14871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600" dirty="0"/>
              <a:t>Lorem </a:t>
            </a:r>
            <a:r>
              <a:rPr lang="en-ZA" sz="1600" noProof="1"/>
              <a:t>ipsum dolor sit amet.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9D053F8-B47F-49B5-8E20-2255C473EF8E}"/>
              </a:ext>
            </a:extLst>
          </p:cNvPr>
          <p:cNvSpPr txBox="1"/>
          <p:nvPr/>
        </p:nvSpPr>
        <p:spPr>
          <a:xfrm>
            <a:off x="8358729" y="7473399"/>
            <a:ext cx="987091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Bn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7" name="Right Brace 126" descr="Top Brace">
            <a:extLst>
              <a:ext uri="{FF2B5EF4-FFF2-40B4-BE49-F238E27FC236}">
                <a16:creationId xmlns:a16="http://schemas.microsoft.com/office/drawing/2014/main" id="{24D1B485-5300-49FB-A9A6-21C3AE45D9C1}"/>
              </a:ext>
            </a:extLst>
          </p:cNvPr>
          <p:cNvSpPr/>
          <p:nvPr/>
        </p:nvSpPr>
        <p:spPr>
          <a:xfrm rot="5400000" flipH="1">
            <a:off x="8686914" y="7777293"/>
            <a:ext cx="418864" cy="958882"/>
          </a:xfrm>
          <a:prstGeom prst="rightBrace">
            <a:avLst>
              <a:gd name="adj1" fmla="val 34376"/>
              <a:gd name="adj2" fmla="val 5000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9899702-220F-431A-8A49-8A12F3246923}"/>
              </a:ext>
            </a:extLst>
          </p:cNvPr>
          <p:cNvSpPr txBox="1"/>
          <p:nvPr/>
        </p:nvSpPr>
        <p:spPr>
          <a:xfrm>
            <a:off x="9402026" y="6266240"/>
            <a:ext cx="2012329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Header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0EE14AA-6C6E-4A34-929D-4F610EA0C0CA}"/>
              </a:ext>
            </a:extLst>
          </p:cNvPr>
          <p:cNvSpPr txBox="1"/>
          <p:nvPr/>
        </p:nvSpPr>
        <p:spPr>
          <a:xfrm>
            <a:off x="9607436" y="6886413"/>
            <a:ext cx="16015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600" dirty="0"/>
              <a:t>Lorem </a:t>
            </a:r>
            <a:r>
              <a:rPr lang="en-ZA" sz="1600" noProof="1"/>
              <a:t>ipsum dolor sit amet.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27AA7D-D615-4F68-AA84-597D07AECDE4}"/>
              </a:ext>
            </a:extLst>
          </p:cNvPr>
          <p:cNvSpPr txBox="1"/>
          <p:nvPr/>
        </p:nvSpPr>
        <p:spPr>
          <a:xfrm>
            <a:off x="9914645" y="7473399"/>
            <a:ext cx="987091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 Bn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9" name="Right Brace 128" descr="Top Brace">
            <a:extLst>
              <a:ext uri="{FF2B5EF4-FFF2-40B4-BE49-F238E27FC236}">
                <a16:creationId xmlns:a16="http://schemas.microsoft.com/office/drawing/2014/main" id="{3E294C80-5AD4-4DC7-8002-94B5E76B69C3}"/>
              </a:ext>
            </a:extLst>
          </p:cNvPr>
          <p:cNvSpPr/>
          <p:nvPr/>
        </p:nvSpPr>
        <p:spPr>
          <a:xfrm rot="5400000" flipH="1">
            <a:off x="10198758" y="7203308"/>
            <a:ext cx="418864" cy="2106851"/>
          </a:xfrm>
          <a:prstGeom prst="rightBrace">
            <a:avLst>
              <a:gd name="adj1" fmla="val 34376"/>
              <a:gd name="adj2" fmla="val 50009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Oval 14" title="Food Category Slice Texture">
            <a:extLst>
              <a:ext uri="{FF2B5EF4-FFF2-40B4-BE49-F238E27FC236}">
                <a16:creationId xmlns:a16="http://schemas.microsoft.com/office/drawing/2014/main" id="{A4C23A16-A574-4BE1-8F3A-7BEE46B93B78}"/>
              </a:ext>
            </a:extLst>
          </p:cNvPr>
          <p:cNvSpPr/>
          <p:nvPr/>
        </p:nvSpPr>
        <p:spPr>
          <a:xfrm>
            <a:off x="10415051" y="9286532"/>
            <a:ext cx="1155433" cy="1155433"/>
          </a:xfrm>
          <a:prstGeom prst="ellipse">
            <a:avLst/>
          </a:prstGeom>
          <a:blipFill>
            <a:blip r:embed="rId3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B w="50800" h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11" name="Oval 10" title="Food Category Slice Texture">
            <a:extLst>
              <a:ext uri="{FF2B5EF4-FFF2-40B4-BE49-F238E27FC236}">
                <a16:creationId xmlns:a16="http://schemas.microsoft.com/office/drawing/2014/main" id="{8F245C3E-B55B-4185-94FC-00A1D0ABA992}"/>
              </a:ext>
            </a:extLst>
          </p:cNvPr>
          <p:cNvSpPr/>
          <p:nvPr/>
        </p:nvSpPr>
        <p:spPr>
          <a:xfrm>
            <a:off x="9208533" y="9095308"/>
            <a:ext cx="1537880" cy="1537880"/>
          </a:xfrm>
          <a:prstGeom prst="ellipse">
            <a:avLst/>
          </a:prstGeom>
          <a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8425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B w="8255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25" name="Oval 24" title="Food Category Slice Texture">
            <a:extLst>
              <a:ext uri="{FF2B5EF4-FFF2-40B4-BE49-F238E27FC236}">
                <a16:creationId xmlns:a16="http://schemas.microsoft.com/office/drawing/2014/main" id="{DB1D7085-397A-4D99-B628-2742E224A564}"/>
              </a:ext>
            </a:extLst>
          </p:cNvPr>
          <p:cNvSpPr/>
          <p:nvPr/>
        </p:nvSpPr>
        <p:spPr>
          <a:xfrm>
            <a:off x="7773596" y="8933831"/>
            <a:ext cx="1860834" cy="1860834"/>
          </a:xfrm>
          <a:prstGeom prst="ellipse">
            <a:avLst/>
          </a:prstGeom>
          <a:blipFill>
            <a:blip r:embed="rId3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8425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B w="8255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Oval 13" title="Food Category Slice Texture">
            <a:extLst>
              <a:ext uri="{FF2B5EF4-FFF2-40B4-BE49-F238E27FC236}">
                <a16:creationId xmlns:a16="http://schemas.microsoft.com/office/drawing/2014/main" id="{EB6F4A13-D847-481F-BF2E-29655D32E947}"/>
              </a:ext>
            </a:extLst>
          </p:cNvPr>
          <p:cNvSpPr/>
          <p:nvPr/>
        </p:nvSpPr>
        <p:spPr>
          <a:xfrm>
            <a:off x="6351647" y="8738444"/>
            <a:ext cx="2251609" cy="2251609"/>
          </a:xfrm>
          <a:prstGeom prst="ellipse">
            <a:avLst/>
          </a:prstGeom>
          <a:blipFill>
            <a:blip r:embed="rId3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8425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B w="82550" h="762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24" name="Oval 23" title="Food Category Slice Texture">
            <a:extLst>
              <a:ext uri="{FF2B5EF4-FFF2-40B4-BE49-F238E27FC236}">
                <a16:creationId xmlns:a16="http://schemas.microsoft.com/office/drawing/2014/main" id="{ED56E1A0-0F40-4FBB-AE17-8E78A8FC2BE5}"/>
              </a:ext>
            </a:extLst>
          </p:cNvPr>
          <p:cNvSpPr/>
          <p:nvPr/>
        </p:nvSpPr>
        <p:spPr>
          <a:xfrm>
            <a:off x="4958910" y="8575579"/>
            <a:ext cx="2476770" cy="2577337"/>
          </a:xfrm>
          <a:prstGeom prst="ellipse">
            <a:avLst/>
          </a:prstGeom>
          <a:blipFill>
            <a:blip r:embed="rId3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47625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extrusionH="1270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41" name="Oval 40" title="Food Category Slice Texture">
            <a:extLst>
              <a:ext uri="{FF2B5EF4-FFF2-40B4-BE49-F238E27FC236}">
                <a16:creationId xmlns:a16="http://schemas.microsoft.com/office/drawing/2014/main" id="{FEF20513-A52D-444C-A2C4-B6FBDD20FACF}"/>
              </a:ext>
            </a:extLst>
          </p:cNvPr>
          <p:cNvSpPr/>
          <p:nvPr/>
        </p:nvSpPr>
        <p:spPr>
          <a:xfrm>
            <a:off x="3842569" y="8575579"/>
            <a:ext cx="2476770" cy="2577337"/>
          </a:xfrm>
          <a:prstGeom prst="ellipse">
            <a:avLst/>
          </a:prstGeom>
          <a:blipFill>
            <a:blip r:embed="rId3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4925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42" name="Oval 41" title="Food Category Slice Texture">
            <a:extLst>
              <a:ext uri="{FF2B5EF4-FFF2-40B4-BE49-F238E27FC236}">
                <a16:creationId xmlns:a16="http://schemas.microsoft.com/office/drawing/2014/main" id="{95FA1D9A-A47F-4AF0-8863-789FC9F8E211}"/>
              </a:ext>
            </a:extLst>
          </p:cNvPr>
          <p:cNvSpPr/>
          <p:nvPr/>
        </p:nvSpPr>
        <p:spPr>
          <a:xfrm>
            <a:off x="2571424" y="8625863"/>
            <a:ext cx="2476770" cy="2476770"/>
          </a:xfrm>
          <a:prstGeom prst="ellipse">
            <a:avLst/>
          </a:prstGeom>
          <a:blipFill>
            <a:blip r:embed="rId3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" name="Oval 17" title="Food Category Slice Texture">
            <a:extLst>
              <a:ext uri="{FF2B5EF4-FFF2-40B4-BE49-F238E27FC236}">
                <a16:creationId xmlns:a16="http://schemas.microsoft.com/office/drawing/2014/main" id="{A18297D7-ABA7-47CA-9E3A-29C991F72821}"/>
              </a:ext>
            </a:extLst>
          </p:cNvPr>
          <p:cNvSpPr/>
          <p:nvPr/>
        </p:nvSpPr>
        <p:spPr>
          <a:xfrm>
            <a:off x="1761843" y="8738443"/>
            <a:ext cx="2163752" cy="2251611"/>
          </a:xfrm>
          <a:prstGeom prst="ellipse">
            <a:avLst/>
          </a:prstGeom>
          <a:blipFill>
            <a:blip r:embed="rId3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3" name="Oval 22" title="Food Category Slice Texture">
            <a:extLst>
              <a:ext uri="{FF2B5EF4-FFF2-40B4-BE49-F238E27FC236}">
                <a16:creationId xmlns:a16="http://schemas.microsoft.com/office/drawing/2014/main" id="{26486A27-624B-42AE-8FD7-815EB7C9F7C9}"/>
              </a:ext>
            </a:extLst>
          </p:cNvPr>
          <p:cNvSpPr/>
          <p:nvPr/>
        </p:nvSpPr>
        <p:spPr>
          <a:xfrm>
            <a:off x="1019282" y="8840789"/>
            <a:ext cx="2046917" cy="2046917"/>
          </a:xfrm>
          <a:prstGeom prst="ellipse">
            <a:avLst/>
          </a:prstGeom>
          <a:blipFill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22" name="Oval 21" title="Food Category Slice Texture">
            <a:extLst>
              <a:ext uri="{FF2B5EF4-FFF2-40B4-BE49-F238E27FC236}">
                <a16:creationId xmlns:a16="http://schemas.microsoft.com/office/drawing/2014/main" id="{5EA145E7-303C-4102-BCE4-F8FE95A5C71D}"/>
              </a:ext>
            </a:extLst>
          </p:cNvPr>
          <p:cNvSpPr/>
          <p:nvPr/>
        </p:nvSpPr>
        <p:spPr>
          <a:xfrm>
            <a:off x="621517" y="9011780"/>
            <a:ext cx="1704936" cy="1704936"/>
          </a:xfrm>
          <a:prstGeom prst="ellipse">
            <a:avLst/>
          </a:prstGeom>
          <a:blipFill>
            <a:blip r:embed="rId3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889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w="69850" h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3" name="Picture 42" title="Shadow">
            <a:extLst>
              <a:ext uri="{FF2B5EF4-FFF2-40B4-BE49-F238E27FC236}">
                <a16:creationId xmlns:a16="http://schemas.microsoft.com/office/drawing/2014/main" id="{DB835790-BBD2-496E-8204-BC99955EC6A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385" y="11071588"/>
            <a:ext cx="10817040" cy="834220"/>
          </a:xfrm>
          <a:prstGeom prst="rect">
            <a:avLst/>
          </a:prstGeom>
        </p:spPr>
      </p:pic>
      <p:sp>
        <p:nvSpPr>
          <p:cNvPr id="75" name="Right Brace 74" descr="Callout Brace">
            <a:extLst>
              <a:ext uri="{FF2B5EF4-FFF2-40B4-BE49-F238E27FC236}">
                <a16:creationId xmlns:a16="http://schemas.microsoft.com/office/drawing/2014/main" id="{1A5B9017-3A03-4246-90A8-2195E862DB59}"/>
              </a:ext>
            </a:extLst>
          </p:cNvPr>
          <p:cNvSpPr/>
          <p:nvPr/>
        </p:nvSpPr>
        <p:spPr>
          <a:xfrm rot="5400000" flipH="1">
            <a:off x="2249969" y="10690706"/>
            <a:ext cx="697213" cy="2304996"/>
          </a:xfrm>
          <a:prstGeom prst="rightBrace">
            <a:avLst>
              <a:gd name="adj1" fmla="val 61230"/>
              <a:gd name="adj2" fmla="val 3403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4" name="Rectangle 73" descr="Callout Background">
            <a:extLst>
              <a:ext uri="{FF2B5EF4-FFF2-40B4-BE49-F238E27FC236}">
                <a16:creationId xmlns:a16="http://schemas.microsoft.com/office/drawing/2014/main" id="{E214EB00-31E0-4905-BEF6-24414CBA624F}"/>
              </a:ext>
            </a:extLst>
          </p:cNvPr>
          <p:cNvSpPr/>
          <p:nvPr/>
        </p:nvSpPr>
        <p:spPr>
          <a:xfrm>
            <a:off x="1446077" y="12169225"/>
            <a:ext cx="2304996" cy="294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682903-B018-4BAA-A537-6A4EB8F66DB3}"/>
              </a:ext>
            </a:extLst>
          </p:cNvPr>
          <p:cNvSpPr txBox="1"/>
          <p:nvPr/>
        </p:nvSpPr>
        <p:spPr>
          <a:xfrm>
            <a:off x="1667893" y="12067621"/>
            <a:ext cx="1861364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Citrus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20" name="Group 119" descr="Callout Horizontal Lines">
            <a:extLst>
              <a:ext uri="{FF2B5EF4-FFF2-40B4-BE49-F238E27FC236}">
                <a16:creationId xmlns:a16="http://schemas.microsoft.com/office/drawing/2014/main" id="{5857A12A-8906-4781-BF94-E4624556C3D0}"/>
              </a:ext>
            </a:extLst>
          </p:cNvPr>
          <p:cNvGrpSpPr/>
          <p:nvPr/>
        </p:nvGrpSpPr>
        <p:grpSpPr>
          <a:xfrm>
            <a:off x="1737751" y="12620758"/>
            <a:ext cx="1721648" cy="0"/>
            <a:chOff x="1737752" y="12010703"/>
            <a:chExt cx="1721648" cy="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3F62B35-F855-43DF-8955-22ACAE88AA1D}"/>
                </a:ext>
              </a:extLst>
            </p:cNvPr>
            <p:cNvCxnSpPr/>
            <p:nvPr/>
          </p:nvCxnSpPr>
          <p:spPr>
            <a:xfrm>
              <a:off x="1737752" y="12010703"/>
              <a:ext cx="1721648" cy="0"/>
            </a:xfrm>
            <a:prstGeom prst="line">
              <a:avLst/>
            </a:prstGeom>
            <a:ln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63286CA-E4EE-4C95-84AA-4209ECE44C51}"/>
                </a:ext>
              </a:extLst>
            </p:cNvPr>
            <p:cNvCxnSpPr>
              <a:cxnSpLocks/>
            </p:cNvCxnSpPr>
            <p:nvPr/>
          </p:nvCxnSpPr>
          <p:spPr>
            <a:xfrm>
              <a:off x="2143971" y="12010703"/>
              <a:ext cx="909210" cy="0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957B377-D352-4144-B0AF-54A485AC1952}"/>
              </a:ext>
            </a:extLst>
          </p:cNvPr>
          <p:cNvSpPr txBox="1"/>
          <p:nvPr/>
        </p:nvSpPr>
        <p:spPr>
          <a:xfrm>
            <a:off x="1603960" y="12913198"/>
            <a:ext cx="198923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Lorem</a:t>
            </a:r>
            <a:r>
              <a:rPr lang="en-ZA" sz="1600" noProof="1"/>
              <a:t> ipsum dolor sit amet, consectetur adipiscing elit. </a:t>
            </a:r>
          </a:p>
          <a:p>
            <a:endParaRPr lang="en-ZA" sz="16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Etiam aliquet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Ut fermentum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Integer convallis</a:t>
            </a:r>
          </a:p>
        </p:txBody>
      </p:sp>
      <p:cxnSp>
        <p:nvCxnSpPr>
          <p:cNvPr id="185" name="Straight Connector 184" descr="Vertical Dividers">
            <a:extLst>
              <a:ext uri="{FF2B5EF4-FFF2-40B4-BE49-F238E27FC236}">
                <a16:creationId xmlns:a16="http://schemas.microsoft.com/office/drawing/2014/main" id="{2E710E6F-227B-44DE-A42B-949A46BDEDC7}"/>
              </a:ext>
            </a:extLst>
          </p:cNvPr>
          <p:cNvCxnSpPr/>
          <p:nvPr/>
        </p:nvCxnSpPr>
        <p:spPr>
          <a:xfrm>
            <a:off x="7664727" y="12401361"/>
            <a:ext cx="0" cy="23005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 descr="Callout Brace">
            <a:extLst>
              <a:ext uri="{FF2B5EF4-FFF2-40B4-BE49-F238E27FC236}">
                <a16:creationId xmlns:a16="http://schemas.microsoft.com/office/drawing/2014/main" id="{FED549A3-F3C7-4850-A412-4AA913FD64F2}"/>
              </a:ext>
            </a:extLst>
          </p:cNvPr>
          <p:cNvSpPr/>
          <p:nvPr/>
        </p:nvSpPr>
        <p:spPr>
          <a:xfrm rot="5400000" flipH="1">
            <a:off x="5642337" y="10690706"/>
            <a:ext cx="697213" cy="2304996"/>
          </a:xfrm>
          <a:prstGeom prst="rightBrace">
            <a:avLst>
              <a:gd name="adj1" fmla="val 61230"/>
              <a:gd name="adj2" fmla="val 43397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Rectangle 71" descr="Callout Background">
            <a:extLst>
              <a:ext uri="{FF2B5EF4-FFF2-40B4-BE49-F238E27FC236}">
                <a16:creationId xmlns:a16="http://schemas.microsoft.com/office/drawing/2014/main" id="{467D9ACF-1D99-4191-BA21-812192547D04}"/>
              </a:ext>
            </a:extLst>
          </p:cNvPr>
          <p:cNvSpPr/>
          <p:nvPr/>
        </p:nvSpPr>
        <p:spPr>
          <a:xfrm>
            <a:off x="4838445" y="12169225"/>
            <a:ext cx="2304996" cy="294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E58A50E-C6D4-4CF0-A733-1EA6060DC83A}"/>
              </a:ext>
            </a:extLst>
          </p:cNvPr>
          <p:cNvSpPr txBox="1"/>
          <p:nvPr/>
        </p:nvSpPr>
        <p:spPr>
          <a:xfrm>
            <a:off x="5060261" y="12067621"/>
            <a:ext cx="1861364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Meat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21" name="Group 120" descr="Callout Horizontal Lines">
            <a:extLst>
              <a:ext uri="{FF2B5EF4-FFF2-40B4-BE49-F238E27FC236}">
                <a16:creationId xmlns:a16="http://schemas.microsoft.com/office/drawing/2014/main" id="{17E0973F-3D45-4613-BD93-EDA1D6BEBE5D}"/>
              </a:ext>
            </a:extLst>
          </p:cNvPr>
          <p:cNvGrpSpPr/>
          <p:nvPr/>
        </p:nvGrpSpPr>
        <p:grpSpPr>
          <a:xfrm>
            <a:off x="5130119" y="12620758"/>
            <a:ext cx="1721648" cy="0"/>
            <a:chOff x="5163064" y="12326972"/>
            <a:chExt cx="1721648" cy="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395C035-425B-45CD-A135-E4C9434DBD38}"/>
                </a:ext>
              </a:extLst>
            </p:cNvPr>
            <p:cNvCxnSpPr/>
            <p:nvPr/>
          </p:nvCxnSpPr>
          <p:spPr>
            <a:xfrm>
              <a:off x="5163064" y="12326972"/>
              <a:ext cx="1721648" cy="0"/>
            </a:xfrm>
            <a:prstGeom prst="line">
              <a:avLst/>
            </a:prstGeom>
            <a:ln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7275962-FE77-43AC-B035-E5894F37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569283" y="12326972"/>
              <a:ext cx="909210" cy="0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CE94624-AE44-4511-9581-868D615C93C8}"/>
              </a:ext>
            </a:extLst>
          </p:cNvPr>
          <p:cNvSpPr txBox="1"/>
          <p:nvPr/>
        </p:nvSpPr>
        <p:spPr>
          <a:xfrm>
            <a:off x="4996328" y="12913198"/>
            <a:ext cx="198923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Lorem</a:t>
            </a:r>
            <a:r>
              <a:rPr lang="en-ZA" sz="1600" noProof="1"/>
              <a:t> ipsum dolor sit amet, consectetur adipiscing elit. </a:t>
            </a:r>
          </a:p>
          <a:p>
            <a:endParaRPr lang="en-ZA" sz="16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Etiam aliquet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Ut fermentum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Integer convallis</a:t>
            </a:r>
          </a:p>
        </p:txBody>
      </p:sp>
      <p:cxnSp>
        <p:nvCxnSpPr>
          <p:cNvPr id="184" name="Straight Connector 183" descr="Vertical Dividers">
            <a:extLst>
              <a:ext uri="{FF2B5EF4-FFF2-40B4-BE49-F238E27FC236}">
                <a16:creationId xmlns:a16="http://schemas.microsoft.com/office/drawing/2014/main" id="{C4A75F30-6D7A-4F6C-AE0E-C90CC7491189}"/>
              </a:ext>
            </a:extLst>
          </p:cNvPr>
          <p:cNvCxnSpPr/>
          <p:nvPr/>
        </p:nvCxnSpPr>
        <p:spPr>
          <a:xfrm>
            <a:off x="4271485" y="12401361"/>
            <a:ext cx="0" cy="23005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 descr="Callout Brace">
            <a:extLst>
              <a:ext uri="{FF2B5EF4-FFF2-40B4-BE49-F238E27FC236}">
                <a16:creationId xmlns:a16="http://schemas.microsoft.com/office/drawing/2014/main" id="{29C888BE-FA3D-472D-BB65-402C189CE1A7}"/>
              </a:ext>
            </a:extLst>
          </p:cNvPr>
          <p:cNvSpPr/>
          <p:nvPr/>
        </p:nvSpPr>
        <p:spPr>
          <a:xfrm rot="5400000" flipH="1">
            <a:off x="9034705" y="10690706"/>
            <a:ext cx="697213" cy="2304996"/>
          </a:xfrm>
          <a:prstGeom prst="rightBrace">
            <a:avLst>
              <a:gd name="adj1" fmla="val 61230"/>
              <a:gd name="adj2" fmla="val 6433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5" name="Rectangle 44" descr="Callout Background">
            <a:extLst>
              <a:ext uri="{FF2B5EF4-FFF2-40B4-BE49-F238E27FC236}">
                <a16:creationId xmlns:a16="http://schemas.microsoft.com/office/drawing/2014/main" id="{B2F2E994-3E39-4569-B0AD-3D4A83496479}"/>
              </a:ext>
            </a:extLst>
          </p:cNvPr>
          <p:cNvSpPr/>
          <p:nvPr/>
        </p:nvSpPr>
        <p:spPr>
          <a:xfrm>
            <a:off x="8230813" y="12169225"/>
            <a:ext cx="2304996" cy="294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0C2460-6502-4F75-BB28-3FD8CF378190}"/>
              </a:ext>
            </a:extLst>
          </p:cNvPr>
          <p:cNvSpPr txBox="1"/>
          <p:nvPr/>
        </p:nvSpPr>
        <p:spPr>
          <a:xfrm>
            <a:off x="8452629" y="12067621"/>
            <a:ext cx="1861364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ZA" sz="3200" i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Grain</a:t>
            </a:r>
            <a:endParaRPr lang="en-ZA" sz="3200" i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22" name="Group 121" descr="Callout Horizontal Lines">
            <a:extLst>
              <a:ext uri="{FF2B5EF4-FFF2-40B4-BE49-F238E27FC236}">
                <a16:creationId xmlns:a16="http://schemas.microsoft.com/office/drawing/2014/main" id="{F1EFA62F-F0DC-4922-9009-2EF2E02914D8}"/>
              </a:ext>
            </a:extLst>
          </p:cNvPr>
          <p:cNvGrpSpPr/>
          <p:nvPr/>
        </p:nvGrpSpPr>
        <p:grpSpPr>
          <a:xfrm>
            <a:off x="8522487" y="12620758"/>
            <a:ext cx="1721648" cy="0"/>
            <a:chOff x="8505494" y="11841386"/>
            <a:chExt cx="1721648" cy="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7BEEA1-875D-4882-9255-302DE5113836}"/>
                </a:ext>
              </a:extLst>
            </p:cNvPr>
            <p:cNvCxnSpPr/>
            <p:nvPr/>
          </p:nvCxnSpPr>
          <p:spPr>
            <a:xfrm>
              <a:off x="8505494" y="11841386"/>
              <a:ext cx="1721648" cy="0"/>
            </a:xfrm>
            <a:prstGeom prst="line">
              <a:avLst/>
            </a:prstGeom>
            <a:ln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03762F-44E5-433D-B3B5-6A13AB55E590}"/>
                </a:ext>
              </a:extLst>
            </p:cNvPr>
            <p:cNvCxnSpPr>
              <a:cxnSpLocks/>
            </p:cNvCxnSpPr>
            <p:nvPr/>
          </p:nvCxnSpPr>
          <p:spPr>
            <a:xfrm>
              <a:off x="8911713" y="11841386"/>
              <a:ext cx="909210" cy="0"/>
            </a:xfrm>
            <a:prstGeom prst="line">
              <a:avLst/>
            </a:prstGeom>
            <a:ln w="412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8CE89B7-9BB9-4BE6-9D82-D70B1C6FA076}"/>
              </a:ext>
            </a:extLst>
          </p:cNvPr>
          <p:cNvSpPr txBox="1"/>
          <p:nvPr/>
        </p:nvSpPr>
        <p:spPr>
          <a:xfrm>
            <a:off x="8388696" y="12913198"/>
            <a:ext cx="198923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Lorem</a:t>
            </a:r>
            <a:r>
              <a:rPr lang="en-ZA" sz="1600" noProof="1"/>
              <a:t> ipsum dolor sit amet, consectetur adipiscing elit. </a:t>
            </a:r>
          </a:p>
          <a:p>
            <a:endParaRPr lang="en-ZA" sz="16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Etiam aliquet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Ut fermentum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noProof="1"/>
              <a:t>Integer convallis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7980A5-E38A-4602-B7D4-C7E91E289ED6}"/>
              </a:ext>
            </a:extLst>
          </p:cNvPr>
          <p:cNvSpPr txBox="1"/>
          <p:nvPr/>
        </p:nvSpPr>
        <p:spPr>
          <a:xfrm>
            <a:off x="330200" y="15421173"/>
            <a:ext cx="4666128" cy="667357"/>
          </a:xfrm>
          <a:prstGeom prst="rect">
            <a:avLst/>
          </a:prstGeom>
          <a:noFill/>
        </p:spPr>
        <p:txBody>
          <a:bodyPr wrap="square" lIns="0" tIns="0" rIns="0" bIns="0" numCol="2" spcCol="180000" rtlCol="0" anchor="t">
            <a:noAutofit/>
          </a:bodyPr>
          <a:lstStyle/>
          <a:p>
            <a:r>
              <a:rPr lang="en-ZA" sz="850" b="1" dirty="0">
                <a:cs typeface="Calibri" panose="020F0502020204030204" pitchFamily="34" charset="0"/>
              </a:rPr>
              <a:t>Sources of Information</a:t>
            </a:r>
          </a:p>
          <a:p>
            <a:r>
              <a:rPr lang="en-ZA" sz="850" dirty="0">
                <a:cs typeface="Calibri" panose="020F0502020204030204" pitchFamily="34" charset="0"/>
              </a:rPr>
              <a:t>* Lorem</a:t>
            </a:r>
            <a:r>
              <a:rPr lang="en-ZA" sz="850" noProof="1">
                <a:cs typeface="Calibri" panose="020F0502020204030204" pitchFamily="34" charset="0"/>
              </a:rPr>
              <a:t> ipsum dolor sit amet, consectetuer adipiscing elit. Maecenas porttitor congue massa. Fusce posuere, magna sed pulvinar ultricies, purus lectus malesuada libero, sit.</a:t>
            </a:r>
            <a:br>
              <a:rPr lang="en-ZA" sz="850" noProof="1">
                <a:cs typeface="Calibri" panose="020F0502020204030204" pitchFamily="34" charset="0"/>
              </a:rPr>
            </a:br>
            <a:endParaRPr lang="en-ZA" sz="850" noProof="1">
              <a:cs typeface="Calibri" panose="020F0502020204030204" pitchFamily="34" charset="0"/>
            </a:endParaRPr>
          </a:p>
          <a:p>
            <a:endParaRPr lang="en-ZA" sz="850" noProof="1">
              <a:cs typeface="Calibri" panose="020F0502020204030204" pitchFamily="34" charset="0"/>
            </a:endParaRPr>
          </a:p>
          <a:p>
            <a:endParaRPr lang="en-ZA" sz="850" noProof="1">
              <a:cs typeface="Calibri" panose="020F0502020204030204" pitchFamily="34" charset="0"/>
            </a:endParaRPr>
          </a:p>
          <a:p>
            <a:r>
              <a:rPr lang="en-ZA" sz="850" noProof="1">
                <a:cs typeface="Calibri" panose="020F0502020204030204" pitchFamily="34" charset="0"/>
              </a:rPr>
              <a:t>** Nunc viverra imperdiet enim. Fusce est. Vivamus a tellus. Pellentesque habitant morbi tristique senectus et netus et malesuada fames ac turpis egestas. Proin pharetra nonummy pede. Mauris et orci. </a:t>
            </a:r>
          </a:p>
          <a:p>
            <a:endParaRPr lang="en-ZA" sz="850" noProof="1">
              <a:cs typeface="Calibri" panose="020F0502020204030204" pitchFamily="34" charset="0"/>
            </a:endParaRPr>
          </a:p>
          <a:p>
            <a:endParaRPr lang="en-ZA" sz="850" dirty="0">
              <a:cs typeface="Calibri" panose="020F0502020204030204" pitchFamily="34" charset="0"/>
            </a:endParaRPr>
          </a:p>
          <a:p>
            <a:endParaRPr lang="en-ZA" sz="850" b="1" dirty="0">
              <a:cs typeface="Calibri" panose="020F0502020204030204" pitchFamily="34" charset="0"/>
            </a:endParaRPr>
          </a:p>
        </p:txBody>
      </p:sp>
      <p:cxnSp>
        <p:nvCxnSpPr>
          <p:cNvPr id="94" name="Straight Connector 93" descr="Vertical footer divider line">
            <a:extLst>
              <a:ext uri="{FF2B5EF4-FFF2-40B4-BE49-F238E27FC236}">
                <a16:creationId xmlns:a16="http://schemas.microsoft.com/office/drawing/2014/main" id="{B8923708-4BEE-4BD5-A83C-2849BF8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1580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ink">
            <a:extLst>
              <a:ext uri="{FF2B5EF4-FFF2-40B4-BE49-F238E27FC236}">
                <a16:creationId xmlns:a16="http://schemas.microsoft.com/office/drawing/2014/main" id="{C3FF3810-EBEE-4367-BA43-18B5302128CA}"/>
              </a:ext>
            </a:extLst>
          </p:cNvPr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853310" y="15442596"/>
            <a:ext cx="167193" cy="16719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3735680-B218-4234-AA89-6CE80BD507A3}"/>
              </a:ext>
            </a:extLst>
          </p:cNvPr>
          <p:cNvSpPr txBox="1"/>
          <p:nvPr/>
        </p:nvSpPr>
        <p:spPr>
          <a:xfrm>
            <a:off x="6128786" y="15421173"/>
            <a:ext cx="3302519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200" dirty="0"/>
              <a:t>www.munsonspicklesandpreservesfarm.com</a:t>
            </a:r>
          </a:p>
        </p:txBody>
      </p:sp>
      <p:pic>
        <p:nvPicPr>
          <p:cNvPr id="95" name="Graphic 94" descr="Envelope" title="Icon Presenter Email">
            <a:extLst>
              <a:ext uri="{FF2B5EF4-FFF2-40B4-BE49-F238E27FC236}">
                <a16:creationId xmlns:a16="http://schemas.microsoft.com/office/drawing/2014/main" id="{06B65A3A-FC76-4AC4-AD70-CB5B2B62155D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862150" y="15669553"/>
            <a:ext cx="149512" cy="14951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E01071C-EF6A-497D-8061-41116FCF713C}"/>
              </a:ext>
            </a:extLst>
          </p:cNvPr>
          <p:cNvSpPr txBox="1"/>
          <p:nvPr/>
        </p:nvSpPr>
        <p:spPr>
          <a:xfrm>
            <a:off x="6128786" y="15642377"/>
            <a:ext cx="3199417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200" dirty="0"/>
              <a:t>info@munsonspicklesandpreservesfarm.com</a:t>
            </a:r>
          </a:p>
        </p:txBody>
      </p:sp>
      <p:pic>
        <p:nvPicPr>
          <p:cNvPr id="96" name="Graphic 95" descr="Smart Phone" title="Icon - Presenter Phone Number">
            <a:extLst>
              <a:ext uri="{FF2B5EF4-FFF2-40B4-BE49-F238E27FC236}">
                <a16:creationId xmlns:a16="http://schemas.microsoft.com/office/drawing/2014/main" id="{B1799769-7626-447C-9C58-8B5AFFF571D1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5862150" y="15897876"/>
            <a:ext cx="149512" cy="14951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51B5C35-99F4-4E46-9F53-DBAAD023E154}"/>
              </a:ext>
            </a:extLst>
          </p:cNvPr>
          <p:cNvSpPr txBox="1"/>
          <p:nvPr/>
        </p:nvSpPr>
        <p:spPr>
          <a:xfrm>
            <a:off x="612878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200" dirty="0"/>
              <a:t>208 555 0100</a:t>
            </a:r>
          </a:p>
        </p:txBody>
      </p:sp>
      <p:cxnSp>
        <p:nvCxnSpPr>
          <p:cNvPr id="90" name="Straight Connector 89" descr="Vertical footer divider line">
            <a:extLst>
              <a:ext uri="{FF2B5EF4-FFF2-40B4-BE49-F238E27FC236}">
                <a16:creationId xmlns:a16="http://schemas.microsoft.com/office/drawing/2014/main" id="{8DE7FEA0-10CA-4D7B-B163-5DF0D9FEC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109A0F-697D-4ABD-890B-DBCD3080A823}"/>
              </a:ext>
            </a:extLst>
          </p:cNvPr>
          <p:cNvSpPr txBox="1"/>
          <p:nvPr/>
        </p:nvSpPr>
        <p:spPr>
          <a:xfrm>
            <a:off x="10225529" y="15489028"/>
            <a:ext cx="1578098" cy="493455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ZA" sz="3000" b="1" spc="-150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Munson's</a:t>
            </a:r>
            <a:endParaRPr lang="en-ZA" sz="2850" b="1" spc="-150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algn="ctr">
              <a:lnSpc>
                <a:spcPts val="900"/>
              </a:lnSpc>
            </a:pPr>
            <a:r>
              <a:rPr lang="en-ZA" sz="11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Pickles and Preserves Farm</a:t>
            </a:r>
            <a:endParaRPr lang="en-ZA" sz="13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5E9FA1-2408-440A-9ACC-05CA225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title</a:t>
            </a:r>
          </a:p>
        </p:txBody>
      </p: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Diagonal Corners Rounded 138" descr="Background page layout box">
            <a:extLst>
              <a:ext uri="{FF2B5EF4-FFF2-40B4-BE49-F238E27FC236}">
                <a16:creationId xmlns:a16="http://schemas.microsoft.com/office/drawing/2014/main" id="{C35AF968-1B33-4689-8C43-B98781482E2B}"/>
              </a:ext>
            </a:extLst>
          </p:cNvPr>
          <p:cNvSpPr/>
          <p:nvPr/>
        </p:nvSpPr>
        <p:spPr>
          <a:xfrm flipH="1">
            <a:off x="227027" y="262980"/>
            <a:ext cx="11737946" cy="15681870"/>
          </a:xfrm>
          <a:prstGeom prst="round2Diag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78D6CA-40BD-4725-99CC-2B559DE532B1}"/>
              </a:ext>
            </a:extLst>
          </p:cNvPr>
          <p:cNvSpPr txBox="1"/>
          <p:nvPr/>
        </p:nvSpPr>
        <p:spPr>
          <a:xfrm>
            <a:off x="2287941" y="889888"/>
            <a:ext cx="2482631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24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How to use this</a:t>
            </a:r>
            <a:endParaRPr lang="en-ZA" sz="2400" b="1" spc="-15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CB831E-664E-45C7-A4CD-153B2689C3D4}"/>
              </a:ext>
            </a:extLst>
          </p:cNvPr>
          <p:cNvSpPr txBox="1"/>
          <p:nvPr/>
        </p:nvSpPr>
        <p:spPr>
          <a:xfrm>
            <a:off x="894526" y="529328"/>
            <a:ext cx="5551022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13800" i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Template</a:t>
            </a:r>
            <a:endParaRPr lang="en-ZA" sz="8800" i="1" spc="-300" noProof="1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1D91D99-111A-4340-A7EE-49F79F5657BB}"/>
              </a:ext>
            </a:extLst>
          </p:cNvPr>
          <p:cNvSpPr txBox="1"/>
          <p:nvPr/>
        </p:nvSpPr>
        <p:spPr>
          <a:xfrm>
            <a:off x="1008654" y="2921370"/>
            <a:ext cx="3023185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Slice Depth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C2F553-E399-4495-A43F-8FBB21725921}"/>
              </a:ext>
            </a:extLst>
          </p:cNvPr>
          <p:cNvSpPr txBox="1"/>
          <p:nvPr/>
        </p:nvSpPr>
        <p:spPr>
          <a:xfrm>
            <a:off x="1008654" y="3541543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1. Select the intersection</a:t>
            </a:r>
            <a:endParaRPr lang="en-ZA" sz="1600" noProof="1"/>
          </a:p>
        </p:txBody>
      </p:sp>
      <p:pic>
        <p:nvPicPr>
          <p:cNvPr id="2" name="Picture 1" descr="Slice inersection of food">
            <a:extLst>
              <a:ext uri="{FF2B5EF4-FFF2-40B4-BE49-F238E27FC236}">
                <a16:creationId xmlns:a16="http://schemas.microsoft.com/office/drawing/2014/main" id="{1489FEEF-18CB-48E7-9F88-8EE97218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77" y="3822287"/>
            <a:ext cx="1838325" cy="220980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DB609818-0408-407F-8CA9-5115C63A7F29}"/>
              </a:ext>
            </a:extLst>
          </p:cNvPr>
          <p:cNvSpPr txBox="1"/>
          <p:nvPr/>
        </p:nvSpPr>
        <p:spPr>
          <a:xfrm>
            <a:off x="3778201" y="3541543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2. Edit the 3-D Format Depth</a:t>
            </a:r>
            <a:endParaRPr lang="en-ZA" sz="1600" noProof="1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B7D3F2D-FACF-4314-8AB6-68D6E29BA2A4}"/>
              </a:ext>
            </a:extLst>
          </p:cNvPr>
          <p:cNvSpPr txBox="1"/>
          <p:nvPr/>
        </p:nvSpPr>
        <p:spPr>
          <a:xfrm>
            <a:off x="3778200" y="3800792"/>
            <a:ext cx="73416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Format </a:t>
            </a:r>
            <a:r>
              <a:rPr lang="en-ZA" sz="1200" dirty="0">
                <a:sym typeface="Wingdings" panose="05000000000000000000" pitchFamily="2" charset="2"/>
              </a:rPr>
              <a:t> Shape Effects (</a:t>
            </a:r>
            <a:r>
              <a:rPr lang="en-ZA" sz="1200" i="1" dirty="0">
                <a:sym typeface="Wingdings" panose="05000000000000000000" pitchFamily="2" charset="2"/>
              </a:rPr>
              <a:t>Dropdown</a:t>
            </a:r>
            <a:r>
              <a:rPr lang="en-ZA" sz="1200" dirty="0">
                <a:sym typeface="Wingdings" panose="05000000000000000000" pitchFamily="2" charset="2"/>
              </a:rPr>
              <a:t>)  Bevel  3-D Options…  </a:t>
            </a:r>
            <a:endParaRPr lang="en-ZA" sz="1200" noProof="1"/>
          </a:p>
        </p:txBody>
      </p:sp>
      <p:pic>
        <p:nvPicPr>
          <p:cNvPr id="12" name="Picture 11" descr="Slice inersection of food adjusted to size for instructions">
            <a:extLst>
              <a:ext uri="{FF2B5EF4-FFF2-40B4-BE49-F238E27FC236}">
                <a16:creationId xmlns:a16="http://schemas.microsoft.com/office/drawing/2014/main" id="{965DD59C-E4C6-4005-A085-4A2F7BB18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"/>
          <a:stretch/>
        </p:blipFill>
        <p:spPr>
          <a:xfrm>
            <a:off x="3532322" y="3998486"/>
            <a:ext cx="2010817" cy="2217129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1675CC7C-566D-4FBC-975B-AF7A917A57AE}"/>
              </a:ext>
            </a:extLst>
          </p:cNvPr>
          <p:cNvSpPr txBox="1"/>
          <p:nvPr/>
        </p:nvSpPr>
        <p:spPr>
          <a:xfrm>
            <a:off x="5526437" y="4527294"/>
            <a:ext cx="21031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 Slices that are </a:t>
            </a:r>
            <a:r>
              <a:rPr lang="en-ZA" sz="1200" i="1" dirty="0"/>
              <a:t>tapered to the </a:t>
            </a:r>
            <a:r>
              <a:rPr lang="en-ZA" sz="1200" b="1" i="1" dirty="0"/>
              <a:t>front</a:t>
            </a:r>
            <a:r>
              <a:rPr lang="en-ZA" sz="1200" i="1" dirty="0"/>
              <a:t> </a:t>
            </a:r>
            <a:r>
              <a:rPr lang="en-ZA" sz="1200" dirty="0"/>
              <a:t>you have to edit: </a:t>
            </a:r>
            <a:r>
              <a:rPr lang="en-ZA" sz="1200" b="1" dirty="0">
                <a:highlight>
                  <a:srgbClr val="FFFF00"/>
                </a:highlight>
              </a:rPr>
              <a:t>Top bevel, Height</a:t>
            </a:r>
            <a:endParaRPr lang="en-ZA" sz="1200" b="1" noProof="1">
              <a:highlight>
                <a:srgbClr val="FFFF00"/>
              </a:highlight>
            </a:endParaRPr>
          </a:p>
        </p:txBody>
      </p:sp>
      <p:sp>
        <p:nvSpPr>
          <p:cNvPr id="167" name="Oval 166" title="Food Category Slice Texture">
            <a:extLst>
              <a:ext uri="{FF2B5EF4-FFF2-40B4-BE49-F238E27FC236}">
                <a16:creationId xmlns:a16="http://schemas.microsoft.com/office/drawing/2014/main" id="{743EDCAB-DD65-48ED-B267-5A63CE928A76}"/>
              </a:ext>
            </a:extLst>
          </p:cNvPr>
          <p:cNvSpPr/>
          <p:nvPr/>
        </p:nvSpPr>
        <p:spPr>
          <a:xfrm>
            <a:off x="7609100" y="4541971"/>
            <a:ext cx="652212" cy="652212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381000"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23EA28E-8DCC-4DB7-BA14-C639FBC2E5A3}"/>
              </a:ext>
            </a:extLst>
          </p:cNvPr>
          <p:cNvSpPr txBox="1"/>
          <p:nvPr/>
        </p:nvSpPr>
        <p:spPr>
          <a:xfrm>
            <a:off x="5526437" y="5579510"/>
            <a:ext cx="210313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 Slices that are </a:t>
            </a:r>
            <a:r>
              <a:rPr lang="en-ZA" sz="1200" i="1" dirty="0"/>
              <a:t>tapered to the </a:t>
            </a:r>
            <a:r>
              <a:rPr lang="en-ZA" sz="1200" b="1" i="1" dirty="0"/>
              <a:t>back</a:t>
            </a:r>
            <a:r>
              <a:rPr lang="en-ZA" sz="1200" dirty="0"/>
              <a:t> you have to edit: </a:t>
            </a:r>
            <a:r>
              <a:rPr lang="en-ZA" sz="1200" b="1" dirty="0">
                <a:highlight>
                  <a:srgbClr val="FFFF00"/>
                </a:highlight>
              </a:rPr>
              <a:t>Bottom bevel, Height</a:t>
            </a:r>
            <a:endParaRPr lang="en-ZA" sz="1200" b="1" noProof="1">
              <a:highlight>
                <a:srgbClr val="FFFF00"/>
              </a:highlight>
            </a:endParaRPr>
          </a:p>
        </p:txBody>
      </p:sp>
      <p:sp>
        <p:nvSpPr>
          <p:cNvPr id="168" name="Oval 167" title="Food Category Slice Texture">
            <a:extLst>
              <a:ext uri="{FF2B5EF4-FFF2-40B4-BE49-F238E27FC236}">
                <a16:creationId xmlns:a16="http://schemas.microsoft.com/office/drawing/2014/main" id="{E3432F6F-B31E-4F5A-801B-250CAD44E6DA}"/>
              </a:ext>
            </a:extLst>
          </p:cNvPr>
          <p:cNvSpPr/>
          <p:nvPr/>
        </p:nvSpPr>
        <p:spPr>
          <a:xfrm>
            <a:off x="7609100" y="5575782"/>
            <a:ext cx="652212" cy="652212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w="0" h="0" prst="angle"/>
            <a:bevelB h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5E8C508-4D1C-4988-AA50-06A39C2F3F6B}"/>
              </a:ext>
            </a:extLst>
          </p:cNvPr>
          <p:cNvSpPr txBox="1"/>
          <p:nvPr/>
        </p:nvSpPr>
        <p:spPr>
          <a:xfrm>
            <a:off x="5526437" y="6631726"/>
            <a:ext cx="20123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 Slices that are </a:t>
            </a:r>
            <a:r>
              <a:rPr lang="en-ZA" sz="1200" b="1" i="1" dirty="0"/>
              <a:t>not tapered</a:t>
            </a:r>
            <a:r>
              <a:rPr lang="en-ZA" sz="1200" b="1" dirty="0"/>
              <a:t> </a:t>
            </a:r>
            <a:r>
              <a:rPr lang="en-ZA" sz="1200" dirty="0"/>
              <a:t>you have to edit: </a:t>
            </a:r>
            <a:r>
              <a:rPr lang="en-ZA" sz="1200" b="1" dirty="0">
                <a:highlight>
                  <a:srgbClr val="FFFF00"/>
                </a:highlight>
              </a:rPr>
              <a:t>Depth</a:t>
            </a:r>
            <a:endParaRPr lang="en-ZA" sz="1200" b="1" noProof="1">
              <a:highlight>
                <a:srgbClr val="FFFF00"/>
              </a:highlight>
            </a:endParaRPr>
          </a:p>
        </p:txBody>
      </p:sp>
      <p:sp>
        <p:nvSpPr>
          <p:cNvPr id="169" name="Oval 168" title="Food Category Slice Texture">
            <a:extLst>
              <a:ext uri="{FF2B5EF4-FFF2-40B4-BE49-F238E27FC236}">
                <a16:creationId xmlns:a16="http://schemas.microsoft.com/office/drawing/2014/main" id="{811CAC23-B076-45A5-92E3-15DE6DC001CE}"/>
              </a:ext>
            </a:extLst>
          </p:cNvPr>
          <p:cNvSpPr/>
          <p:nvPr/>
        </p:nvSpPr>
        <p:spPr>
          <a:xfrm>
            <a:off x="7609100" y="6609593"/>
            <a:ext cx="652212" cy="652212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extrusionH="381000"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11" name="Group 10" descr="Size and dimensions instructional block">
            <a:extLst>
              <a:ext uri="{FF2B5EF4-FFF2-40B4-BE49-F238E27FC236}">
                <a16:creationId xmlns:a16="http://schemas.microsoft.com/office/drawing/2014/main" id="{4151C133-DFC2-4A0E-9AF6-271FFAA1E433}"/>
              </a:ext>
            </a:extLst>
          </p:cNvPr>
          <p:cNvGrpSpPr/>
          <p:nvPr/>
        </p:nvGrpSpPr>
        <p:grpSpPr>
          <a:xfrm>
            <a:off x="8603256" y="4146466"/>
            <a:ext cx="3041829" cy="3159884"/>
            <a:chOff x="8603256" y="4146466"/>
            <a:chExt cx="3041829" cy="31598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7B2614-FD55-4DEB-A286-B969B9698A6E}"/>
                </a:ext>
              </a:extLst>
            </p:cNvPr>
            <p:cNvSpPr/>
            <p:nvPr/>
          </p:nvSpPr>
          <p:spPr>
            <a:xfrm>
              <a:off x="8770178" y="5010151"/>
              <a:ext cx="2863390" cy="193378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75" name="Picture 174" descr="Middle bevel description">
              <a:extLst>
                <a:ext uri="{FF2B5EF4-FFF2-40B4-BE49-F238E27FC236}">
                  <a16:creationId xmlns:a16="http://schemas.microsoft.com/office/drawing/2014/main" id="{E951BF3A-EAAF-4375-8553-1898BA60E7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0178" y="5469458"/>
              <a:ext cx="2863390" cy="914567"/>
            </a:xfrm>
            <a:prstGeom prst="rect">
              <a:avLst/>
            </a:prstGeom>
          </p:spPr>
        </p:pic>
        <p:pic>
          <p:nvPicPr>
            <p:cNvPr id="174" name="Picture 173" descr="Fill option instruction screen capture">
              <a:extLst>
                <a:ext uri="{FF2B5EF4-FFF2-40B4-BE49-F238E27FC236}">
                  <a16:creationId xmlns:a16="http://schemas.microsoft.com/office/drawing/2014/main" id="{9EAE04F4-6133-4B7D-B690-E36F8716A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0178" y="6631725"/>
              <a:ext cx="2863390" cy="674625"/>
            </a:xfrm>
            <a:prstGeom prst="rect">
              <a:avLst/>
            </a:prstGeom>
          </p:spPr>
        </p:pic>
        <p:pic>
          <p:nvPicPr>
            <p:cNvPr id="4" name="Picture 3" descr="Thicker bevel instructional example">
              <a:extLst>
                <a:ext uri="{FF2B5EF4-FFF2-40B4-BE49-F238E27FC236}">
                  <a16:creationId xmlns:a16="http://schemas.microsoft.com/office/drawing/2014/main" id="{1B49E960-5B9C-44AF-A59F-02374CF93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8770178" y="4146466"/>
              <a:ext cx="2863390" cy="111878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283A4C38-3A8B-423B-8DFE-E0DAE4FFAD52}"/>
                </a:ext>
              </a:extLst>
            </p:cNvPr>
            <p:cNvSpPr/>
            <p:nvPr/>
          </p:nvSpPr>
          <p:spPr>
            <a:xfrm>
              <a:off x="8603256" y="4743450"/>
              <a:ext cx="407394" cy="33784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6" name="Arrow: Right 175">
              <a:extLst>
                <a:ext uri="{FF2B5EF4-FFF2-40B4-BE49-F238E27FC236}">
                  <a16:creationId xmlns:a16="http://schemas.microsoft.com/office/drawing/2014/main" id="{79635B42-299D-4198-8EBB-135D234379B8}"/>
                </a:ext>
              </a:extLst>
            </p:cNvPr>
            <p:cNvSpPr/>
            <p:nvPr/>
          </p:nvSpPr>
          <p:spPr>
            <a:xfrm>
              <a:off x="8603256" y="5781375"/>
              <a:ext cx="407394" cy="33784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0" name="Arrow: Right 179">
              <a:extLst>
                <a:ext uri="{FF2B5EF4-FFF2-40B4-BE49-F238E27FC236}">
                  <a16:creationId xmlns:a16="http://schemas.microsoft.com/office/drawing/2014/main" id="{0D4AE997-4068-4F40-96D2-06AB7F998A18}"/>
                </a:ext>
              </a:extLst>
            </p:cNvPr>
            <p:cNvSpPr/>
            <p:nvPr/>
          </p:nvSpPr>
          <p:spPr>
            <a:xfrm>
              <a:off x="8603256" y="6783006"/>
              <a:ext cx="407394" cy="337842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48EFB0-3065-472B-947E-4C3A545F5FDA}"/>
                </a:ext>
              </a:extLst>
            </p:cNvPr>
            <p:cNvSpPr/>
            <p:nvPr/>
          </p:nvSpPr>
          <p:spPr>
            <a:xfrm>
              <a:off x="10373567" y="4942907"/>
              <a:ext cx="1271518" cy="349638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0E57711-A252-4AC2-8A10-797A215BC61D}"/>
                </a:ext>
              </a:extLst>
            </p:cNvPr>
            <p:cNvSpPr/>
            <p:nvPr/>
          </p:nvSpPr>
          <p:spPr>
            <a:xfrm>
              <a:off x="10373567" y="5999805"/>
              <a:ext cx="1271518" cy="349638"/>
            </a:xfrm>
            <a:prstGeom prst="ellipse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732D490-6036-489C-8CFA-43E38CDB7967}"/>
                </a:ext>
              </a:extLst>
            </p:cNvPr>
            <p:cNvSpPr/>
            <p:nvPr/>
          </p:nvSpPr>
          <p:spPr>
            <a:xfrm>
              <a:off x="10373567" y="6812127"/>
              <a:ext cx="1271518" cy="349638"/>
            </a:xfrm>
            <a:prstGeom prst="ellipse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9CCA999-A9D9-49C3-B66F-99942C85401C}"/>
              </a:ext>
            </a:extLst>
          </p:cNvPr>
          <p:cNvSpPr txBox="1"/>
          <p:nvPr/>
        </p:nvSpPr>
        <p:spPr>
          <a:xfrm>
            <a:off x="1008654" y="7362349"/>
            <a:ext cx="2678410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Slice Size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FF1198-BC41-4460-91ED-04F99A9A0E97}"/>
              </a:ext>
            </a:extLst>
          </p:cNvPr>
          <p:cNvSpPr txBox="1"/>
          <p:nvPr/>
        </p:nvSpPr>
        <p:spPr>
          <a:xfrm>
            <a:off x="1008654" y="7980765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1. Select the intersection</a:t>
            </a:r>
            <a:endParaRPr lang="en-ZA" sz="1600" noProof="1"/>
          </a:p>
        </p:txBody>
      </p:sp>
      <p:pic>
        <p:nvPicPr>
          <p:cNvPr id="195" name="Picture 194" descr="Slice inersection of food">
            <a:extLst>
              <a:ext uri="{FF2B5EF4-FFF2-40B4-BE49-F238E27FC236}">
                <a16:creationId xmlns:a16="http://schemas.microsoft.com/office/drawing/2014/main" id="{E1C8B8E6-9DFA-4930-821B-70438F59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77" y="8604393"/>
            <a:ext cx="1838325" cy="22098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747F029D-671C-4482-9906-5077B13CE9EF}"/>
              </a:ext>
            </a:extLst>
          </p:cNvPr>
          <p:cNvSpPr txBox="1"/>
          <p:nvPr/>
        </p:nvSpPr>
        <p:spPr>
          <a:xfrm>
            <a:off x="3778201" y="7980765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2. Edit the size properties</a:t>
            </a:r>
            <a:endParaRPr lang="en-ZA" sz="1600" noProof="1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9225A77-6871-4213-99EB-CA67EDAFAD15}"/>
              </a:ext>
            </a:extLst>
          </p:cNvPr>
          <p:cNvSpPr txBox="1"/>
          <p:nvPr/>
        </p:nvSpPr>
        <p:spPr>
          <a:xfrm>
            <a:off x="3778200" y="8298997"/>
            <a:ext cx="73416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Format </a:t>
            </a:r>
            <a:r>
              <a:rPr lang="en-ZA" sz="1200" dirty="0">
                <a:sym typeface="Wingdings" panose="05000000000000000000" pitchFamily="2" charset="2"/>
              </a:rPr>
              <a:t> Adjust Width and Height (</a:t>
            </a:r>
            <a:r>
              <a:rPr lang="en-ZA" sz="1200" i="1" dirty="0">
                <a:sym typeface="Wingdings" panose="05000000000000000000" pitchFamily="2" charset="2"/>
              </a:rPr>
              <a:t>should be the same</a:t>
            </a:r>
            <a:r>
              <a:rPr lang="en-ZA" sz="1200" dirty="0">
                <a:sym typeface="Wingdings" panose="05000000000000000000" pitchFamily="2" charset="2"/>
              </a:rPr>
              <a:t>)</a:t>
            </a:r>
            <a:endParaRPr lang="en-ZA" sz="1200" noProof="1"/>
          </a:p>
        </p:txBody>
      </p:sp>
      <p:sp>
        <p:nvSpPr>
          <p:cNvPr id="193" name="Oval 192" title="Food Category Slice Texture">
            <a:extLst>
              <a:ext uri="{FF2B5EF4-FFF2-40B4-BE49-F238E27FC236}">
                <a16:creationId xmlns:a16="http://schemas.microsoft.com/office/drawing/2014/main" id="{9D42DB94-8856-46DE-A7F0-E7B15D1881F6}"/>
              </a:ext>
            </a:extLst>
          </p:cNvPr>
          <p:cNvSpPr/>
          <p:nvPr/>
        </p:nvSpPr>
        <p:spPr>
          <a:xfrm>
            <a:off x="3778200" y="8954651"/>
            <a:ext cx="2046917" cy="2046917"/>
          </a:xfrm>
          <a:prstGeom prst="ellipse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pic>
        <p:nvPicPr>
          <p:cNvPr id="8" name="Picture 7" descr="Slice dimensions examples">
            <a:extLst>
              <a:ext uri="{FF2B5EF4-FFF2-40B4-BE49-F238E27FC236}">
                <a16:creationId xmlns:a16="http://schemas.microsoft.com/office/drawing/2014/main" id="{F28DB60A-0A8B-471D-ACB4-D391EAC5A4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78004" y="9432802"/>
            <a:ext cx="1813521" cy="109061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47E81104-59B9-471F-80E2-FBB43F378715}"/>
              </a:ext>
            </a:extLst>
          </p:cNvPr>
          <p:cNvSpPr txBox="1"/>
          <p:nvPr/>
        </p:nvSpPr>
        <p:spPr>
          <a:xfrm>
            <a:off x="1008654" y="11416113"/>
            <a:ext cx="3982446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 Slice Texture</a:t>
            </a:r>
            <a:endParaRPr lang="en-ZA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97D6E14-D428-4DE4-9105-BA2283256FDE}"/>
              </a:ext>
            </a:extLst>
          </p:cNvPr>
          <p:cNvSpPr txBox="1"/>
          <p:nvPr/>
        </p:nvSpPr>
        <p:spPr>
          <a:xfrm>
            <a:off x="1008654" y="12034529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1. Select the intersection</a:t>
            </a:r>
            <a:endParaRPr lang="en-ZA" sz="1600" noProof="1"/>
          </a:p>
        </p:txBody>
      </p:sp>
      <p:pic>
        <p:nvPicPr>
          <p:cNvPr id="200" name="Picture 199" descr="Slice inersection of food">
            <a:extLst>
              <a:ext uri="{FF2B5EF4-FFF2-40B4-BE49-F238E27FC236}">
                <a16:creationId xmlns:a16="http://schemas.microsoft.com/office/drawing/2014/main" id="{7D31647B-A4B7-4912-8D13-8D1BD301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77" y="12658157"/>
            <a:ext cx="1838325" cy="220980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55E6B6A-9064-4156-87CF-BE3524AFEBF9}"/>
              </a:ext>
            </a:extLst>
          </p:cNvPr>
          <p:cNvSpPr txBox="1"/>
          <p:nvPr/>
        </p:nvSpPr>
        <p:spPr>
          <a:xfrm>
            <a:off x="4187232" y="12037313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2. Select Picture Fill</a:t>
            </a:r>
            <a:endParaRPr lang="en-ZA" sz="1600" noProof="1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CD16B78-682C-4EBB-84BA-7D4E8C1A6267}"/>
              </a:ext>
            </a:extLst>
          </p:cNvPr>
          <p:cNvSpPr txBox="1"/>
          <p:nvPr/>
        </p:nvSpPr>
        <p:spPr>
          <a:xfrm>
            <a:off x="4187231" y="12355545"/>
            <a:ext cx="31274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Format </a:t>
            </a:r>
            <a:r>
              <a:rPr lang="en-ZA" sz="1200" dirty="0">
                <a:sym typeface="Wingdings" panose="05000000000000000000" pitchFamily="2" charset="2"/>
              </a:rPr>
              <a:t> Shape Fill (</a:t>
            </a:r>
            <a:r>
              <a:rPr lang="en-ZA" sz="1200" i="1" dirty="0">
                <a:sym typeface="Wingdings" panose="05000000000000000000" pitchFamily="2" charset="2"/>
              </a:rPr>
              <a:t>Dropdown</a:t>
            </a:r>
            <a:r>
              <a:rPr lang="en-ZA" sz="1200" dirty="0">
                <a:sym typeface="Wingdings" panose="05000000000000000000" pitchFamily="2" charset="2"/>
              </a:rPr>
              <a:t>)  Picture..</a:t>
            </a:r>
            <a:endParaRPr lang="en-ZA" sz="1200" noProof="1"/>
          </a:p>
        </p:txBody>
      </p:sp>
      <p:grpSp>
        <p:nvGrpSpPr>
          <p:cNvPr id="13" name="Group 12" descr="Color palette screen capture">
            <a:extLst>
              <a:ext uri="{FF2B5EF4-FFF2-40B4-BE49-F238E27FC236}">
                <a16:creationId xmlns:a16="http://schemas.microsoft.com/office/drawing/2014/main" id="{D9681568-465C-41A6-980E-16516D43BD06}"/>
              </a:ext>
            </a:extLst>
          </p:cNvPr>
          <p:cNvGrpSpPr/>
          <p:nvPr/>
        </p:nvGrpSpPr>
        <p:grpSpPr>
          <a:xfrm>
            <a:off x="4963871" y="12767632"/>
            <a:ext cx="1667984" cy="2493572"/>
            <a:chOff x="4963871" y="12767632"/>
            <a:chExt cx="1667984" cy="2493572"/>
          </a:xfrm>
        </p:grpSpPr>
        <p:pic>
          <p:nvPicPr>
            <p:cNvPr id="9" name="Picture 8" descr="Menu snippet">
              <a:extLst>
                <a:ext uri="{FF2B5EF4-FFF2-40B4-BE49-F238E27FC236}">
                  <a16:creationId xmlns:a16="http://schemas.microsoft.com/office/drawing/2014/main" id="{27411CF5-D652-4C14-9F37-D25C0F1E9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63871" y="12902003"/>
              <a:ext cx="1667984" cy="2359201"/>
            </a:xfrm>
            <a:prstGeom prst="rect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4F4BB5-8C66-422C-B617-827AD293D59E}"/>
                </a:ext>
              </a:extLst>
            </p:cNvPr>
            <p:cNvSpPr/>
            <p:nvPr/>
          </p:nvSpPr>
          <p:spPr>
            <a:xfrm>
              <a:off x="5186715" y="12767632"/>
              <a:ext cx="857250" cy="514691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C10D72EF-FB2A-4AC7-A8B6-2F519EE70BEE}"/>
                </a:ext>
              </a:extLst>
            </p:cNvPr>
            <p:cNvSpPr/>
            <p:nvPr/>
          </p:nvSpPr>
          <p:spPr>
            <a:xfrm>
              <a:off x="5272417" y="14706725"/>
              <a:ext cx="779318" cy="386695"/>
            </a:xfrm>
            <a:prstGeom prst="ellipse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2BB843D-AA69-4BE7-8C1F-962AF3793F6F}"/>
              </a:ext>
            </a:extLst>
          </p:cNvPr>
          <p:cNvSpPr txBox="1"/>
          <p:nvPr/>
        </p:nvSpPr>
        <p:spPr>
          <a:xfrm>
            <a:off x="7636953" y="12037313"/>
            <a:ext cx="26784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600" dirty="0"/>
              <a:t>3. Browse for a new picture</a:t>
            </a:r>
            <a:endParaRPr lang="en-ZA" sz="1600" noProof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F2F33CE-758B-449F-80D8-D61171402AD4}"/>
              </a:ext>
            </a:extLst>
          </p:cNvPr>
          <p:cNvSpPr txBox="1"/>
          <p:nvPr/>
        </p:nvSpPr>
        <p:spPr>
          <a:xfrm>
            <a:off x="7881901" y="12355545"/>
            <a:ext cx="31274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/>
              <a:t>Browse “From a File” (o</a:t>
            </a:r>
            <a:r>
              <a:rPr lang="en-ZA" sz="1200" i="1" dirty="0"/>
              <a:t>n your computer</a:t>
            </a:r>
            <a:r>
              <a:rPr lang="en-ZA" sz="1200" dirty="0"/>
              <a:t>) or search for a new image online.</a:t>
            </a:r>
            <a:endParaRPr lang="en-ZA" sz="1200" noProof="1"/>
          </a:p>
        </p:txBody>
      </p:sp>
      <p:sp>
        <p:nvSpPr>
          <p:cNvPr id="206" name="Oval 205" title="Food Category Slice Texture">
            <a:extLst>
              <a:ext uri="{FF2B5EF4-FFF2-40B4-BE49-F238E27FC236}">
                <a16:creationId xmlns:a16="http://schemas.microsoft.com/office/drawing/2014/main" id="{FDB77F11-019A-4EB0-B57D-717B193BEA54}"/>
              </a:ext>
            </a:extLst>
          </p:cNvPr>
          <p:cNvSpPr/>
          <p:nvPr/>
        </p:nvSpPr>
        <p:spPr>
          <a:xfrm>
            <a:off x="8207952" y="13252996"/>
            <a:ext cx="1537879" cy="1537879"/>
          </a:xfrm>
          <a:prstGeom prst="ellipse">
            <a:avLst/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52400">
            <a:noFill/>
          </a:ln>
          <a:scene3d>
            <a:camera prst="isometricTopUp">
              <a:rot lat="0" lon="1800000" rev="0"/>
            </a:camera>
            <a:lightRig rig="balanced" dir="t">
              <a:rot lat="0" lon="0" rev="12000000"/>
            </a:lightRig>
          </a:scene3d>
          <a:sp3d prstMaterial="plastic">
            <a:bevelT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Title 13" hidden="1">
            <a:extLst>
              <a:ext uri="{FF2B5EF4-FFF2-40B4-BE49-F238E27FC236}">
                <a16:creationId xmlns:a16="http://schemas.microsoft.com/office/drawing/2014/main" id="{60DD7A58-CCE1-4F93-BEFC-B5333587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65376"/>
            <a:ext cx="10515600" cy="780732"/>
          </a:xfrm>
        </p:spPr>
        <p:txBody>
          <a:bodyPr/>
          <a:lstStyle/>
          <a:p>
            <a:r>
              <a:rPr lang="en-US" dirty="0"/>
              <a:t>Instructional Slide</a:t>
            </a:r>
          </a:p>
        </p:txBody>
      </p:sp>
    </p:spTree>
    <p:extLst>
      <p:ext uri="{BB962C8B-B14F-4D97-AF65-F5344CB8AC3E}">
        <p14:creationId xmlns:p14="http://schemas.microsoft.com/office/powerpoint/2010/main" val="281669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oyage">
      <a:dk1>
        <a:sysClr val="windowText" lastClr="000000"/>
      </a:dk1>
      <a:lt1>
        <a:sysClr val="window" lastClr="FFFFFF"/>
      </a:lt1>
      <a:dk2>
        <a:srgbClr val="3A3A3A"/>
      </a:dk2>
      <a:lt2>
        <a:srgbClr val="ACACAC"/>
      </a:lt2>
      <a:accent1>
        <a:srgbClr val="01B1AE"/>
      </a:accent1>
      <a:accent2>
        <a:srgbClr val="6AA4D9"/>
      </a:accent2>
      <a:accent3>
        <a:srgbClr val="F26289"/>
      </a:accent3>
      <a:accent4>
        <a:srgbClr val="ED7D31"/>
      </a:accent4>
      <a:accent5>
        <a:srgbClr val="A88CF6"/>
      </a:accent5>
      <a:accent6>
        <a:srgbClr val="3A3A3A"/>
      </a:accent6>
      <a:hlink>
        <a:srgbClr val="01B1AE"/>
      </a:hlink>
      <a:folHlink>
        <a:srgbClr val="01B1AE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ood Infographics_SB - v4" id="{25BC1D1E-E4C3-4261-A726-FF03A28815EA}" vid="{DD439898-7991-4EA2-BFA2-A5FBC5E68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21715-FEA5-4C5E-AFD6-AAC3D3BBE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73E210-CB54-4BF9-8234-C84ACF2D4C9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8557EDB-1210-4894-BEC9-506AA9AE88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Food infographics poster</Template>
  <TotalTime>0</TotalTime>
  <Words>393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Garamond</vt:lpstr>
      <vt:lpstr>Trebuchet MS</vt:lpstr>
      <vt:lpstr>Office Theme</vt:lpstr>
      <vt:lpstr>Infographic title</vt:lpstr>
      <vt:lpstr>Instructional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title</dc:title>
  <dc:creator>Mohamed</dc:creator>
  <cp:lastModifiedBy>Mohamed</cp:lastModifiedBy>
  <cp:revision>1</cp:revision>
  <dcterms:created xsi:type="dcterms:W3CDTF">2021-03-05T15:26:07Z</dcterms:created>
  <dcterms:modified xsi:type="dcterms:W3CDTF">2021-03-05T15:26:23Z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