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61" r:id="rId2"/>
    <p:sldId id="259" r:id="rId3"/>
    <p:sldId id="256" r:id="rId4"/>
    <p:sldId id="260" r:id="rId5"/>
  </p:sldIdLst>
  <p:sldSz cx="7772400" cy="100584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61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D99"/>
    <a:srgbClr val="D247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00D61-CF63-4EA0-B051-D646CA8EE428}" v="5" dt="2019-11-18T21:34:36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/>
  </p:normalViewPr>
  <p:slideViewPr>
    <p:cSldViewPr snapToGrid="0" snapToObjects="1">
      <p:cViewPr varScale="1">
        <p:scale>
          <a:sx n="59" d="100"/>
          <a:sy n="59" d="100"/>
        </p:scale>
        <p:origin x="2429" y="77"/>
      </p:cViewPr>
      <p:guideLst>
        <p:guide orient="horz" pos="3168"/>
        <p:guide pos="2448"/>
        <p:guide pos="288"/>
        <p:guide orient="horz" pos="61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11793-2880-AE42-B507-E6BCE7B82E70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72638-3D52-C545-AF2D-5724607F2B6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5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72638-3D52-C545-AF2D-5724607F2B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98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72638-3D52-C545-AF2D-5724607F2B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9FB1-8DC7-2548-AC7C-8290DC7C7EBB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0942-0C1D-C342-8146-AAA4F3CAD5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53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image" Target="../media/image20.emf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2" y="417815"/>
            <a:ext cx="1422400" cy="3048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0" y="5118862"/>
            <a:ext cx="7772400" cy="493953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/>
          <p:cNvSpPr/>
          <p:nvPr/>
        </p:nvSpPr>
        <p:spPr>
          <a:xfrm>
            <a:off x="878444" y="5392191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Collaborate with anyone, anywhere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51" y="470596"/>
            <a:ext cx="3822700" cy="44196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22" y="6394731"/>
            <a:ext cx="1219200" cy="13716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2" y="5384802"/>
            <a:ext cx="330200" cy="330200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4223712" y="6433549"/>
            <a:ext cx="294097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Save to the Cloud</a:t>
            </a:r>
          </a:p>
          <a:p>
            <a:r>
              <a:rPr lang="en-US" sz="1100">
                <a:latin typeface="Segoe Pro Display" charset="0"/>
                <a:ea typeface="Segoe Pro Display" charset="0"/>
                <a:cs typeface="Segoe Pro Display" charset="0"/>
              </a:rPr>
              <a:t>Saving your files to the cloud lets you access </a:t>
            </a:r>
          </a:p>
          <a:p>
            <a:r>
              <a:rPr lang="en-US" sz="1100">
                <a:latin typeface="Segoe Pro Display" charset="0"/>
                <a:ea typeface="Segoe Pro Display" charset="0"/>
                <a:cs typeface="Segoe Pro Display" charset="0"/>
              </a:rPr>
              <a:t>them from anywhere and makes it easy </a:t>
            </a:r>
          </a:p>
          <a:p>
            <a:r>
              <a:rPr lang="en-US" sz="1100">
                <a:latin typeface="Segoe Pro Display" charset="0"/>
                <a:ea typeface="Segoe Pro Display" charset="0"/>
                <a:cs typeface="Segoe Pro Display" charset="0"/>
              </a:rPr>
              <a:t>to share with your team.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470205" y="7717169"/>
            <a:ext cx="294097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Share</a:t>
            </a:r>
          </a:p>
          <a:p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With a click of a button, </a:t>
            </a:r>
          </a:p>
          <a:p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quickly invite others </a:t>
            </a:r>
          </a:p>
          <a:p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to edit or view your document.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388438" y="7831154"/>
            <a:ext cx="18112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3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Work together in real time</a:t>
            </a:r>
          </a:p>
          <a:p>
            <a:pPr algn="r"/>
            <a:endParaRPr lang="en-US" sz="1100" dirty="0">
              <a:latin typeface="Segoe Pro Display" charset="0"/>
              <a:ea typeface="Segoe Pro Display" charset="0"/>
              <a:cs typeface="Segoe Pro Display" charset="0"/>
            </a:endParaRPr>
          </a:p>
          <a:p>
            <a:pPr algn="r"/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Co-author documents in real time, and see others’ changes as they happen.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4255566" y="9029584"/>
            <a:ext cx="31129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Give or receive ideas</a:t>
            </a:r>
          </a:p>
          <a:p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Track your changes and share your thoughts</a:t>
            </a:r>
          </a:p>
          <a:p>
            <a:r>
              <a:rPr lang="en-US" sz="1100" dirty="0">
                <a:latin typeface="Segoe Pro Display" charset="0"/>
                <a:ea typeface="Segoe Pro Display" charset="0"/>
                <a:cs typeface="Segoe Pro Display" charset="0"/>
              </a:rPr>
              <a:t>in comments. Everyone can add to the conversation and stay on top of changes.</a:t>
            </a:r>
          </a:p>
        </p:txBody>
      </p:sp>
      <p:sp>
        <p:nvSpPr>
          <p:cNvPr id="18" name="Rettangolo arrotondato 17"/>
          <p:cNvSpPr/>
          <p:nvPr/>
        </p:nvSpPr>
        <p:spPr>
          <a:xfrm>
            <a:off x="457200" y="9429690"/>
            <a:ext cx="2912724" cy="348608"/>
          </a:xfrm>
          <a:prstGeom prst="round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tangolo 18"/>
          <p:cNvSpPr/>
          <p:nvPr/>
        </p:nvSpPr>
        <p:spPr>
          <a:xfrm>
            <a:off x="934289" y="9459414"/>
            <a:ext cx="1958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aka.ms/coauthorinword </a:t>
            </a:r>
          </a:p>
        </p:txBody>
      </p:sp>
      <p:cxnSp>
        <p:nvCxnSpPr>
          <p:cNvPr id="20" name="Connettore 1 19"/>
          <p:cNvCxnSpPr/>
          <p:nvPr/>
        </p:nvCxnSpPr>
        <p:spPr>
          <a:xfrm>
            <a:off x="0" y="10066858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457200" y="5767462"/>
            <a:ext cx="72278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No need to huddle around the same computer or send files back and forth. </a:t>
            </a:r>
          </a:p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You can all edit the same copy of the document—even in real time.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D087A5-FB18-4CBD-83CD-67CA7DF31487}"/>
              </a:ext>
            </a:extLst>
          </p:cNvPr>
          <p:cNvSpPr/>
          <p:nvPr/>
        </p:nvSpPr>
        <p:spPr>
          <a:xfrm>
            <a:off x="5085428" y="2351323"/>
            <a:ext cx="769545" cy="769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62B84FD-98B3-4BCD-B306-4600399E6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4804" y="2196289"/>
            <a:ext cx="1097280" cy="109728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8139325-46DB-48C6-B18F-ED3B6DCE34C7}"/>
              </a:ext>
            </a:extLst>
          </p:cNvPr>
          <p:cNvGrpSpPr/>
          <p:nvPr/>
        </p:nvGrpSpPr>
        <p:grpSpPr>
          <a:xfrm>
            <a:off x="2312718" y="6523695"/>
            <a:ext cx="3100726" cy="3165517"/>
            <a:chOff x="2312718" y="6523695"/>
            <a:chExt cx="3100726" cy="31655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F33E5A-A81A-4FD4-856A-2D2B25439BCF}"/>
                </a:ext>
              </a:extLst>
            </p:cNvPr>
            <p:cNvGrpSpPr/>
            <p:nvPr/>
          </p:nvGrpSpPr>
          <p:grpSpPr>
            <a:xfrm>
              <a:off x="2312718" y="6523695"/>
              <a:ext cx="3100726" cy="3165517"/>
              <a:chOff x="2312718" y="6523695"/>
              <a:chExt cx="3100726" cy="3165517"/>
            </a:xfrm>
          </p:grpSpPr>
          <p:pic>
            <p:nvPicPr>
              <p:cNvPr id="16" name="Immagine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2718" y="6523695"/>
                <a:ext cx="3100726" cy="3165517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56C9064-8328-463D-92B7-9E2277DE5B3D}"/>
                  </a:ext>
                </a:extLst>
              </p:cNvPr>
              <p:cNvSpPr/>
              <p:nvPr/>
            </p:nvSpPr>
            <p:spPr>
              <a:xfrm>
                <a:off x="3666392" y="7717169"/>
                <a:ext cx="360485" cy="4157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F79F89A-A960-45E4-9CE4-EA919903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10681" y="7801653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5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/>
          <p:cNvSpPr/>
          <p:nvPr/>
        </p:nvSpPr>
        <p:spPr>
          <a:xfrm>
            <a:off x="878444" y="522240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Listen to your content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1" y="525125"/>
            <a:ext cx="330200" cy="330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829" y="459767"/>
            <a:ext cx="1257300" cy="12192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72" y="1545091"/>
            <a:ext cx="5372100" cy="326390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337409" y="1839219"/>
            <a:ext cx="2678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Read Aloud in Word lets you to hear your document as each word is highlighted.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579" y="3191509"/>
            <a:ext cx="1066800" cy="4699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444667" y="2773585"/>
            <a:ext cx="249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Change the reading speed and the voice of your narrator.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472615" y="4520633"/>
            <a:ext cx="6852863" cy="811659"/>
          </a:xfrm>
          <a:prstGeom prst="round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590765" y="4702795"/>
            <a:ext cx="6560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Read Aloud is one of Word’s Learning Tools, designed to aid people with dyslexia and dysgraphia, </a:t>
            </a:r>
          </a:p>
          <a:p>
            <a:r>
              <a:rPr lang="en-US" sz="1200" dirty="0">
                <a:solidFill>
                  <a:schemeClr val="bg1"/>
                </a:solidFill>
              </a:rPr>
              <a:t>but it can help anyone working on their </a:t>
            </a:r>
            <a:r>
              <a:rPr lang="en-US" sz="1200">
                <a:solidFill>
                  <a:schemeClr val="bg1"/>
                </a:solidFill>
              </a:rPr>
              <a:t>reading skills.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4632789" y="5123132"/>
            <a:ext cx="2792858" cy="3615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12"/>
          <p:cNvSpPr/>
          <p:nvPr/>
        </p:nvSpPr>
        <p:spPr>
          <a:xfrm>
            <a:off x="4967004" y="5164460"/>
            <a:ext cx="212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aka.ms/wordlearningtools 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11" y="5785008"/>
            <a:ext cx="330200" cy="33020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878444" y="5769960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Translate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878440" y="6155504"/>
            <a:ext cx="72278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Break the language barrier. Read a document in</a:t>
            </a:r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 </a:t>
            </a: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your language</a:t>
            </a:r>
            <a:b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</a:b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or translate it to your reader’s language </a:t>
            </a:r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without </a:t>
            </a: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leaving Word.</a:t>
            </a: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89" y="6971184"/>
            <a:ext cx="3627425" cy="287611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6693" y="5960743"/>
            <a:ext cx="965200" cy="876300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4564302" y="7048706"/>
            <a:ext cx="26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Use Translator to look up and learn what words and phrases mean in other languages.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598561" y="8123009"/>
            <a:ext cx="26781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Translate selected text </a:t>
            </a:r>
          </a:p>
          <a:p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or full documents across </a:t>
            </a:r>
          </a:p>
          <a:p>
            <a:r>
              <a:rPr lang="en-US" sz="36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60 </a:t>
            </a:r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languages.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4539892" y="9296317"/>
            <a:ext cx="2912724" cy="348608"/>
          </a:xfrm>
          <a:prstGeom prst="round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/>
          <p:cNvSpPr/>
          <p:nvPr/>
        </p:nvSpPr>
        <p:spPr>
          <a:xfrm>
            <a:off x="5047278" y="9326042"/>
            <a:ext cx="1897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aka.ms/translateinword</a:t>
            </a: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0861" y="8221058"/>
            <a:ext cx="952500" cy="863600"/>
          </a:xfrm>
          <a:prstGeom prst="rect">
            <a:avLst/>
          </a:prstGeom>
        </p:spPr>
      </p:pic>
      <p:cxnSp>
        <p:nvCxnSpPr>
          <p:cNvPr id="47" name="Connettore 1 46"/>
          <p:cNvCxnSpPr/>
          <p:nvPr/>
        </p:nvCxnSpPr>
        <p:spPr>
          <a:xfrm>
            <a:off x="0" y="5625621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878441" y="907788"/>
            <a:ext cx="561482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Too busy to sit down and read? Listen instead.</a:t>
            </a:r>
          </a:p>
        </p:txBody>
      </p:sp>
    </p:spTree>
    <p:extLst>
      <p:ext uri="{BB962C8B-B14F-4D97-AF65-F5344CB8AC3E}">
        <p14:creationId xmlns:p14="http://schemas.microsoft.com/office/powerpoint/2010/main" val="99344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tangolo 79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sp>
        <p:nvSpPr>
          <p:cNvPr id="81" name="Rettangolo 80"/>
          <p:cNvSpPr/>
          <p:nvPr/>
        </p:nvSpPr>
        <p:spPr>
          <a:xfrm>
            <a:off x="787404" y="273916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Dictate</a:t>
            </a:r>
          </a:p>
        </p:txBody>
      </p:sp>
      <p:sp>
        <p:nvSpPr>
          <p:cNvPr id="82" name="Rettangolo 81"/>
          <p:cNvSpPr/>
          <p:nvPr/>
        </p:nvSpPr>
        <p:spPr>
          <a:xfrm>
            <a:off x="787400" y="661173"/>
            <a:ext cx="722787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Typing can take a lot of time. Writing emails, drafting documents—why not</a:t>
            </a:r>
            <a:b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</a:b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type with your voice and be hands-free? Type, edit, and format documents by</a:t>
            </a:r>
            <a:b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</a:b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speaking in Word. Anything you say turns into text.</a:t>
            </a:r>
          </a:p>
        </p:txBody>
      </p:sp>
      <p:pic>
        <p:nvPicPr>
          <p:cNvPr id="83" name="Immagin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408" y="1734582"/>
            <a:ext cx="584200" cy="571500"/>
          </a:xfrm>
          <a:prstGeom prst="rect">
            <a:avLst/>
          </a:prstGeom>
        </p:spPr>
      </p:pic>
      <p:sp>
        <p:nvSpPr>
          <p:cNvPr id="84" name="Rettangolo 83"/>
          <p:cNvSpPr/>
          <p:nvPr/>
        </p:nvSpPr>
        <p:spPr>
          <a:xfrm>
            <a:off x="2686408" y="1796367"/>
            <a:ext cx="38862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I can</a:t>
            </a:r>
            <a:br>
              <a:rPr lang="en-US" sz="80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</a:br>
            <a:r>
              <a:rPr lang="en-US" sz="800" dirty="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type </a:t>
            </a:r>
            <a:r>
              <a:rPr lang="en-US" sz="80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my</a:t>
            </a:r>
            <a:endParaRPr lang="en-US" sz="800" dirty="0">
              <a:solidFill>
                <a:schemeClr val="bg1"/>
              </a:solidFill>
              <a:latin typeface="Segoe Pro Display" charset="0"/>
              <a:ea typeface="Segoe Pro Display" charset="0"/>
              <a:cs typeface="Segoe Pro Display" charset="0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voice</a:t>
            </a:r>
          </a:p>
        </p:txBody>
      </p:sp>
      <p:pic>
        <p:nvPicPr>
          <p:cNvPr id="85" name="Immagin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34" y="2394214"/>
            <a:ext cx="583717" cy="721539"/>
          </a:xfrm>
          <a:prstGeom prst="rect">
            <a:avLst/>
          </a:prstGeom>
        </p:spPr>
      </p:pic>
      <p:pic>
        <p:nvPicPr>
          <p:cNvPr id="86" name="Immagin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409" y="3182166"/>
            <a:ext cx="438727" cy="334818"/>
          </a:xfrm>
          <a:prstGeom prst="rect">
            <a:avLst/>
          </a:prstGeom>
        </p:spPr>
      </p:pic>
      <p:pic>
        <p:nvPicPr>
          <p:cNvPr id="87" name="Immagin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5053"/>
            <a:ext cx="330200" cy="330200"/>
          </a:xfrm>
          <a:prstGeom prst="rect">
            <a:avLst/>
          </a:prstGeom>
        </p:spPr>
      </p:pic>
      <p:pic>
        <p:nvPicPr>
          <p:cNvPr id="88" name="Immagin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299291"/>
            <a:ext cx="330200" cy="330200"/>
          </a:xfrm>
          <a:prstGeom prst="rect">
            <a:avLst/>
          </a:prstGeom>
        </p:spPr>
      </p:pic>
      <p:sp>
        <p:nvSpPr>
          <p:cNvPr id="89" name="Rettangolo 88"/>
          <p:cNvSpPr/>
          <p:nvPr/>
        </p:nvSpPr>
        <p:spPr>
          <a:xfrm>
            <a:off x="787404" y="4244414"/>
            <a:ext cx="6015519" cy="353943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Proofread as you type</a:t>
            </a:r>
          </a:p>
        </p:txBody>
      </p:sp>
      <p:sp>
        <p:nvSpPr>
          <p:cNvPr id="90" name="Rettangolo 89"/>
          <p:cNvSpPr/>
          <p:nvPr/>
        </p:nvSpPr>
        <p:spPr>
          <a:xfrm>
            <a:off x="787400" y="4629962"/>
            <a:ext cx="72278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Feel more confident writing in Word </a:t>
            </a: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– </a:t>
            </a:r>
            <a:r>
              <a:rPr lang="en-US" sz="1500">
                <a:latin typeface="Segoe Pro Display" charset="0"/>
                <a:ea typeface="Segoe Pro Display" charset="0"/>
                <a:cs typeface="Segoe Pro Display" charset="0"/>
              </a:rPr>
              <a:t>Editor has your back</a:t>
            </a:r>
            <a:r>
              <a:rPr lang="en-US" sz="1500" dirty="0">
                <a:latin typeface="Segoe Pro Display" charset="0"/>
                <a:ea typeface="Segoe Pro Display" charset="0"/>
                <a:cs typeface="Segoe Pro Display" charset="0"/>
              </a:rPr>
              <a:t>.</a:t>
            </a:r>
            <a:endParaRPr lang="en-US" sz="1500">
              <a:latin typeface="Segoe Pro Display" charset="0"/>
              <a:ea typeface="Segoe Pro Display" charset="0"/>
              <a:cs typeface="Segoe Pro Display" charset="0"/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341" y="4330490"/>
            <a:ext cx="766778" cy="702207"/>
          </a:xfrm>
          <a:prstGeom prst="rect">
            <a:avLst/>
          </a:prstGeom>
        </p:spPr>
      </p:pic>
      <p:pic>
        <p:nvPicPr>
          <p:cNvPr id="92" name="Immagine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486" y="5048516"/>
            <a:ext cx="6611428" cy="4553062"/>
          </a:xfrm>
          <a:prstGeom prst="rect">
            <a:avLst/>
          </a:prstGeom>
        </p:spPr>
      </p:pic>
      <p:sp>
        <p:nvSpPr>
          <p:cNvPr id="93" name="Rettangolo 92"/>
          <p:cNvSpPr/>
          <p:nvPr/>
        </p:nvSpPr>
        <p:spPr>
          <a:xfrm>
            <a:off x="1016721" y="8614907"/>
            <a:ext cx="5887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Editor checks your spelling and grammar, and also </a:t>
            </a:r>
            <a:r>
              <a:rPr lang="en-US" sz="1200" b="1" dirty="0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offers</a:t>
            </a:r>
            <a:r>
              <a:rPr lang="en-US" sz="1200" b="1">
                <a:solidFill>
                  <a:srgbClr val="315D99"/>
                </a:solidFill>
                <a:latin typeface="Segoe Pro Display" charset="0"/>
                <a:ea typeface="Segoe Pro Display" charset="0"/>
                <a:cs typeface="Segoe Pro Display" charset="0"/>
              </a:rPr>
              <a:t> style suggestions to help you improve your writing. </a:t>
            </a:r>
          </a:p>
        </p:txBody>
      </p:sp>
      <p:sp>
        <p:nvSpPr>
          <p:cNvPr id="94" name="Rettangolo arrotondato 93"/>
          <p:cNvSpPr/>
          <p:nvPr/>
        </p:nvSpPr>
        <p:spPr>
          <a:xfrm>
            <a:off x="2579245" y="9510449"/>
            <a:ext cx="2591569" cy="348608"/>
          </a:xfrm>
          <a:prstGeom prst="roundRect">
            <a:avLst/>
          </a:prstGeom>
          <a:solidFill>
            <a:srgbClr val="315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ttangolo 94"/>
          <p:cNvSpPr/>
          <p:nvPr/>
        </p:nvSpPr>
        <p:spPr>
          <a:xfrm>
            <a:off x="3024348" y="9540174"/>
            <a:ext cx="170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Segoe Pro Display" charset="0"/>
                <a:ea typeface="Segoe Pro Display" charset="0"/>
                <a:cs typeface="Segoe Pro Display" charset="0"/>
              </a:rPr>
              <a:t>aka.ms/editorinword</a:t>
            </a:r>
          </a:p>
        </p:txBody>
      </p:sp>
      <p:cxnSp>
        <p:nvCxnSpPr>
          <p:cNvPr id="101" name="Connettore 1 100"/>
          <p:cNvCxnSpPr/>
          <p:nvPr/>
        </p:nvCxnSpPr>
        <p:spPr>
          <a:xfrm>
            <a:off x="0" y="4192131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>
            <a:off x="0" y="0"/>
            <a:ext cx="7772400" cy="0"/>
          </a:xfrm>
          <a:prstGeom prst="line">
            <a:avLst/>
          </a:prstGeom>
          <a:ln>
            <a:solidFill>
              <a:srgbClr val="315D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Immagin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167" y="1008749"/>
            <a:ext cx="4377073" cy="2882976"/>
          </a:xfrm>
          <a:prstGeom prst="rect">
            <a:avLst/>
          </a:prstGeom>
        </p:spPr>
      </p:pic>
      <p:pic>
        <p:nvPicPr>
          <p:cNvPr id="104" name="Picture 8">
            <a:extLst>
              <a:ext uri="{FF2B5EF4-FFF2-40B4-BE49-F238E27FC236}">
                <a16:creationId xmlns:a16="http://schemas.microsoft.com/office/drawing/2014/main" id="{BE4C1BAC-ED4D-4482-8914-A8B6BDD292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444" y="1841836"/>
            <a:ext cx="3152381" cy="14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5" name="Group 17">
            <a:extLst>
              <a:ext uri="{FF2B5EF4-FFF2-40B4-BE49-F238E27FC236}">
                <a16:creationId xmlns:a16="http://schemas.microsoft.com/office/drawing/2014/main" id="{FA2B17E8-0EE2-4FF8-9F3D-57D6E675C97D}"/>
              </a:ext>
            </a:extLst>
          </p:cNvPr>
          <p:cNvGrpSpPr/>
          <p:nvPr/>
        </p:nvGrpSpPr>
        <p:grpSpPr>
          <a:xfrm>
            <a:off x="637712" y="3547328"/>
            <a:ext cx="3677647" cy="461666"/>
            <a:chOff x="-4315822" y="16494154"/>
            <a:chExt cx="3677647" cy="461666"/>
          </a:xfrm>
        </p:grpSpPr>
        <p:sp>
          <p:nvSpPr>
            <p:cNvPr id="106" name="Rettangolo arrotondato 31">
              <a:extLst>
                <a:ext uri="{FF2B5EF4-FFF2-40B4-BE49-F238E27FC236}">
                  <a16:creationId xmlns:a16="http://schemas.microsoft.com/office/drawing/2014/main" id="{CACB6257-757C-4029-B245-6C8A925B4680}"/>
                </a:ext>
              </a:extLst>
            </p:cNvPr>
            <p:cNvSpPr/>
            <p:nvPr/>
          </p:nvSpPr>
          <p:spPr>
            <a:xfrm>
              <a:off x="-4315822" y="16519436"/>
              <a:ext cx="3677647" cy="436384"/>
            </a:xfrm>
            <a:prstGeom prst="roundRect">
              <a:avLst/>
            </a:prstGeom>
            <a:solidFill>
              <a:srgbClr val="315D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ttangolo 32">
              <a:extLst>
                <a:ext uri="{FF2B5EF4-FFF2-40B4-BE49-F238E27FC236}">
                  <a16:creationId xmlns:a16="http://schemas.microsoft.com/office/drawing/2014/main" id="{C7AA2FDB-3CC7-430E-BDEA-9AE893EA34C4}"/>
                </a:ext>
              </a:extLst>
            </p:cNvPr>
            <p:cNvSpPr/>
            <p:nvPr/>
          </p:nvSpPr>
          <p:spPr>
            <a:xfrm>
              <a:off x="-4247332" y="16494154"/>
              <a:ext cx="34758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Dictate is an add-in for Word</a:t>
              </a:r>
              <a:r>
                <a:rPr lang="en-US" sz="1200">
                  <a:solidFill>
                    <a:schemeClr val="bg1"/>
                  </a:solidFill>
                </a:rPr>
                <a:t>, Outlook, and  </a:t>
              </a:r>
              <a:r>
                <a:rPr lang="en-US" sz="1200" dirty="0">
                  <a:solidFill>
                    <a:schemeClr val="bg1"/>
                  </a:solidFill>
                </a:rPr>
                <a:t>PowerPoint. It adds a Dictation tab to the ribbon.</a:t>
              </a:r>
            </a:p>
          </p:txBody>
        </p:sp>
      </p:grpSp>
      <p:grpSp>
        <p:nvGrpSpPr>
          <p:cNvPr id="108" name="Group 46">
            <a:extLst>
              <a:ext uri="{FF2B5EF4-FFF2-40B4-BE49-F238E27FC236}">
                <a16:creationId xmlns:a16="http://schemas.microsoft.com/office/drawing/2014/main" id="{9D80AE11-CE48-4987-B50D-77BDC49D6ED6}"/>
              </a:ext>
            </a:extLst>
          </p:cNvPr>
          <p:cNvGrpSpPr/>
          <p:nvPr/>
        </p:nvGrpSpPr>
        <p:grpSpPr>
          <a:xfrm>
            <a:off x="3938024" y="3787874"/>
            <a:ext cx="1874032" cy="361556"/>
            <a:chOff x="-2880546" y="17368738"/>
            <a:chExt cx="1874032" cy="361556"/>
          </a:xfrm>
        </p:grpSpPr>
        <p:sp>
          <p:nvSpPr>
            <p:cNvPr id="109" name="Rettangolo arrotondato 33">
              <a:extLst>
                <a:ext uri="{FF2B5EF4-FFF2-40B4-BE49-F238E27FC236}">
                  <a16:creationId xmlns:a16="http://schemas.microsoft.com/office/drawing/2014/main" id="{A84A1116-D9C0-4918-A787-0EF51DA763A9}"/>
                </a:ext>
              </a:extLst>
            </p:cNvPr>
            <p:cNvSpPr/>
            <p:nvPr/>
          </p:nvSpPr>
          <p:spPr>
            <a:xfrm>
              <a:off x="-2880546" y="17368738"/>
              <a:ext cx="1874032" cy="3615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ttangolo 34">
              <a:extLst>
                <a:ext uri="{FF2B5EF4-FFF2-40B4-BE49-F238E27FC236}">
                  <a16:creationId xmlns:a16="http://schemas.microsoft.com/office/drawing/2014/main" id="{8C020179-CC7F-4015-9C2B-A3FA76B0A85A}"/>
                </a:ext>
              </a:extLst>
            </p:cNvPr>
            <p:cNvSpPr/>
            <p:nvPr/>
          </p:nvSpPr>
          <p:spPr>
            <a:xfrm>
              <a:off x="-2868334" y="17411017"/>
              <a:ext cx="184960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315D99"/>
                  </a:solidFill>
                  <a:latin typeface="Segoe Pro Display" charset="0"/>
                  <a:ea typeface="Segoe Pro Display" charset="0"/>
                  <a:cs typeface="Segoe Pro Display" charset="0"/>
                </a:rPr>
                <a:t>aka.ms/dictate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4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7772400" cy="4315146"/>
          </a:xfrm>
          <a:prstGeom prst="rect">
            <a:avLst/>
          </a:prstGeom>
          <a:solidFill>
            <a:srgbClr val="315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1135297" y="769064"/>
            <a:ext cx="6015519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i="1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See more tips, videos, help, and training</a:t>
            </a:r>
          </a:p>
        </p:txBody>
      </p:sp>
      <p:sp>
        <p:nvSpPr>
          <p:cNvPr id="6" name="Rettangolo 5"/>
          <p:cNvSpPr/>
          <p:nvPr/>
        </p:nvSpPr>
        <p:spPr>
          <a:xfrm>
            <a:off x="1135297" y="1294338"/>
            <a:ext cx="601551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700" b="1" i="1">
                <a:solidFill>
                  <a:schemeClr val="bg1"/>
                </a:solidFill>
                <a:latin typeface="Segoe Pro" charset="0"/>
                <a:ea typeface="Segoe Pro" charset="0"/>
                <a:cs typeface="Segoe Pro" charset="0"/>
              </a:rPr>
              <a:t>Visit aka.ms/WordHelp</a:t>
            </a:r>
          </a:p>
        </p:txBody>
      </p:sp>
      <p:sp>
        <p:nvSpPr>
          <p:cNvPr id="7" name="Rettangolo 6"/>
          <p:cNvSpPr/>
          <p:nvPr/>
        </p:nvSpPr>
        <p:spPr>
          <a:xfrm>
            <a:off x="1135297" y="2178105"/>
            <a:ext cx="601551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These experiences are available in the Word 2016 </a:t>
            </a:r>
          </a:p>
          <a:p>
            <a:pPr algn="ctr"/>
            <a:r>
              <a:rPr lang="en-US" sz="1700">
                <a:solidFill>
                  <a:schemeClr val="bg1"/>
                </a:solidFill>
                <a:latin typeface="Segoe Pro SemiLight" charset="0"/>
                <a:ea typeface="Segoe Pro SemiLight" charset="0"/>
                <a:cs typeface="Segoe Pro SemiLight" charset="0"/>
              </a:rPr>
              <a:t>desktop and Word in Office 365.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3545474"/>
            <a:ext cx="1778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new ways to work in Word" id="{B9AB607E-3D50-49D0-93DE-C3BCC1552C8C}" vid="{100FE41C-BEC2-4718-8621-43D95CC9759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 new ways to work in Word</Template>
  <TotalTime>0</TotalTime>
  <Words>414</Words>
  <Application>Microsoft Office PowerPoint</Application>
  <PresentationFormat>Custom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Pro</vt:lpstr>
      <vt:lpstr>Segoe Pro Display</vt:lpstr>
      <vt:lpstr>Segoe Pro SemiLight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2021-03-05T15:38:23Z</dcterms:created>
  <dcterms:modified xsi:type="dcterms:W3CDTF">2021-03-05T15:38:27Z</dcterms:modified>
</cp:coreProperties>
</file>