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73" r:id="rId4"/>
    <p:sldId id="258" r:id="rId5"/>
    <p:sldId id="259" r:id="rId6"/>
    <p:sldId id="260" r:id="rId7"/>
    <p:sldId id="261" r:id="rId8"/>
    <p:sldId id="262" r:id="rId9"/>
    <p:sldId id="263" r:id="rId10"/>
    <p:sldId id="264" r:id="rId11"/>
    <p:sldId id="271" r:id="rId12"/>
    <p:sldId id="265" r:id="rId13"/>
    <p:sldId id="272" r:id="rId14"/>
    <p:sldId id="266" r:id="rId15"/>
    <p:sldId id="274" r:id="rId16"/>
    <p:sldId id="267" r:id="rId17"/>
    <p:sldId id="268" r:id="rId18"/>
    <p:sldId id="275" r:id="rId19"/>
    <p:sldId id="276" r:id="rId20"/>
    <p:sldId id="277" r:id="rId21"/>
    <p:sldId id="278" r:id="rId22"/>
    <p:sldId id="269"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p:restoredTop sz="94715"/>
  </p:normalViewPr>
  <p:slideViewPr>
    <p:cSldViewPr snapToGrid="0" snapToObjects="1">
      <p:cViewPr>
        <p:scale>
          <a:sx n="121" d="100"/>
          <a:sy n="121" d="100"/>
        </p:scale>
        <p:origin x="3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latin typeface="Hiragino Kaku Gothic ProN W6" charset="-128"/>
                <a:ea typeface="Hiragino Kaku Gothic ProN W6" charset="-128"/>
                <a:cs typeface="Hiragino Kaku Gothic ProN W6" charset="-128"/>
              </a:rPr>
              <a:t>最小確率流法</a:t>
            </a:r>
            <a:r>
              <a:rPr kumimoji="1" lang="en-US" altLang="ja-JP" sz="3200" dirty="0" smtClean="0">
                <a:latin typeface="Hiragino Kaku Gothic ProN W6" charset="-128"/>
                <a:ea typeface="Hiragino Kaku Gothic ProN W6" charset="-128"/>
                <a:cs typeface="Hiragino Kaku Gothic ProN W6" charset="-128"/>
              </a:rPr>
              <a:t>(MPF</a:t>
            </a:r>
            <a:r>
              <a:rPr kumimoji="1" lang="ja-JP" altLang="en-US" sz="3200" dirty="0" smtClean="0">
                <a:latin typeface="Hiragino Kaku Gothic ProN W6" charset="-128"/>
                <a:ea typeface="Hiragino Kaku Gothic ProN W6" charset="-128"/>
                <a:cs typeface="Hiragino Kaku Gothic ProN W6" charset="-128"/>
              </a:rPr>
              <a:t>法</a:t>
            </a:r>
            <a:r>
              <a:rPr kumimoji="1" lang="en-US" altLang="ja-JP" sz="3200" dirty="0" smtClean="0">
                <a:latin typeface="Hiragino Kaku Gothic ProN W6" charset="-128"/>
                <a:ea typeface="Hiragino Kaku Gothic ProN W6" charset="-128"/>
                <a:cs typeface="Hiragino Kaku Gothic ProN W6" charset="-128"/>
              </a:rPr>
              <a:t>)</a:t>
            </a: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825173"/>
            <a:ext cx="5605720" cy="83031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MPF</a:t>
            </a:r>
            <a:r>
              <a:rPr lang="ja-JP" altLang="en-US" dirty="0" smtClean="0">
                <a:latin typeface="Hiragino Kaku Gothic ProN W6" charset="-128"/>
                <a:ea typeface="Hiragino Kaku Gothic ProN W6" charset="-128"/>
                <a:cs typeface="Hiragino Kaku Gothic ProN W6" charset="-128"/>
              </a:rPr>
              <a:t>法の利点</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損失関数の最小化から導かれるため</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収束性がある</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適切な学習率の調整が可能</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損失関数</a:t>
            </a:r>
            <a:r>
              <a:rPr kumimoji="1" lang="en-US" altLang="ja-JP" dirty="0" smtClean="0">
                <a:latin typeface="Hiragino Kaku Gothic ProN W6" charset="-128"/>
                <a:ea typeface="Hiragino Kaku Gothic ProN W6" charset="-128"/>
                <a:cs typeface="Hiragino Kaku Gothic ProN W6" charset="-128"/>
              </a:rPr>
              <a:t>C(</a:t>
            </a:r>
            <a:r>
              <a:rPr lang="en-US" altLang="ja-JP" dirty="0" err="1" smtClean="0">
                <a:latin typeface="Hiragino Kaku Gothic ProN W6" charset="-128"/>
                <a:ea typeface="Hiragino Kaku Gothic ProN W6" charset="-128"/>
                <a:cs typeface="Hiragino Kaku Gothic ProN W6" charset="-128"/>
              </a:rPr>
              <a:t>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が凸関数で観測データ数に比例するオーダーで評価</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→学習が高速</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法では尤度が最大化されずに途中で収束してしまう問題が起こる場合があった</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00863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latin typeface="Hiragino Kaku Gothic ProN W6" charset="-128"/>
                <a:ea typeface="Hiragino Kaku Gothic ProN W6" charset="-128"/>
                <a:cs typeface="Hiragino Kaku Gothic ProN W6" charset="-128"/>
              </a:rPr>
              <a:t>継続的</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lgn="just"/>
            <a:r>
              <a:rPr kumimoji="1" lang="ja-JP" altLang="en-US" dirty="0" smtClean="0">
                <a:latin typeface="Hiragino Kaku Gothic ProN W6" charset="-128"/>
                <a:ea typeface="Hiragino Kaku Gothic ProN W6" charset="-128"/>
                <a:cs typeface="Hiragino Kaku Gothic ProN W6" charset="-128"/>
              </a:rPr>
              <a:t>近似導関数</a:t>
            </a:r>
            <a:r>
              <a:rPr kumimoji="1" lang="en-US" altLang="ja-JP" dirty="0" smtClean="0">
                <a:latin typeface="Hiragino Kaku Gothic ProN W6" charset="-128"/>
                <a:ea typeface="Hiragino Kaku Gothic ProN W6" charset="-128"/>
                <a:cs typeface="Hiragino Kaku Gothic ProN W6" charset="-128"/>
              </a:rPr>
              <a:t>(3.13)</a:t>
            </a:r>
            <a:r>
              <a:rPr kumimoji="1" lang="ja-JP" altLang="en-US" dirty="0" smtClean="0">
                <a:latin typeface="Hiragino Kaku Gothic ProN W6" charset="-128"/>
                <a:ea typeface="Hiragino Kaku Gothic ProN W6" charset="-128"/>
                <a:cs typeface="Hiragino Kaku Gothic ProN W6" charset="-128"/>
              </a:rPr>
              <a:t>を対数尤度の勾配の式</a:t>
            </a:r>
            <a:r>
              <a:rPr kumimoji="1" lang="en-US" altLang="ja-JP" dirty="0" smtClean="0">
                <a:latin typeface="Hiragino Kaku Gothic ProN W6" charset="-128"/>
                <a:ea typeface="Hiragino Kaku Gothic ProN W6" charset="-128"/>
                <a:cs typeface="Hiragino Kaku Gothic ProN W6" charset="-128"/>
              </a:rPr>
              <a:t>(3.12)</a:t>
            </a:r>
            <a:r>
              <a:rPr kumimoji="1" lang="ja-JP" altLang="en-US" dirty="0" smtClean="0">
                <a:latin typeface="Hiragino Kaku Gothic ProN W6" charset="-128"/>
                <a:ea typeface="Hiragino Kaku Gothic ProN W6" charset="-128"/>
                <a:cs typeface="Hiragino Kaku Gothic ProN W6" charset="-128"/>
              </a:rPr>
              <a:t>に近づける</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式</a:t>
            </a:r>
            <a:r>
              <a:rPr lang="en-US" altLang="ja-JP" dirty="0">
                <a:latin typeface="Hiragino Kaku Gothic ProN W6" charset="-128"/>
                <a:ea typeface="Hiragino Kaku Gothic ProN W6" charset="-128"/>
                <a:cs typeface="Hiragino Kaku Gothic ProN W6" charset="-128"/>
              </a:rPr>
              <a:t>(3.12</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の第二項の期待値計算は解析的な計算が困難</a:t>
            </a:r>
            <a:endParaRPr lang="en-US" altLang="ja-JP" dirty="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→ギプスサンプリング無限回で近似してサンプルを定常分布に収束</a:t>
            </a:r>
            <a:endParaRPr kumimoji="1"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　　→</a:t>
            </a:r>
            <a:r>
              <a:rPr lang="ja-JP" altLang="en-US" dirty="0">
                <a:latin typeface="Hiragino Kaku Gothic ProN W6" charset="-128"/>
                <a:ea typeface="Hiragino Kaku Gothic ProN W6" charset="-128"/>
                <a:cs typeface="Hiragino Kaku Gothic ProN W6" charset="-128"/>
              </a:rPr>
              <a:t>近似導関数</a:t>
            </a:r>
            <a:r>
              <a:rPr lang="en-US" altLang="ja-JP" dirty="0">
                <a:latin typeface="Hiragino Kaku Gothic ProN W6" charset="-128"/>
                <a:ea typeface="Hiragino Kaku Gothic ProN W6" charset="-128"/>
                <a:cs typeface="Hiragino Kaku Gothic ProN W6" charset="-128"/>
              </a:rPr>
              <a:t>(3.13</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をギプスサンプリング</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回で代用</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パラメータ更新のたびに初期分布を観測データからの経験分布に戻す</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更新後にサンプルで構成される経験分布からギプスサンプリング</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CD-1</a:t>
            </a:r>
            <a:r>
              <a:rPr lang="ja-JP" altLang="en-US" dirty="0" smtClean="0">
                <a:latin typeface="Hiragino Kaku Gothic ProN W6" charset="-128"/>
                <a:ea typeface="Hiragino Kaku Gothic ProN W6" charset="-128"/>
                <a:cs typeface="Hiragino Kaku Gothic ProN W6" charset="-128"/>
              </a:rPr>
              <a:t>法　≧　</a:t>
            </a:r>
            <a:r>
              <a:rPr lang="en-US" altLang="ja-JP" dirty="0" smtClean="0">
                <a:latin typeface="Hiragino Kaku Gothic ProN W6" charset="-128"/>
                <a:ea typeface="Hiragino Kaku Gothic ProN W6" charset="-128"/>
                <a:cs typeface="Hiragino Kaku Gothic ProN W6" charset="-128"/>
              </a:rPr>
              <a:t>CD-10</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計算量が少ない</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4365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iragino Kaku Gothic ProN W6" charset="-128"/>
                <a:ea typeface="Hiragino Kaku Gothic ProN W6" charset="-128"/>
                <a:cs typeface="Hiragino Kaku Gothic ProN W6" charset="-128"/>
              </a:rPr>
              <a:t>CD</a:t>
            </a:r>
            <a:r>
              <a:rPr lang="ja-JP" altLang="en-US" dirty="0">
                <a:latin typeface="Hiragino Kaku Gothic ProN W6" charset="-128"/>
                <a:ea typeface="Hiragino Kaku Gothic ProN W6" charset="-128"/>
                <a:cs typeface="Hiragino Kaku Gothic ProN W6" charset="-128"/>
              </a:rPr>
              <a:t>法から派生した学習則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パラレルテンパリング</a:t>
            </a:r>
            <a:r>
              <a:rPr lang="en-US" altLang="ja-JP" dirty="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交換モンテカルロ法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マルコフ連鎖においてサンプル集団の偏りがなかなか解消されない</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広い状態空間を探索させるため</a:t>
            </a:r>
            <a:r>
              <a:rPr lang="ja-JP" altLang="en-US" dirty="0" smtClean="0">
                <a:latin typeface="Hiragino Kaku Gothic ProN W6" charset="-128"/>
                <a:ea typeface="Hiragino Kaku Gothic ProN W6" charset="-128"/>
                <a:cs typeface="Hiragino Kaku Gothic ProN W6" charset="-128"/>
              </a:rPr>
              <a:t>，複数の互いに異なる乱雑さをもつマルコフ連鎖を並列して用いる</a:t>
            </a:r>
            <a:endParaRPr lang="en-US" altLang="ja-JP" dirty="0" smtClean="0">
              <a:latin typeface="Hiragino Kaku Gothic ProN W6" charset="-128"/>
              <a:ea typeface="Hiragino Kaku Gothic ProN W6" charset="-128"/>
              <a:cs typeface="Hiragino Kaku Gothic ProN W6" charset="-128"/>
            </a:endParaRPr>
          </a:p>
          <a:p>
            <a:pPr lvl="1"/>
            <a:endParaRPr kumimoji="1"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法と併用することで，</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smtClean="0">
                <a:latin typeface="Hiragino Kaku Gothic ProN W6" charset="-128"/>
                <a:ea typeface="Hiragino Kaku Gothic ProN W6" charset="-128"/>
                <a:cs typeface="Hiragino Kaku Gothic ProN W6" charset="-128"/>
              </a:rPr>
              <a:t>パラメータを上手く設定すれば継続的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法より優れた学習性能</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欠点：設定するパラメータが増える</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3059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lang="en-US" altLang="ja-JP" dirty="0" smtClean="0">
                <a:latin typeface="Hiragino Kaku Gothic ProN W6" charset="-128"/>
                <a:ea typeface="Hiragino Kaku Gothic ProN W6" charset="-128"/>
                <a:cs typeface="Hiragino Kaku Gothic ProN W6" charset="-128"/>
              </a:rPr>
              <a:t>:</a:t>
            </a:r>
            <a:endParaRPr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多層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を隣接二層ごとに分解</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二層で</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など小規模モデルを構成</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下層から順に学習</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式</a:t>
            </a:r>
            <a:r>
              <a:rPr lang="en-US" altLang="ja-JP" dirty="0" smtClean="0">
                <a:latin typeface="Hiragino Kaku Gothic ProN W6" charset="-128"/>
                <a:ea typeface="Hiragino Kaku Gothic ProN W6" charset="-128"/>
                <a:cs typeface="Hiragino Kaku Gothic ProN W6" charset="-128"/>
              </a:rPr>
              <a:t>(3.21)</a:t>
            </a:r>
            <a:r>
              <a:rPr lang="ja-JP" altLang="en-US" dirty="0" smtClean="0">
                <a:latin typeface="Hiragino Kaku Gothic ProN W6" charset="-128"/>
                <a:ea typeface="Hiragino Kaku Gothic ProN W6" charset="-128"/>
                <a:cs typeface="Hiragino Kaku Gothic ProN W6" charset="-128"/>
              </a:rPr>
              <a:t>の詳細釣り合い条件を満たすように，マルコフ連鎖の条件付き分布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h|v,θ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を学習すれば，確率的な自己符号化器が得られることがわかる</a:t>
            </a:r>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64889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変分自己符号化器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事後</a:t>
            </a:r>
            <a:r>
              <a:rPr kumimoji="1" lang="ja-JP" altLang="en-US" dirty="0" smtClean="0">
                <a:latin typeface="Hiragino Kaku Gothic ProN W6" charset="-128"/>
                <a:ea typeface="Hiragino Kaku Gothic ProN W6" charset="-128"/>
                <a:cs typeface="Hiragino Kaku Gothic ProN W6" charset="-128"/>
              </a:rPr>
              <a:t>分布</a:t>
            </a:r>
            <a:r>
              <a:rPr kumimoji="1" lang="en-US" altLang="ja-JP" dirty="0" smtClean="0">
                <a:latin typeface="Hiragino Kaku Gothic ProN W6" charset="-128"/>
                <a:ea typeface="Hiragino Kaku Gothic ProN W6" charset="-128"/>
                <a:cs typeface="Hiragino Kaku Gothic ProN W6" charset="-128"/>
              </a:rPr>
              <a:t>p(</a:t>
            </a:r>
            <a:r>
              <a:rPr kumimoji="1" lang="en-US" altLang="ja-JP" dirty="0" err="1" smtClean="0">
                <a:latin typeface="Hiragino Kaku Gothic ProN W6" charset="-128"/>
                <a:ea typeface="Hiragino Kaku Gothic ProN W6" charset="-128"/>
                <a:cs typeface="Hiragino Kaku Gothic ProN W6" charset="-128"/>
              </a:rPr>
              <a:t>h|v,θ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a:t>
            </a:r>
            <a:r>
              <a:rPr lang="ja-JP" altLang="en-US" dirty="0" smtClean="0">
                <a:latin typeface="Hiragino Kaku Gothic ProN W6" charset="-128"/>
                <a:ea typeface="Hiragino Kaku Gothic ProN W6" charset="-128"/>
                <a:cs typeface="Hiragino Kaku Gothic ProN W6" charset="-128"/>
              </a:rPr>
              <a:t>深層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で近似</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符号化器の分布の近似が変分法による近似と形式的に同じ近似</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4155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9613861" cy="3599316"/>
          </a:xfrm>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kumimoji="1" lang="ja-JP" altLang="en-US" dirty="0" smtClean="0">
                <a:latin typeface="Hiragino Kaku Gothic ProN W6" charset="-128"/>
                <a:ea typeface="Hiragino Kaku Gothic ProN W6" charset="-128"/>
                <a:cs typeface="Hiragino Kaku Gothic ProN W6" charset="-128"/>
              </a:rPr>
              <a:t>は次元削減によって後</a:t>
            </a:r>
            <a:r>
              <a:rPr kumimoji="1" lang="ja-JP" altLang="en-US" dirty="0" smtClean="0">
                <a:latin typeface="Hiragino Kaku Gothic ProN W6" charset="-128"/>
                <a:ea typeface="Hiragino Kaku Gothic ProN W6" charset="-128"/>
                <a:cs typeface="Hiragino Kaku Gothic ProN W6" charset="-128"/>
              </a:rPr>
              <a:t>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a:t>
            </a:r>
            <a:r>
              <a:rPr lang="ja-JP" altLang="en-US" dirty="0" smtClean="0">
                <a:latin typeface="Hiragino Kaku Gothic ProN W6" charset="-128"/>
                <a:ea typeface="Hiragino Kaku Gothic ProN W6" charset="-128"/>
                <a:cs typeface="Hiragino Kaku Gothic ProN W6" charset="-128"/>
              </a:rPr>
              <a:t>モデル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は，</a:t>
            </a:r>
            <a:r>
              <a:rPr lang="ja-JP" altLang="en-US" dirty="0" smtClean="0">
                <a:latin typeface="Hiragino Kaku Gothic ProN W6" charset="-128"/>
                <a:ea typeface="Hiragino Kaku Gothic ProN W6" charset="-128"/>
                <a:cs typeface="Hiragino Kaku Gothic ProN W6" charset="-128"/>
              </a:rPr>
              <a:t>決定論</a:t>
            </a:r>
            <a:r>
              <a:rPr lang="ja-JP" altLang="en-US" dirty="0" smtClean="0">
                <a:latin typeface="Hiragino Kaku Gothic ProN W6" charset="-128"/>
                <a:ea typeface="Hiragino Kaku Gothic ProN W6" charset="-128"/>
                <a:cs typeface="Hiragino Kaku Gothic ProN W6" charset="-128"/>
              </a:rPr>
              <a:t>的</a:t>
            </a:r>
            <a:r>
              <a:rPr lang="ja-JP" altLang="en-US" dirty="0" smtClean="0">
                <a:latin typeface="Hiragino Kaku Gothic ProN W6" charset="-128"/>
                <a:ea typeface="Hiragino Kaku Gothic ProN W6" charset="-128"/>
                <a:cs typeface="Hiragino Kaku Gothic ProN W6" charset="-128"/>
              </a:rPr>
              <a:t>な教師あり学習の損失関数とは</a:t>
            </a:r>
            <a:r>
              <a:rPr lang="ja-JP" altLang="en-US" dirty="0" smtClean="0">
                <a:latin typeface="Hiragino Kaku Gothic ProN W6" charset="-128"/>
                <a:ea typeface="Hiragino Kaku Gothic ProN W6" charset="-128"/>
                <a:cs typeface="Hiragino Kaku Gothic ProN W6" charset="-128"/>
              </a:rPr>
              <a:t>間接的関係</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確定</a:t>
            </a:r>
            <a:r>
              <a:rPr kumimoji="1" lang="ja-JP" altLang="en-US" dirty="0" smtClean="0">
                <a:latin typeface="Hiragino Kaku Gothic ProN W6" charset="-128"/>
                <a:ea typeface="Hiragino Kaku Gothic ProN W6" charset="-128"/>
                <a:cs typeface="Hiragino Kaku Gothic ProN W6" charset="-128"/>
              </a:rPr>
              <a:t>的</a:t>
            </a:r>
            <a:r>
              <a:rPr kumimoji="1" lang="ja-JP" altLang="en-US" dirty="0" smtClean="0">
                <a:latin typeface="Hiragino Kaku Gothic ProN W6" charset="-128"/>
                <a:ea typeface="Hiragino Kaku Gothic ProN W6" charset="-128"/>
                <a:cs typeface="Hiragino Kaku Gothic ProN W6" charset="-128"/>
              </a:rPr>
              <a:t>なモデルは</a:t>
            </a:r>
            <a:r>
              <a:rPr kumimoji="1" lang="ja-JP" altLang="en-US" dirty="0" smtClean="0">
                <a:latin typeface="Hiragino Kaku Gothic ProN W6" charset="-128"/>
                <a:ea typeface="Hiragino Kaku Gothic ProN W6" charset="-128"/>
                <a:cs typeface="Hiragino Kaku Gothic ProN W6" charset="-128"/>
              </a:rPr>
              <a:t>直接的関係があり，それを用いた事前学習がある</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6855595" cy="3599316"/>
          </a:xfrm>
        </p:spPr>
        <p:txBody>
          <a:bodyPr/>
          <a:lstStyle/>
          <a:p>
            <a:r>
              <a:rPr kumimoji="1" lang="ja-JP" altLang="en-US" dirty="0" smtClean="0">
                <a:latin typeface="Hiragino Kaku Gothic ProN W6" charset="-128"/>
                <a:ea typeface="Hiragino Kaku Gothic ProN W6" charset="-128"/>
                <a:cs typeface="Hiragino Kaku Gothic ProN W6" charset="-128"/>
              </a:rPr>
              <a:t>積層自己符号化器による事前学習</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二層ごとに自己符号化器を学習</a:t>
            </a:r>
            <a:endParaRPr kumimoji="1" lang="en-US" altLang="ja-JP" dirty="0" smtClean="0">
              <a:latin typeface="Hiragino Kaku Gothic ProN W6" charset="-128"/>
              <a:ea typeface="Hiragino Kaku Gothic ProN W6" charset="-128"/>
              <a:cs typeface="Hiragino Kaku Gothic ProN W6" charset="-128"/>
            </a:endParaRPr>
          </a:p>
          <a:p>
            <a:pPr lvl="1"/>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の対数尤度の勾配法による学習則として，</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法と比べると，展開が一つ少なく，平均場近似が適用されておらず，劣る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計算機実験</a:t>
            </a:r>
            <a:r>
              <a:rPr lang="ja-JP" altLang="en-US" dirty="0" smtClean="0">
                <a:latin typeface="Hiragino Kaku Gothic ProN W6" charset="-128"/>
                <a:ea typeface="Hiragino Kaku Gothic ProN W6" charset="-128"/>
                <a:cs typeface="Hiragino Kaku Gothic ProN W6" charset="-128"/>
              </a:rPr>
              <a:t>でも</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法と同等か少し劣る</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916" y="1974926"/>
            <a:ext cx="4656083" cy="4883074"/>
          </a:xfrm>
          <a:prstGeom prst="rect">
            <a:avLst/>
          </a:prstGeom>
        </p:spPr>
      </p:pic>
    </p:spTree>
    <p:extLst>
      <p:ext uri="{BB962C8B-B14F-4D97-AF65-F5344CB8AC3E}">
        <p14:creationId xmlns:p14="http://schemas.microsoft.com/office/powerpoint/2010/main" val="202018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雑音除去自己符号化器による事前学習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自己符号化器の入力：観測データ</a:t>
            </a:r>
            <a:r>
              <a:rPr kumimoji="1" lang="en-US" altLang="ja-JP" dirty="0" smtClean="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にノイズを加えた</a:t>
            </a:r>
            <a:r>
              <a:rPr kumimoji="1" lang="en-US" altLang="ja-JP" dirty="0" smtClean="0">
                <a:latin typeface="Hiragino Kaku Gothic ProN W6" charset="-128"/>
                <a:ea typeface="Hiragino Kaku Gothic ProN W6" charset="-128"/>
                <a:cs typeface="Hiragino Kaku Gothic ProN W6" charset="-128"/>
              </a:rPr>
              <a:t>x~</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教師信号：</a:t>
            </a:r>
            <a:r>
              <a:rPr kumimoji="1" lang="en-US" altLang="ja-JP" dirty="0" smtClean="0">
                <a:latin typeface="Hiragino Kaku Gothic ProN W6" charset="-128"/>
                <a:ea typeface="Hiragino Kaku Gothic ProN W6" charset="-128"/>
                <a:cs typeface="Hiragino Kaku Gothic ProN W6" charset="-128"/>
              </a:rPr>
              <a:t>x</a:t>
            </a:r>
          </a:p>
          <a:p>
            <a:r>
              <a:rPr lang="en-US" altLang="ja-JP" dirty="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を復元するように学習→より効果的な特徴</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pPr marL="0" indent="0">
              <a:buNone/>
            </a:pPr>
            <a:r>
              <a:rPr kumimoji="1" lang="ja-JP" altLang="en-US" dirty="0" smtClean="0">
                <a:latin typeface="Hiragino Kaku Gothic ProN W6" charset="-128"/>
                <a:ea typeface="Hiragino Kaku Gothic ProN W6" charset="-128"/>
                <a:cs typeface="Hiragino Kaku Gothic ProN W6" charset="-128"/>
              </a:rPr>
              <a:t>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欠落雑音：ランダムに値をゼロにする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ガウスノイズ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ランダムノイズは観測データを擬似的に増やせる</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→その分の計算コストが増大</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59309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周辺化雑音除去自己符号化器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ノイズの計算コストの増大を解決する手法</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ノイズの加わった入力</a:t>
            </a:r>
            <a:r>
              <a:rPr lang="en-US" altLang="ja-JP" dirty="0" smtClean="0">
                <a:latin typeface="Hiragino Kaku Gothic ProN W6" charset="-128"/>
                <a:ea typeface="Hiragino Kaku Gothic ProN W6" charset="-128"/>
                <a:cs typeface="Hiragino Kaku Gothic ProN W6" charset="-128"/>
              </a:rPr>
              <a:t>x~</a:t>
            </a:r>
            <a:r>
              <a:rPr lang="ja-JP" altLang="en-US" dirty="0" smtClean="0">
                <a:latin typeface="Hiragino Kaku Gothic ProN W6" charset="-128"/>
                <a:ea typeface="Hiragino Kaku Gothic ProN W6" charset="-128"/>
                <a:cs typeface="Hiragino Kaku Gothic ProN W6" charset="-128"/>
              </a:rPr>
              <a:t>の平均の周りで損失関数の二次のテイラー展開をとる→解析的な近似計算</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不要になるもの</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ノイズデータを多数作らなくて良い</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入力データによるコスト関数やそのパラメータに関する導関数の平均の計算</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性能</a:t>
            </a:r>
            <a:r>
              <a:rPr lang="ja-JP" altLang="en-US" dirty="0" smtClean="0">
                <a:latin typeface="Hiragino Kaku Gothic ProN W6" charset="-128"/>
                <a:ea typeface="Hiragino Kaku Gothic ProN W6" charset="-128"/>
                <a:cs typeface="Hiragino Kaku Gothic ProN W6" charset="-128"/>
              </a:rPr>
              <a:t>が従来の雑音除去自己符号化器と同等か優れている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多層に積み重ねるときの性能向上が小さくなる</a:t>
            </a:r>
            <a:endParaRPr kumimoji="1" lang="en-US" altLang="ja-JP" dirty="0" smtClean="0">
              <a:latin typeface="Hiragino Kaku Gothic ProN W6" charset="-128"/>
              <a:ea typeface="Hiragino Kaku Gothic ProN W6" charset="-128"/>
              <a:cs typeface="Hiragino Kaku Gothic ProN W6" charset="-128"/>
            </a:endParaRPr>
          </a:p>
          <a:p>
            <a:pPr lvl="1"/>
            <a:endParaRPr kumimoji="1" lang="en-US" altLang="ja-JP" dirty="0" smtClean="0">
              <a:latin typeface="Hiragino Kaku Gothic ProN W6" charset="-128"/>
              <a:ea typeface="Hiragino Kaku Gothic ProN W6" charset="-128"/>
              <a:cs typeface="Hiragino Kaku Gothic ProN W6" charset="-128"/>
            </a:endParaRPr>
          </a:p>
          <a:p>
            <a:endParaRPr kumimoji="1" lang="ja-JP" altLang="en-US" dirty="0"/>
          </a:p>
        </p:txBody>
      </p:sp>
    </p:spTree>
    <p:extLst>
      <p:ext uri="{BB962C8B-B14F-4D97-AF65-F5344CB8AC3E}">
        <p14:creationId xmlns:p14="http://schemas.microsoft.com/office/powerpoint/2010/main" val="1782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3.3</a:t>
            </a:r>
            <a:r>
              <a:rPr kumimoji="1" lang="ja-JP" altLang="en-US" dirty="0" smtClean="0">
                <a:latin typeface="Hiragino Kaku Gothic ProN W6" charset="-128"/>
                <a:ea typeface="Hiragino Kaku Gothic ProN W6" charset="-128"/>
                <a:cs typeface="Hiragino Kaku Gothic ProN W6" charset="-128"/>
              </a:rPr>
              <a:t>　自己符号化器による内部表現の学習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確定的なモデル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確率的なモデル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その他の自己符号化器による事前学習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スパース自己符号化器</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自己符号化器において中間層の次元を高めると，ゼロが多くスパースに</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縮小自己符号化器</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正則化項として入力</a:t>
            </a:r>
            <a:r>
              <a:rPr lang="en-US" altLang="ja-JP" dirty="0" smtClean="0">
                <a:latin typeface="Hiragino Kaku Gothic ProN W6" charset="-128"/>
                <a:ea typeface="Hiragino Kaku Gothic ProN W6" charset="-128"/>
                <a:cs typeface="Hiragino Kaku Gothic ProN W6" charset="-128"/>
              </a:rPr>
              <a:t>v</a:t>
            </a:r>
            <a:r>
              <a:rPr lang="ja-JP" altLang="en-US" dirty="0" smtClean="0">
                <a:latin typeface="Hiragino Kaku Gothic ProN W6" charset="-128"/>
                <a:ea typeface="Hiragino Kaku Gothic ProN W6" charset="-128"/>
                <a:cs typeface="Hiragino Kaku Gothic ProN W6" charset="-128"/>
              </a:rPr>
              <a:t>から特徴</a:t>
            </a:r>
            <a:r>
              <a:rPr lang="en-US" altLang="ja-JP" dirty="0" smtClean="0">
                <a:latin typeface="Hiragino Kaku Gothic ProN W6" charset="-128"/>
                <a:ea typeface="Hiragino Kaku Gothic ProN W6" charset="-128"/>
                <a:cs typeface="Hiragino Kaku Gothic ProN W6" charset="-128"/>
              </a:rPr>
              <a:t>h</a:t>
            </a:r>
            <a:r>
              <a:rPr lang="ja-JP" altLang="en-US" dirty="0" smtClean="0">
                <a:latin typeface="Hiragino Kaku Gothic ProN W6" charset="-128"/>
                <a:ea typeface="Hiragino Kaku Gothic ProN W6" charset="-128"/>
                <a:cs typeface="Hiragino Kaku Gothic ProN W6" charset="-128"/>
              </a:rPr>
              <a:t>を出力する関数の滑らかさを促進する項を付与→雑音除去符号化器と同等</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極端学習機械</a:t>
            </a:r>
            <a:r>
              <a:rPr kumimoji="1" lang="en-US" altLang="ja-JP" dirty="0" smtClean="0">
                <a:latin typeface="Hiragino Kaku Gothic ProN W6" charset="-128"/>
                <a:ea typeface="Hiragino Kaku Gothic ProN W6" charset="-128"/>
                <a:cs typeface="Hiragino Kaku Gothic ProN W6" charset="-128"/>
              </a:rPr>
              <a:t>(ELM)</a:t>
            </a:r>
          </a:p>
        </p:txBody>
      </p:sp>
    </p:spTree>
    <p:extLst>
      <p:ext uri="{BB962C8B-B14F-4D97-AF65-F5344CB8AC3E}">
        <p14:creationId xmlns:p14="http://schemas.microsoft.com/office/powerpoint/2010/main" val="69250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極端学習機械</a:t>
            </a:r>
            <a:r>
              <a:rPr kumimoji="1" lang="en-US" altLang="ja-JP" dirty="0" smtClean="0">
                <a:latin typeface="Hiragino Kaku Gothic ProN W6" charset="-128"/>
                <a:ea typeface="Hiragino Kaku Gothic ProN W6" charset="-128"/>
                <a:cs typeface="Hiragino Kaku Gothic ProN W6" charset="-128"/>
              </a:rPr>
              <a:t>(ELM)</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10460645" cy="3599316"/>
          </a:xfrm>
        </p:spPr>
        <p:txBody>
          <a:bodyPr/>
          <a:lstStyle/>
          <a:p>
            <a:pPr marL="228600" lvl="1">
              <a:spcBef>
                <a:spcPts val="1000"/>
              </a:spcBef>
            </a:pPr>
            <a:r>
              <a:rPr lang="ja-JP" altLang="en-US" dirty="0">
                <a:latin typeface="Hiragino Kaku Gothic ProN W6" charset="-128"/>
                <a:ea typeface="Hiragino Kaku Gothic ProN W6" charset="-128"/>
                <a:cs typeface="Hiragino Kaku Gothic ProN W6" charset="-128"/>
              </a:rPr>
              <a:t>多層にしないことで損失関数を凸関数にし学習（最適化）を容易</a:t>
            </a:r>
            <a:r>
              <a:rPr lang="ja-JP" altLang="en-US" dirty="0" smtClean="0">
                <a:latin typeface="Hiragino Kaku Gothic ProN W6" charset="-128"/>
                <a:ea typeface="Hiragino Kaku Gothic ProN W6" charset="-128"/>
                <a:cs typeface="Hiragino Kaku Gothic ProN W6" charset="-128"/>
              </a:rPr>
              <a:t>に（局所解が無い）</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ja-JP" altLang="en-US" dirty="0" smtClean="0">
                <a:latin typeface="Hiragino Kaku Gothic ProN W6" charset="-128"/>
                <a:ea typeface="Hiragino Kaku Gothic ProN W6" charset="-128"/>
                <a:cs typeface="Hiragino Kaku Gothic ProN W6" charset="-128"/>
              </a:rPr>
              <a:t>一層の隠れ変数の層</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ja-JP" altLang="en-US" dirty="0" smtClean="0">
                <a:latin typeface="Hiragino Kaku Gothic ProN W6" charset="-128"/>
                <a:ea typeface="Hiragino Kaku Gothic ProN W6" charset="-128"/>
                <a:cs typeface="Hiragino Kaku Gothic ProN W6" charset="-128"/>
              </a:rPr>
              <a:t>入力と隠れ変数の間の重み</a:t>
            </a:r>
            <a:r>
              <a:rPr lang="en-US" altLang="ja-JP" dirty="0" smtClean="0">
                <a:latin typeface="Hiragino Kaku Gothic ProN W6" charset="-128"/>
                <a:ea typeface="Hiragino Kaku Gothic ProN W6" charset="-128"/>
                <a:cs typeface="Hiragino Kaku Gothic ProN W6" charset="-128"/>
              </a:rPr>
              <a:t>W</a:t>
            </a:r>
            <a:r>
              <a:rPr lang="ja-JP" altLang="en-US" dirty="0" smtClean="0">
                <a:latin typeface="Hiragino Kaku Gothic ProN W6" charset="-128"/>
                <a:ea typeface="Hiragino Kaku Gothic ProN W6" charset="-128"/>
                <a:cs typeface="Hiragino Kaku Gothic ProN W6" charset="-128"/>
              </a:rPr>
              <a:t>やバイアス</a:t>
            </a:r>
            <a:r>
              <a:rPr lang="en-US" altLang="ja-JP" dirty="0" smtClean="0">
                <a:latin typeface="Hiragino Kaku Gothic ProN W6" charset="-128"/>
                <a:ea typeface="Hiragino Kaku Gothic ProN W6" charset="-128"/>
                <a:cs typeface="Hiragino Kaku Gothic ProN W6" charset="-128"/>
              </a:rPr>
              <a:t>b</a:t>
            </a:r>
            <a:r>
              <a:rPr lang="ja-JP" altLang="en-US" dirty="0" smtClean="0">
                <a:latin typeface="Hiragino Kaku Gothic ProN W6" charset="-128"/>
                <a:ea typeface="Hiragino Kaku Gothic ProN W6" charset="-128"/>
                <a:cs typeface="Hiragino Kaku Gothic ProN W6" charset="-128"/>
              </a:rPr>
              <a:t>はランダムに生成</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en-US" altLang="ja-JP" dirty="0" smtClean="0">
                <a:latin typeface="Hiragino Kaku Gothic ProN W6" charset="-128"/>
                <a:ea typeface="Hiragino Kaku Gothic ProN W6" charset="-128"/>
                <a:cs typeface="Hiragino Kaku Gothic ProN W6" charset="-128"/>
              </a:rPr>
              <a:t>W</a:t>
            </a:r>
            <a:r>
              <a:rPr lang="ja-JP" altLang="en-US" dirty="0" smtClean="0">
                <a:latin typeface="Hiragino Kaku Gothic ProN W6" charset="-128"/>
                <a:ea typeface="Hiragino Kaku Gothic ProN W6" charset="-128"/>
                <a:cs typeface="Hiragino Kaku Gothic ProN W6" charset="-128"/>
              </a:rPr>
              <a:t>や</a:t>
            </a:r>
            <a:r>
              <a:rPr lang="en-US" altLang="ja-JP" dirty="0" smtClean="0">
                <a:latin typeface="Hiragino Kaku Gothic ProN W6" charset="-128"/>
                <a:ea typeface="Hiragino Kaku Gothic ProN W6" charset="-128"/>
                <a:cs typeface="Hiragino Kaku Gothic ProN W6" charset="-128"/>
              </a:rPr>
              <a:t>b</a:t>
            </a:r>
            <a:r>
              <a:rPr lang="ja-JP" altLang="en-US" dirty="0" smtClean="0">
                <a:latin typeface="Hiragino Kaku Gothic ProN W6" charset="-128"/>
                <a:ea typeface="Hiragino Kaku Gothic ProN W6" charset="-128"/>
                <a:cs typeface="Hiragino Kaku Gothic ProN W6" charset="-128"/>
              </a:rPr>
              <a:t>を推定する問題が，単に二乗誤差の損失関数の下で線形回帰に</a:t>
            </a:r>
            <a:endParaRPr lang="en-US" altLang="ja-JP" dirty="0" smtClean="0">
              <a:latin typeface="Hiragino Kaku Gothic ProN W6" charset="-128"/>
              <a:ea typeface="Hiragino Kaku Gothic ProN W6" charset="-128"/>
              <a:cs typeface="Hiragino Kaku Gothic ProN W6" charset="-128"/>
            </a:endParaRPr>
          </a:p>
          <a:p>
            <a:pPr marL="0" lvl="1" indent="0">
              <a:spcBef>
                <a:spcPts val="1000"/>
              </a:spcBef>
              <a:buNone/>
            </a:pPr>
            <a:r>
              <a:rPr lang="ja-JP" altLang="en-US" dirty="0" smtClean="0">
                <a:latin typeface="Hiragino Kaku Gothic ProN W6" charset="-128"/>
                <a:ea typeface="Hiragino Kaku Gothic ProN W6" charset="-128"/>
                <a:cs typeface="Hiragino Kaku Gothic ProN W6" charset="-128"/>
              </a:rPr>
              <a:t>　　→解析的に求められる</a:t>
            </a:r>
            <a:endParaRPr lang="en-US" altLang="ja-JP" dirty="0">
              <a:latin typeface="Hiragino Kaku Gothic ProN W6" charset="-128"/>
              <a:ea typeface="Hiragino Kaku Gothic ProN W6" charset="-128"/>
              <a:cs typeface="Hiragino Kaku Gothic ProN W6" charset="-128"/>
            </a:endParaRPr>
          </a:p>
          <a:p>
            <a:pPr marL="342900" lvl="1" indent="-342900">
              <a:spcBef>
                <a:spcPts val="1000"/>
              </a:spcBef>
            </a:pPr>
            <a:r>
              <a:rPr lang="ja-JP" altLang="en-US" dirty="0" smtClean="0">
                <a:latin typeface="Hiragino Kaku Gothic ProN W6" charset="-128"/>
                <a:ea typeface="Hiragino Kaku Gothic ProN W6" charset="-128"/>
                <a:cs typeface="Hiragino Kaku Gothic ProN W6" charset="-128"/>
              </a:rPr>
              <a:t>隠れ変数のノードを増やして，任意の有界な区分連続関数を近似できる</a:t>
            </a:r>
            <a:endParaRPr lang="en-US" altLang="ja-JP" dirty="0" smtClean="0">
              <a:latin typeface="Hiragino Kaku Gothic ProN W6" charset="-128"/>
              <a:ea typeface="Hiragino Kaku Gothic ProN W6" charset="-128"/>
              <a:cs typeface="Hiragino Kaku Gothic ProN W6" charset="-128"/>
            </a:endParaRPr>
          </a:p>
          <a:p>
            <a:pPr marL="342900" lvl="1" indent="-342900">
              <a:spcBef>
                <a:spcPts val="1000"/>
              </a:spcBef>
            </a:pPr>
            <a:r>
              <a:rPr lang="en-US" altLang="ja-JP" dirty="0" smtClean="0">
                <a:latin typeface="Hiragino Kaku Gothic ProN W6" charset="-128"/>
                <a:ea typeface="Hiragino Kaku Gothic ProN W6" charset="-128"/>
                <a:cs typeface="Hiragino Kaku Gothic ProN W6" charset="-128"/>
              </a:rPr>
              <a:t>SVM</a:t>
            </a:r>
            <a:r>
              <a:rPr lang="ja-JP" altLang="en-US" dirty="0" smtClean="0">
                <a:latin typeface="Hiragino Kaku Gothic ProN W6" charset="-128"/>
                <a:ea typeface="Hiragino Kaku Gothic ProN W6" charset="-128"/>
                <a:cs typeface="Hiragino Kaku Gothic ProN W6" charset="-128"/>
              </a:rPr>
              <a:t>と比べて大量のデータでも学習がはやく，学習後の分類器の性能が良い</a:t>
            </a:r>
            <a:endParaRPr lang="en-US" altLang="ja-JP" dirty="0" smtClean="0">
              <a:latin typeface="Hiragino Kaku Gothic ProN W6" charset="-128"/>
              <a:ea typeface="Hiragino Kaku Gothic ProN W6" charset="-128"/>
              <a:cs typeface="Hiragino Kaku Gothic ProN W6" charset="-128"/>
            </a:endParaRPr>
          </a:p>
          <a:p>
            <a:pPr marL="342900" lvl="1" indent="-342900">
              <a:spcBef>
                <a:spcPts val="1000"/>
              </a:spcBef>
            </a:pPr>
            <a:r>
              <a:rPr lang="ja-JP" altLang="en-US" dirty="0" smtClean="0">
                <a:latin typeface="Hiragino Kaku Gothic ProN W6" charset="-128"/>
                <a:ea typeface="Hiragino Kaku Gothic ProN W6" charset="-128"/>
                <a:cs typeface="Hiragino Kaku Gothic ProN W6" charset="-128"/>
              </a:rPr>
              <a:t>層ごとに自己符号化器による事前学習を行って高性能化</a:t>
            </a:r>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942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a:xfrm>
            <a:off x="680321" y="2336873"/>
            <a:ext cx="10187376" cy="3599316"/>
          </a:xfrm>
        </p:spPr>
        <p:txBody>
          <a:bodyPr/>
          <a:lstStyle/>
          <a:p>
            <a:r>
              <a:rPr kumimoji="1" lang="ja-JP" altLang="en-US" dirty="0" smtClean="0">
                <a:latin typeface="Hiragino Kaku Gothic ProN W6" charset="-128"/>
                <a:ea typeface="Hiragino Kaku Gothic ProN W6" charset="-128"/>
                <a:cs typeface="Hiragino Kaku Gothic ProN W6" charset="-128"/>
              </a:rPr>
              <a:t>ここまでは入力をそのまま出力する教師なし学習をする自己符号化器</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→教師あり学習を自己符号化器に使おう（音声分野の識別的事前学習）</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画像認識において良くない性能</a:t>
            </a:r>
            <a:endParaRPr lang="en-US" altLang="ja-JP" dirty="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三層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で特徴が表現できなければ学習できないためか</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音声認識では</a:t>
            </a:r>
            <a:r>
              <a:rPr lang="en-US" altLang="ja-JP" dirty="0" smtClean="0">
                <a:latin typeface="Hiragino Kaku Gothic ProN W6" charset="-128"/>
                <a:ea typeface="Hiragino Kaku Gothic ProN W6" charset="-128"/>
                <a:cs typeface="Hiragino Kaku Gothic ProN W6" charset="-128"/>
              </a:rPr>
              <a:t>DBN</a:t>
            </a:r>
            <a:r>
              <a:rPr lang="ja-JP" altLang="en-US" dirty="0" smtClean="0">
                <a:latin typeface="Hiragino Kaku Gothic ProN W6" charset="-128"/>
                <a:ea typeface="Hiragino Kaku Gothic ProN W6" charset="-128"/>
                <a:cs typeface="Hiragino Kaku Gothic ProN W6" charset="-128"/>
              </a:rPr>
              <a:t>による事前学習と同等</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3342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a:bodyPr>
          <a:lstStyle/>
          <a:p>
            <a:r>
              <a:rPr kumimoji="1" lang="en-US" altLang="ja-JP" dirty="0" err="1" smtClean="0">
                <a:latin typeface="Hiragino Kaku Gothic ProN W6" charset="-128"/>
                <a:ea typeface="Hiragino Kaku Gothic ProN W6" charset="-128"/>
                <a:cs typeface="Hiragino Kaku Gothic ProN W6" charset="-128"/>
              </a:rPr>
              <a:t>PoE</a:t>
            </a:r>
            <a:r>
              <a:rPr kumimoji="1" lang="en-US" altLang="ja-JP" dirty="0" smtClean="0">
                <a:latin typeface="Hiragino Kaku Gothic ProN W6" charset="-128"/>
                <a:ea typeface="Hiragino Kaku Gothic ProN W6" charset="-128"/>
                <a:cs typeface="Hiragino Kaku Gothic ProN W6" charset="-128"/>
              </a:rPr>
              <a:t>(Product of Experts)</a:t>
            </a:r>
            <a:r>
              <a:rPr kumimoji="1" lang="ja-JP" altLang="en-US" dirty="0" smtClean="0">
                <a:latin typeface="Hiragino Kaku Gothic ProN W6" charset="-128"/>
                <a:ea typeface="Hiragino Kaku Gothic ProN W6" charset="-128"/>
                <a:cs typeface="Hiragino Kaku Gothic ProN W6" charset="-128"/>
              </a:rPr>
              <a:t>　エキスパート関数</a:t>
            </a:r>
            <a:r>
              <a:rPr kumimoji="1" lang="en-US" altLang="ja-JP" dirty="0" smtClean="0">
                <a:latin typeface="Hiragino Kaku Gothic ProN W6" charset="-128"/>
                <a:ea typeface="Hiragino Kaku Gothic ProN W6" charset="-128"/>
                <a:cs typeface="Hiragino Kaku Gothic ProN W6" charset="-128"/>
              </a:rPr>
              <a:t>f</a:t>
            </a:r>
            <a:r>
              <a:rPr kumimoji="1" lang="ja-JP" altLang="en-US" dirty="0" smtClean="0">
                <a:latin typeface="Hiragino Kaku Gothic ProN W6" charset="-128"/>
                <a:ea typeface="Hiragino Kaku Gothic ProN W6" charset="-128"/>
                <a:cs typeface="Hiragino Kaku Gothic ProN W6" charset="-128"/>
              </a:rPr>
              <a:t>の積</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尤度</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前の式で定義された</a:t>
            </a:r>
            <a:r>
              <a:rPr kumimoji="1" lang="en-US" altLang="ja-JP" dirty="0" smtClean="0">
                <a:latin typeface="Hiragino Kaku Gothic ProN W6" charset="-128"/>
                <a:ea typeface="Hiragino Kaku Gothic ProN W6" charset="-128"/>
                <a:cs typeface="Hiragino Kaku Gothic ProN W6" charset="-128"/>
              </a:rPr>
              <a:t>EFH</a:t>
            </a:r>
            <a:r>
              <a:rPr kumimoji="1" lang="ja-JP" altLang="en-US" dirty="0" smtClean="0">
                <a:latin typeface="Hiragino Kaku Gothic ProN W6" charset="-128"/>
                <a:ea typeface="Hiragino Kaku Gothic ProN W6" charset="-128"/>
                <a:cs typeface="Hiragino Kaku Gothic ProN W6" charset="-128"/>
              </a:rPr>
              <a:t>は</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の一種</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414" y="3251200"/>
            <a:ext cx="6537434" cy="1485989"/>
          </a:xfrm>
          <a:prstGeom prst="rect">
            <a:avLst/>
          </a:prstGeom>
        </p:spPr>
      </p:pic>
    </p:spTree>
    <p:extLst>
      <p:ext uri="{BB962C8B-B14F-4D97-AF65-F5344CB8AC3E}">
        <p14:creationId xmlns:p14="http://schemas.microsoft.com/office/powerpoint/2010/main" val="131678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iragino Kaku Gothic ProN W6" charset="-128"/>
                <a:ea typeface="Hiragino Kaku Gothic ProN W6" charset="-128"/>
                <a:cs typeface="Hiragino Kaku Gothic ProN W6" charset="-128"/>
              </a:rPr>
              <a:t>事前学習</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多層</a:t>
            </a:r>
            <a:r>
              <a:rPr lang="en-US" altLang="ja-JP" dirty="0">
                <a:latin typeface="Hiragino Kaku Gothic ProN W6" charset="-128"/>
                <a:ea typeface="Hiragino Kaku Gothic ProN W6" charset="-128"/>
                <a:cs typeface="Hiragino Kaku Gothic ProN W6" charset="-128"/>
              </a:rPr>
              <a:t>NN</a:t>
            </a:r>
            <a:r>
              <a:rPr lang="ja-JP" altLang="en-US" dirty="0">
                <a:latin typeface="Hiragino Kaku Gothic ProN W6" charset="-128"/>
                <a:ea typeface="Hiragino Kaku Gothic ProN W6" charset="-128"/>
                <a:cs typeface="Hiragino Kaku Gothic ProN W6" charset="-128"/>
              </a:rPr>
              <a:t>を</a:t>
            </a:r>
            <a:r>
              <a:rPr lang="ja-JP" altLang="en-US" dirty="0" smtClean="0">
                <a:latin typeface="Hiragino Kaku Gothic ProN W6" charset="-128"/>
                <a:ea typeface="Hiragino Kaku Gothic ProN W6" charset="-128"/>
                <a:cs typeface="Hiragino Kaku Gothic ProN W6" charset="-128"/>
              </a:rPr>
              <a:t>隣接二層</a:t>
            </a:r>
            <a:r>
              <a:rPr lang="ja-JP" altLang="en-US" dirty="0">
                <a:latin typeface="Hiragino Kaku Gothic ProN W6" charset="-128"/>
                <a:ea typeface="Hiragino Kaku Gothic ProN W6" charset="-128"/>
                <a:cs typeface="Hiragino Kaku Gothic ProN W6" charset="-128"/>
              </a:rPr>
              <a:t>ごとに分解</a:t>
            </a:r>
            <a:endParaRPr lang="en-US" altLang="ja-JP" dirty="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二層間で</a:t>
            </a:r>
            <a:r>
              <a:rPr lang="en-US" altLang="ja-JP" dirty="0">
                <a:latin typeface="Hiragino Kaku Gothic ProN W6" charset="-128"/>
                <a:ea typeface="Hiragino Kaku Gothic ProN W6" charset="-128"/>
                <a:cs typeface="Hiragino Kaku Gothic ProN W6" charset="-128"/>
              </a:rPr>
              <a:t>RBM</a:t>
            </a:r>
            <a:r>
              <a:rPr lang="ja-JP" altLang="en-US" dirty="0">
                <a:latin typeface="Hiragino Kaku Gothic ProN W6" charset="-128"/>
                <a:ea typeface="Hiragino Kaku Gothic ProN W6" charset="-128"/>
                <a:cs typeface="Hiragino Kaku Gothic ProN W6" charset="-128"/>
              </a:rPr>
              <a:t>など小規模モデルを構成</a:t>
            </a:r>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下層から順に学習</a:t>
            </a:r>
            <a:endParaRPr lang="en-US" altLang="ja-JP" dirty="0">
              <a:latin typeface="Hiragino Kaku Gothic ProN W6" charset="-128"/>
              <a:ea typeface="Hiragino Kaku Gothic ProN W6" charset="-128"/>
              <a:cs typeface="Hiragino Kaku Gothic ProN W6" charset="-128"/>
            </a:endParaRPr>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616" y="1965435"/>
            <a:ext cx="4915455" cy="4892565"/>
          </a:xfrm>
          <a:prstGeom prst="rect">
            <a:avLst/>
          </a:prstGeom>
        </p:spPr>
      </p:pic>
    </p:spTree>
    <p:extLst>
      <p:ext uri="{BB962C8B-B14F-4D97-AF65-F5344CB8AC3E}">
        <p14:creationId xmlns:p14="http://schemas.microsoft.com/office/powerpoint/2010/main" val="111835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274441"/>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182822"/>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
        <p:nvSpPr>
          <p:cNvPr id="8" name="テキスト ボックス 7"/>
          <p:cNvSpPr txBox="1"/>
          <p:nvPr/>
        </p:nvSpPr>
        <p:spPr>
          <a:xfrm>
            <a:off x="10294182" y="4222046"/>
            <a:ext cx="1176925" cy="461665"/>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(3.12)</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回（典型的に</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法では以下の近似導関数を用いてパラメータ更新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 y="4567455"/>
            <a:ext cx="10058400" cy="1456485"/>
          </a:xfrm>
          <a:prstGeom prst="rect">
            <a:avLst/>
          </a:prstGeom>
        </p:spPr>
      </p:pic>
      <p:sp>
        <p:nvSpPr>
          <p:cNvPr id="5" name="テキスト ボックス 4"/>
          <p:cNvSpPr txBox="1"/>
          <p:nvPr/>
        </p:nvSpPr>
        <p:spPr>
          <a:xfrm>
            <a:off x="10833314" y="4981903"/>
            <a:ext cx="1202573" cy="461665"/>
          </a:xfrm>
          <a:prstGeom prst="rect">
            <a:avLst/>
          </a:prstGeom>
          <a:noFill/>
        </p:spPr>
        <p:txBody>
          <a:bodyPr wrap="none" rtlCol="0">
            <a:spAutoFit/>
          </a:bodyPr>
          <a:lstStyle/>
          <a:p>
            <a:r>
              <a:rPr kumimoji="1" lang="en-US" altLang="ja-JP" sz="2400" dirty="0" smtClean="0">
                <a:latin typeface="Hiragino Kaku Gothic StdN W8" charset="-128"/>
                <a:ea typeface="Hiragino Kaku Gothic StdN W8" charset="-128"/>
                <a:cs typeface="Hiragino Kaku Gothic StdN W8" charset="-128"/>
              </a:rPr>
              <a:t>(</a:t>
            </a:r>
            <a:r>
              <a:rPr kumimoji="1" lang="en-US" altLang="ja-JP" sz="2400" dirty="0" smtClean="0">
                <a:latin typeface="Hiragino Kaku Gothic ProN W6" charset="-128"/>
                <a:ea typeface="Hiragino Kaku Gothic ProN W6" charset="-128"/>
                <a:cs typeface="Hiragino Kaku Gothic ProN W6" charset="-128"/>
              </a:rPr>
              <a:t>3.13</a:t>
            </a:r>
            <a:r>
              <a:rPr kumimoji="1" lang="en-US" altLang="ja-JP" sz="2400" dirty="0" smtClean="0">
                <a:latin typeface="Hiragino Kaku Gothic StdN W8" charset="-128"/>
                <a:ea typeface="Hiragino Kaku Gothic StdN W8" charset="-128"/>
                <a:cs typeface="Hiragino Kaku Gothic StdN W8" charset="-128"/>
              </a:rPr>
              <a:t>)</a:t>
            </a:r>
            <a:endParaRPr kumimoji="1" lang="ja-JP" altLang="en-US" sz="2400" dirty="0">
              <a:latin typeface="Hiragino Kaku Gothic StdN W8" charset="-128"/>
              <a:ea typeface="Hiragino Kaku Gothic StdN W8" charset="-128"/>
              <a:cs typeface="Hiragino Kaku Gothic StdN W8" charset="-128"/>
            </a:endParaRPr>
          </a:p>
        </p:txBody>
      </p:sp>
    </p:spTree>
    <p:extLst>
      <p:ext uri="{BB962C8B-B14F-4D97-AF65-F5344CB8AC3E}">
        <p14:creationId xmlns:p14="http://schemas.microsoft.com/office/powerpoint/2010/main" val="140164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法をそもそも異なる損失関数を最適化する手法と解釈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回行った</a:t>
            </a: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1547</TotalTime>
  <Words>974</Words>
  <Application>Microsoft Macintosh PowerPoint</Application>
  <PresentationFormat>ワイド画面</PresentationFormat>
  <Paragraphs>142</Paragraphs>
  <Slides>23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Hiragino Kaku Gothic ProN W6</vt:lpstr>
      <vt:lpstr>Hiragino Kaku Gothic StdN W8</vt:lpstr>
      <vt:lpstr>ＭＳ Ｐゴシック</vt:lpstr>
      <vt:lpstr>Trebuchet MS</vt:lpstr>
      <vt:lpstr>ヒラギノ角ゴ Pro W6</vt:lpstr>
      <vt:lpstr>Arial</vt:lpstr>
      <vt:lpstr>ベルリン</vt:lpstr>
      <vt:lpstr>深層学習　３章後半</vt:lpstr>
      <vt:lpstr>3.3　自己符号化器による内部表現の学習</vt:lpstr>
      <vt:lpstr>事前学習</vt:lpstr>
      <vt:lpstr>3.4　確率的なモデルを用いた事前学習</vt:lpstr>
      <vt:lpstr>3.4.1　RBM（制限ボルツマンマシン）</vt:lpstr>
      <vt:lpstr>RBM</vt:lpstr>
      <vt:lpstr>3.4.2　指数型ハーモニウム族(EFH)</vt:lpstr>
      <vt:lpstr>3.4.3 指数型ハーモニウム族のCD法による学習</vt:lpstr>
      <vt:lpstr>3.4.4　CD法が最適化している損失関数</vt:lpstr>
      <vt:lpstr>3.4.5 CD法と類似した学習則を与えるアルゴリズム</vt:lpstr>
      <vt:lpstr>MPF法の利点</vt:lpstr>
      <vt:lpstr>3.4.6　CD法から派生した学習則</vt:lpstr>
      <vt:lpstr>CD法から派生した学習則</vt:lpstr>
      <vt:lpstr>3.4.7 確率的なモデルの事前学習と自己符号化器の学習の関係</vt:lpstr>
      <vt:lpstr>変分自己符号化器</vt:lpstr>
      <vt:lpstr>3.5　確定的なモデルを用いた事前学習</vt:lpstr>
      <vt:lpstr>3.5.1 教師なし学習による確定的なモデルの学習</vt:lpstr>
      <vt:lpstr>雑音除去自己符号化器による事前学習</vt:lpstr>
      <vt:lpstr>周辺化雑音除去自己符号化器</vt:lpstr>
      <vt:lpstr>その他の自己符号化器による事前学習</vt:lpstr>
      <vt:lpstr>極端学習機械(ELM)</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98</cp:revision>
  <dcterms:created xsi:type="dcterms:W3CDTF">2017-05-14T01:38:55Z</dcterms:created>
  <dcterms:modified xsi:type="dcterms:W3CDTF">2017-05-15T03:30:45Z</dcterms:modified>
</cp:coreProperties>
</file>