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 id="257" r:id="rId3"/>
    <p:sldId id="258" r:id="rId4"/>
    <p:sldId id="259" r:id="rId5"/>
    <p:sldId id="260" r:id="rId6"/>
    <p:sldId id="261" r:id="rId7"/>
    <p:sldId id="262" r:id="rId8"/>
    <p:sldId id="263" r:id="rId9"/>
    <p:sldId id="264" r:id="rId10"/>
    <p:sldId id="271" r:id="rId11"/>
    <p:sldId id="265" r:id="rId12"/>
    <p:sldId id="272" r:id="rId13"/>
    <p:sldId id="266" r:id="rId14"/>
    <p:sldId id="267"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0"/>
    <p:restoredTop sz="94715"/>
  </p:normalViewPr>
  <p:slideViewPr>
    <p:cSldViewPr snapToGrid="0" snapToObjects="1">
      <p:cViewPr varScale="1">
        <p:scale>
          <a:sx n="122" d="100"/>
          <a:sy n="122" d="100"/>
        </p:scale>
        <p:origin x="34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31444B-B92B-4E27-8C94-BB93EAF5CB18}"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3EFA5E-FA76-400D-B3DC-F0BA90E6D107}" type="datetimeFigureOut">
              <a:rPr lang="en-US" smtClean="0"/>
              <a:t>5/15/17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407431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Hiragino Kaku Gothic ProN W6" charset="-128"/>
                <a:ea typeface="Hiragino Kaku Gothic ProN W6" charset="-128"/>
                <a:cs typeface="Hiragino Kaku Gothic ProN W6" charset="-128"/>
              </a:rPr>
              <a:t>深層</a:t>
            </a:r>
            <a:r>
              <a:rPr kumimoji="1" lang="ja-JP" altLang="en-US" dirty="0" smtClean="0">
                <a:latin typeface="Hiragino Kaku Gothic ProN W6" charset="-128"/>
                <a:ea typeface="Hiragino Kaku Gothic ProN W6" charset="-128"/>
                <a:cs typeface="Hiragino Kaku Gothic ProN W6" charset="-128"/>
              </a:rPr>
              <a:t>学習</a:t>
            </a:r>
            <a:r>
              <a:rPr lang="ja-JP" altLang="en-US" dirty="0">
                <a:latin typeface="Hiragino Kaku Gothic ProN W6" charset="-128"/>
                <a:ea typeface="Hiragino Kaku Gothic ProN W6" charset="-128"/>
                <a:cs typeface="Hiragino Kaku Gothic ProN W6" charset="-128"/>
              </a:rPr>
              <a:t>　</a:t>
            </a:r>
            <a:r>
              <a:rPr kumimoji="1" lang="ja-JP" altLang="en-US" dirty="0" smtClean="0">
                <a:latin typeface="Hiragino Kaku Gothic ProN W6" charset="-128"/>
                <a:ea typeface="Hiragino Kaku Gothic ProN W6" charset="-128"/>
                <a:cs typeface="Hiragino Kaku Gothic ProN W6" charset="-128"/>
              </a:rPr>
              <a:t>３章後半</a:t>
            </a:r>
            <a:endParaRPr kumimoji="1" lang="ja-JP" altLang="en-US" dirty="0">
              <a:latin typeface="Hiragino Kaku Gothic ProN W6" charset="-128"/>
              <a:ea typeface="Hiragino Kaku Gothic ProN W6" charset="-128"/>
              <a:cs typeface="Hiragino Kaku Gothic ProN W6" charset="-128"/>
            </a:endParaRPr>
          </a:p>
        </p:txBody>
      </p:sp>
      <p:sp>
        <p:nvSpPr>
          <p:cNvPr id="3" name="サブタイトル 2"/>
          <p:cNvSpPr>
            <a:spLocks noGrp="1"/>
          </p:cNvSpPr>
          <p:nvPr>
            <p:ph type="subTitle" idx="1"/>
          </p:nvPr>
        </p:nvSpPr>
        <p:spPr/>
        <p:txBody>
          <a:bodyPr/>
          <a:lstStyle/>
          <a:p>
            <a:r>
              <a:rPr lang="ja-JP" altLang="en-US" dirty="0" smtClean="0">
                <a:latin typeface="Hiragino Kaku Gothic ProN W6" charset="-128"/>
                <a:ea typeface="Hiragino Kaku Gothic ProN W6" charset="-128"/>
                <a:cs typeface="Hiragino Kaku Gothic ProN W6" charset="-128"/>
              </a:rPr>
              <a:t>３章　事前学習とその周辺</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38512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MPF</a:t>
            </a:r>
            <a:r>
              <a:rPr lang="ja-JP" altLang="en-US" dirty="0" smtClean="0">
                <a:latin typeface="Hiragino Kaku Gothic ProN W6" charset="-128"/>
                <a:ea typeface="Hiragino Kaku Gothic ProN W6" charset="-128"/>
                <a:cs typeface="Hiragino Kaku Gothic ProN W6" charset="-128"/>
              </a:rPr>
              <a:t>法の利点</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損失関数の最小化から導かれるため</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収束性がある</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適切な学習率の調整が可能</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損失関数</a:t>
            </a:r>
            <a:r>
              <a:rPr kumimoji="1" lang="en-US" altLang="ja-JP" dirty="0" smtClean="0">
                <a:latin typeface="Hiragino Kaku Gothic ProN W6" charset="-128"/>
                <a:ea typeface="Hiragino Kaku Gothic ProN W6" charset="-128"/>
                <a:cs typeface="Hiragino Kaku Gothic ProN W6" charset="-128"/>
              </a:rPr>
              <a:t>C(</a:t>
            </a:r>
            <a:r>
              <a:rPr lang="en-US" altLang="ja-JP" dirty="0" err="1" smtClean="0">
                <a:latin typeface="Hiragino Kaku Gothic ProN W6" charset="-128"/>
                <a:ea typeface="Hiragino Kaku Gothic ProN W6" charset="-128"/>
                <a:cs typeface="Hiragino Kaku Gothic ProN W6" charset="-128"/>
              </a:rPr>
              <a:t>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が凸関数で観測データ数に比例するオーダーで評価</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→学習が高速</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法では尤度が最大化されずに途中で収束してしまう問題が起こる場合があった</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00863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3.4.6</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法から派生した学習則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latin typeface="Hiragino Kaku Gothic ProN W6" charset="-128"/>
                <a:ea typeface="Hiragino Kaku Gothic ProN W6" charset="-128"/>
                <a:cs typeface="Hiragino Kaku Gothic ProN W6" charset="-128"/>
              </a:rPr>
              <a:t>継続的</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lgn="just"/>
            <a:r>
              <a:rPr kumimoji="1" lang="ja-JP" altLang="en-US" dirty="0" smtClean="0">
                <a:latin typeface="Hiragino Kaku Gothic ProN W6" charset="-128"/>
                <a:ea typeface="Hiragino Kaku Gothic ProN W6" charset="-128"/>
                <a:cs typeface="Hiragino Kaku Gothic ProN W6" charset="-128"/>
              </a:rPr>
              <a:t>近似導関数</a:t>
            </a:r>
            <a:r>
              <a:rPr kumimoji="1" lang="en-US" altLang="ja-JP" dirty="0" smtClean="0">
                <a:latin typeface="Hiragino Kaku Gothic ProN W6" charset="-128"/>
                <a:ea typeface="Hiragino Kaku Gothic ProN W6" charset="-128"/>
                <a:cs typeface="Hiragino Kaku Gothic ProN W6" charset="-128"/>
              </a:rPr>
              <a:t>(3.13)</a:t>
            </a:r>
            <a:r>
              <a:rPr kumimoji="1" lang="ja-JP" altLang="en-US" dirty="0" smtClean="0">
                <a:latin typeface="Hiragino Kaku Gothic ProN W6" charset="-128"/>
                <a:ea typeface="Hiragino Kaku Gothic ProN W6" charset="-128"/>
                <a:cs typeface="Hiragino Kaku Gothic ProN W6" charset="-128"/>
              </a:rPr>
              <a:t>を対数尤度の勾配の式</a:t>
            </a:r>
            <a:r>
              <a:rPr kumimoji="1" lang="en-US" altLang="ja-JP" dirty="0" smtClean="0">
                <a:latin typeface="Hiragino Kaku Gothic ProN W6" charset="-128"/>
                <a:ea typeface="Hiragino Kaku Gothic ProN W6" charset="-128"/>
                <a:cs typeface="Hiragino Kaku Gothic ProN W6" charset="-128"/>
              </a:rPr>
              <a:t>(3.12)</a:t>
            </a:r>
            <a:r>
              <a:rPr kumimoji="1" lang="ja-JP" altLang="en-US" dirty="0" smtClean="0">
                <a:latin typeface="Hiragino Kaku Gothic ProN W6" charset="-128"/>
                <a:ea typeface="Hiragino Kaku Gothic ProN W6" charset="-128"/>
                <a:cs typeface="Hiragino Kaku Gothic ProN W6" charset="-128"/>
              </a:rPr>
              <a:t>に近づける</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式</a:t>
            </a:r>
            <a:r>
              <a:rPr lang="en-US" altLang="ja-JP" dirty="0">
                <a:latin typeface="Hiragino Kaku Gothic ProN W6" charset="-128"/>
                <a:ea typeface="Hiragino Kaku Gothic ProN W6" charset="-128"/>
                <a:cs typeface="Hiragino Kaku Gothic ProN W6" charset="-128"/>
              </a:rPr>
              <a:t>(3.12</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の第二項の期待値計算は解析的な計算が困難</a:t>
            </a:r>
            <a:endParaRPr lang="en-US" altLang="ja-JP" dirty="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→ギプスサンプリング無限回で近似してサンプルを定常分布に収束</a:t>
            </a:r>
            <a:endParaRPr kumimoji="1"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　　→</a:t>
            </a:r>
            <a:r>
              <a:rPr lang="ja-JP" altLang="en-US" dirty="0">
                <a:latin typeface="Hiragino Kaku Gothic ProN W6" charset="-128"/>
                <a:ea typeface="Hiragino Kaku Gothic ProN W6" charset="-128"/>
                <a:cs typeface="Hiragino Kaku Gothic ProN W6" charset="-128"/>
              </a:rPr>
              <a:t>近似導関数</a:t>
            </a:r>
            <a:r>
              <a:rPr lang="en-US" altLang="ja-JP" dirty="0">
                <a:latin typeface="Hiragino Kaku Gothic ProN W6" charset="-128"/>
                <a:ea typeface="Hiragino Kaku Gothic ProN W6" charset="-128"/>
                <a:cs typeface="Hiragino Kaku Gothic ProN W6" charset="-128"/>
              </a:rPr>
              <a:t>(3.13</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をギプスサンプリング</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回で代用</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パラメータ更新のたびに初期分布を観測データからの経験分布に戻す</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更新後にサンプルで構成される経験分布からギプスサンプリング</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CD-1</a:t>
            </a:r>
            <a:r>
              <a:rPr lang="ja-JP" altLang="en-US" dirty="0" smtClean="0">
                <a:latin typeface="Hiragino Kaku Gothic ProN W6" charset="-128"/>
                <a:ea typeface="Hiragino Kaku Gothic ProN W6" charset="-128"/>
                <a:cs typeface="Hiragino Kaku Gothic ProN W6" charset="-128"/>
              </a:rPr>
              <a:t>法　≧　</a:t>
            </a:r>
            <a:r>
              <a:rPr lang="en-US" altLang="ja-JP" dirty="0" smtClean="0">
                <a:latin typeface="Hiragino Kaku Gothic ProN W6" charset="-128"/>
                <a:ea typeface="Hiragino Kaku Gothic ProN W6" charset="-128"/>
                <a:cs typeface="Hiragino Kaku Gothic ProN W6" charset="-128"/>
              </a:rPr>
              <a:t>CD-10</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計算量が少ない</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94365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iragino Kaku Gothic ProN W6" charset="-128"/>
                <a:ea typeface="Hiragino Kaku Gothic ProN W6" charset="-128"/>
                <a:cs typeface="Hiragino Kaku Gothic ProN W6" charset="-128"/>
              </a:rPr>
              <a:t>CD</a:t>
            </a:r>
            <a:r>
              <a:rPr lang="ja-JP" altLang="en-US" dirty="0">
                <a:latin typeface="Hiragino Kaku Gothic ProN W6" charset="-128"/>
                <a:ea typeface="Hiragino Kaku Gothic ProN W6" charset="-128"/>
                <a:cs typeface="Hiragino Kaku Gothic ProN W6" charset="-128"/>
              </a:rPr>
              <a:t>法から派生した学習則</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パラレルテンパリング</a:t>
            </a:r>
            <a:r>
              <a:rPr lang="en-US" altLang="ja-JP" dirty="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交換モンテカルロ法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マルコフ連鎖においてサンプル集団の偏りがなかなか解消されない</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広い状態空間を探索させるため</a:t>
            </a:r>
            <a:r>
              <a:rPr lang="ja-JP" altLang="en-US" dirty="0" smtClean="0">
                <a:latin typeface="Hiragino Kaku Gothic ProN W6" charset="-128"/>
                <a:ea typeface="Hiragino Kaku Gothic ProN W6" charset="-128"/>
                <a:cs typeface="Hiragino Kaku Gothic ProN W6" charset="-128"/>
              </a:rPr>
              <a:t>，複数の互いに異なる乱雑さをもつマルコフ連鎖を並列して用いる</a:t>
            </a:r>
            <a:endParaRPr lang="en-US" altLang="ja-JP" dirty="0" smtClean="0">
              <a:latin typeface="Hiragino Kaku Gothic ProN W6" charset="-128"/>
              <a:ea typeface="Hiragino Kaku Gothic ProN W6" charset="-128"/>
              <a:cs typeface="Hiragino Kaku Gothic ProN W6" charset="-128"/>
            </a:endParaRPr>
          </a:p>
          <a:p>
            <a:pPr lvl="1"/>
            <a:endParaRPr kumimoji="1"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法と併用することで，</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smtClean="0">
                <a:latin typeface="Hiragino Kaku Gothic ProN W6" charset="-128"/>
                <a:ea typeface="Hiragino Kaku Gothic ProN W6" charset="-128"/>
                <a:cs typeface="Hiragino Kaku Gothic ProN W6" charset="-128"/>
              </a:rPr>
              <a:t>パラメータを上手く設定すれば継続的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法より優れた学習性能</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欠点：設定するパラメータが増える</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3059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latin typeface="ヒラギノ角ゴ Pro W6" charset="-128"/>
                <a:ea typeface="ヒラギノ角ゴ Pro W6" charset="-128"/>
              </a:rPr>
              <a:t>3.4.7</a:t>
            </a:r>
            <a:r>
              <a:rPr lang="en-US" altLang="ja-JP" dirty="0">
                <a:latin typeface="ヒラギノ角ゴ Pro W6" charset="-128"/>
                <a:ea typeface="ヒラギノ角ゴ Pro W6" charset="-128"/>
              </a:rPr>
              <a:t/>
            </a:r>
            <a:br>
              <a:rPr lang="en-US" altLang="ja-JP" dirty="0">
                <a:latin typeface="ヒラギノ角ゴ Pro W6" charset="-128"/>
                <a:ea typeface="ヒラギノ角ゴ Pro W6" charset="-128"/>
              </a:rPr>
            </a:br>
            <a:r>
              <a:rPr kumimoji="1" lang="ja-JP" altLang="en-US" sz="3100" dirty="0" smtClean="0">
                <a:latin typeface="ヒラギノ角ゴ Pro W6" charset="-128"/>
                <a:ea typeface="ヒラギノ角ゴ Pro W6" charset="-128"/>
              </a:rPr>
              <a:t>確率的なモデルの事前学習と自己符号化器の学習の関係</a:t>
            </a:r>
            <a:endParaRPr kumimoji="1" lang="ja-JP" altLang="en-US" sz="3100" dirty="0">
              <a:latin typeface="ヒラギノ角ゴ Pro W6" charset="-128"/>
              <a:ea typeface="ヒラギノ角ゴ Pro W6" charset="-128"/>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64889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3.5</a:t>
            </a:r>
            <a:r>
              <a:rPr kumimoji="1" lang="ja-JP" altLang="en-US" dirty="0" smtClean="0">
                <a:latin typeface="Hiragino Kaku Gothic ProN W6" charset="-128"/>
                <a:ea typeface="Hiragino Kaku Gothic ProN W6" charset="-128"/>
                <a:cs typeface="Hiragino Kaku Gothic ProN W6" charset="-128"/>
              </a:rPr>
              <a:t>　確定的なモデルを用いた事前学習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事前学習は後の深層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の過学習を防ぐ</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確率的なモデルは，確定的な教師あり学習の損失関数とは間接的</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確率的なモデルは直接的</a:t>
            </a:r>
            <a:endParaRPr kumimoji="1" lang="en-US" altLang="ja-JP" dirty="0" smtClean="0">
              <a:latin typeface="Hiragino Kaku Gothic ProN W6" charset="-128"/>
              <a:ea typeface="Hiragino Kaku Gothic ProN W6" charset="-128"/>
              <a:cs typeface="Hiragino Kaku Gothic ProN W6" charset="-128"/>
            </a:endParaRPr>
          </a:p>
          <a:p>
            <a:pPr lvl="1" algn="just"/>
            <a:r>
              <a:rPr lang="en-US" altLang="ja-JP" dirty="0" smtClean="0">
                <a:latin typeface="Hiragino Kaku Gothic ProN W6" charset="-128"/>
                <a:ea typeface="Hiragino Kaku Gothic ProN W6" charset="-128"/>
                <a:cs typeface="Hiragino Kaku Gothic ProN W6" charset="-128"/>
              </a:rPr>
              <a:t>3.5.1</a:t>
            </a:r>
            <a:r>
              <a:rPr lang="ja-JP" altLang="en-US" dirty="0" smtClean="0">
                <a:latin typeface="Hiragino Kaku Gothic ProN W6" charset="-128"/>
                <a:ea typeface="Hiragino Kaku Gothic ProN W6" charset="-128"/>
                <a:cs typeface="Hiragino Kaku Gothic ProN W6" charset="-128"/>
              </a:rPr>
              <a:t>　教師なし学習</a:t>
            </a:r>
            <a:endParaRPr lang="en-US" altLang="ja-JP" dirty="0" smtClean="0">
              <a:latin typeface="Hiragino Kaku Gothic ProN W6" charset="-128"/>
              <a:ea typeface="Hiragino Kaku Gothic ProN W6" charset="-128"/>
              <a:cs typeface="Hiragino Kaku Gothic ProN W6" charset="-128"/>
            </a:endParaRPr>
          </a:p>
          <a:p>
            <a:pPr lvl="1"/>
            <a:r>
              <a:rPr kumimoji="1" lang="en-US" altLang="ja-JP" dirty="0" smtClean="0">
                <a:latin typeface="Hiragino Kaku Gothic ProN W6" charset="-128"/>
                <a:ea typeface="Hiragino Kaku Gothic ProN W6" charset="-128"/>
                <a:cs typeface="Hiragino Kaku Gothic ProN W6" charset="-128"/>
              </a:rPr>
              <a:t>3.5.2</a:t>
            </a:r>
            <a:r>
              <a:rPr kumimoji="1" lang="ja-JP" altLang="en-US" dirty="0" smtClean="0">
                <a:latin typeface="Hiragino Kaku Gothic ProN W6" charset="-128"/>
                <a:ea typeface="Hiragino Kaku Gothic ProN W6" charset="-128"/>
                <a:cs typeface="Hiragino Kaku Gothic ProN W6" charset="-128"/>
              </a:rPr>
              <a:t>　教師あり学習</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35363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3.5.1</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教師なし学習による確定的なモデルの学習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02018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3.5.2</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教師あり学習</a:t>
            </a:r>
            <a:r>
              <a:rPr lang="ja-JP" altLang="en-US" dirty="0">
                <a:latin typeface="Hiragino Kaku Gothic ProN W6" charset="-128"/>
                <a:ea typeface="Hiragino Kaku Gothic ProN W6" charset="-128"/>
                <a:cs typeface="Hiragino Kaku Gothic ProN W6" charset="-128"/>
              </a:rPr>
              <a:t>による確定的なモデルの学習</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3342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3.6</a:t>
            </a:r>
            <a:r>
              <a:rPr kumimoji="1" lang="ja-JP" altLang="en-US" dirty="0" smtClean="0">
                <a:latin typeface="Hiragino Kaku Gothic ProN W6" charset="-128"/>
                <a:ea typeface="Hiragino Kaku Gothic ProN W6" charset="-128"/>
                <a:cs typeface="Hiragino Kaku Gothic ProN W6" charset="-128"/>
              </a:rPr>
              <a:t>　</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の学習法としての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16789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3.3</a:t>
            </a:r>
            <a:r>
              <a:rPr kumimoji="1" lang="ja-JP" altLang="en-US" dirty="0" smtClean="0">
                <a:latin typeface="Hiragino Kaku Gothic ProN W6" charset="-128"/>
                <a:ea typeface="Hiragino Kaku Gothic ProN W6" charset="-128"/>
                <a:cs typeface="Hiragino Kaku Gothic ProN W6" charset="-128"/>
              </a:rPr>
              <a:t>　自己符号化器による内部表現の学習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b="1" dirty="0" smtClean="0">
                <a:latin typeface="Hiragino Kaku Gothic ProN W6" charset="-128"/>
                <a:ea typeface="Hiragino Kaku Gothic ProN W6" charset="-128"/>
                <a:cs typeface="Hiragino Kaku Gothic ProN W6" charset="-128"/>
              </a:rPr>
              <a:t>事前学習←自己符号化器の学習</a:t>
            </a:r>
            <a:r>
              <a:rPr kumimoji="1" lang="ja-JP" altLang="en-US" b="1" dirty="0" smtClean="0">
                <a:latin typeface="Hiragino Kaku Gothic ProN W6" charset="-128"/>
                <a:ea typeface="Hiragino Kaku Gothic ProN W6" charset="-128"/>
                <a:cs typeface="Hiragino Kaku Gothic ProN W6" charset="-128"/>
              </a:rPr>
              <a:t>に</a:t>
            </a:r>
            <a:r>
              <a:rPr lang="ja-JP" altLang="en-US" b="1" dirty="0" smtClean="0">
                <a:latin typeface="Hiragino Kaku Gothic ProN W6" charset="-128"/>
                <a:ea typeface="Hiragino Kaku Gothic ProN W6" charset="-128"/>
                <a:cs typeface="Hiragino Kaku Gothic ProN W6" charset="-128"/>
              </a:rPr>
              <a:t>用いる</a:t>
            </a:r>
            <a:endParaRPr kumimoji="1" lang="en-US" altLang="ja-JP" b="1" dirty="0" smtClean="0">
              <a:latin typeface="Hiragino Kaku Gothic ProN W6" charset="-128"/>
              <a:ea typeface="Hiragino Kaku Gothic ProN W6" charset="-128"/>
              <a:cs typeface="Hiragino Kaku Gothic ProN W6" charset="-128"/>
            </a:endParaRPr>
          </a:p>
          <a:p>
            <a:endParaRPr kumimoji="1" lang="en-US" altLang="ja-JP" b="1" dirty="0" smtClean="0">
              <a:latin typeface="Hiragino Kaku Gothic ProN W6" charset="-128"/>
              <a:ea typeface="Hiragino Kaku Gothic ProN W6" charset="-128"/>
              <a:cs typeface="Hiragino Kaku Gothic ProN W6" charset="-128"/>
            </a:endParaRPr>
          </a:p>
          <a:p>
            <a:pPr marL="0" indent="0">
              <a:buNone/>
            </a:pPr>
            <a:r>
              <a:rPr lang="ja-JP" altLang="en-US" b="1" dirty="0" smtClean="0">
                <a:latin typeface="Hiragino Kaku Gothic ProN W6" charset="-128"/>
                <a:ea typeface="Hiragino Kaku Gothic ProN W6" charset="-128"/>
                <a:cs typeface="Hiragino Kaku Gothic ProN W6" charset="-128"/>
              </a:rPr>
              <a:t>自己符号化器を層ごとに貪欲学習して事前学習</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3.4</a:t>
            </a:r>
            <a:r>
              <a:rPr kumimoji="1" lang="ja-JP" altLang="en-US" b="1" dirty="0" smtClean="0">
                <a:latin typeface="Hiragino Kaku Gothic ProN W6" charset="-128"/>
                <a:ea typeface="Hiragino Kaku Gothic ProN W6" charset="-128"/>
                <a:cs typeface="Hiragino Kaku Gothic ProN W6" charset="-128"/>
              </a:rPr>
              <a:t>　</a:t>
            </a:r>
            <a:r>
              <a:rPr kumimoji="1" lang="ja-JP" altLang="en-US" b="1" dirty="0" smtClean="0">
                <a:latin typeface="Hiragino Kaku Gothic ProN W6" charset="-128"/>
                <a:ea typeface="Hiragino Kaku Gothic ProN W6" charset="-128"/>
                <a:cs typeface="Hiragino Kaku Gothic ProN W6" charset="-128"/>
              </a:rPr>
              <a:t>確定的</a:t>
            </a:r>
            <a:r>
              <a:rPr kumimoji="1" lang="ja-JP" altLang="en-US" b="1" dirty="0" smtClean="0">
                <a:latin typeface="Hiragino Kaku Gothic ProN W6" charset="-128"/>
                <a:ea typeface="Hiragino Kaku Gothic ProN W6" charset="-128"/>
                <a:cs typeface="Hiragino Kaku Gothic ProN W6" charset="-128"/>
              </a:rPr>
              <a:t>なモデル</a:t>
            </a:r>
            <a:endParaRPr kumimoji="1" lang="en-US" altLang="ja-JP" b="1" dirty="0" smtClean="0">
              <a:latin typeface="Hiragino Kaku Gothic ProN W6" charset="-128"/>
              <a:ea typeface="Hiragino Kaku Gothic ProN W6" charset="-128"/>
              <a:cs typeface="Hiragino Kaku Gothic ProN W6" charset="-128"/>
            </a:endParaRPr>
          </a:p>
          <a:p>
            <a:r>
              <a:rPr lang="en-US" altLang="ja-JP" b="1" dirty="0" smtClean="0">
                <a:latin typeface="Hiragino Kaku Gothic ProN W6" charset="-128"/>
                <a:ea typeface="Hiragino Kaku Gothic ProN W6" charset="-128"/>
                <a:cs typeface="Hiragino Kaku Gothic ProN W6" charset="-128"/>
              </a:rPr>
              <a:t>3.5</a:t>
            </a:r>
            <a:r>
              <a:rPr lang="ja-JP" altLang="en-US" b="1" dirty="0" smtClean="0">
                <a:latin typeface="Hiragino Kaku Gothic ProN W6" charset="-128"/>
                <a:ea typeface="Hiragino Kaku Gothic ProN W6" charset="-128"/>
                <a:cs typeface="Hiragino Kaku Gothic ProN W6" charset="-128"/>
              </a:rPr>
              <a:t>　</a:t>
            </a:r>
            <a:r>
              <a:rPr lang="ja-JP" altLang="en-US" b="1" dirty="0" smtClean="0">
                <a:latin typeface="Hiragino Kaku Gothic ProN W6" charset="-128"/>
                <a:ea typeface="Hiragino Kaku Gothic ProN W6" charset="-128"/>
                <a:cs typeface="Hiragino Kaku Gothic ProN W6" charset="-128"/>
              </a:rPr>
              <a:t>確率的</a:t>
            </a:r>
            <a:r>
              <a:rPr lang="ja-JP" altLang="en-US" b="1" dirty="0" smtClean="0">
                <a:latin typeface="Hiragino Kaku Gothic ProN W6" charset="-128"/>
                <a:ea typeface="Hiragino Kaku Gothic ProN W6" charset="-128"/>
                <a:cs typeface="Hiragino Kaku Gothic ProN W6" charset="-128"/>
              </a:rPr>
              <a:t>なモデル</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3.6</a:t>
            </a:r>
            <a:r>
              <a:rPr kumimoji="1" lang="ja-JP" altLang="en-US" b="1" dirty="0" smtClean="0">
                <a:latin typeface="Hiragino Kaku Gothic ProN W6" charset="-128"/>
                <a:ea typeface="Hiragino Kaku Gothic ProN W6" charset="-128"/>
                <a:cs typeface="Hiragino Kaku Gothic ProN W6" charset="-128"/>
              </a:rPr>
              <a:t>　</a:t>
            </a:r>
            <a:r>
              <a:rPr lang="en-US" altLang="ja-JP" b="1" dirty="0" smtClean="0">
                <a:latin typeface="Hiragino Kaku Gothic ProN W6" charset="-128"/>
                <a:ea typeface="Hiragino Kaku Gothic ProN W6" charset="-128"/>
                <a:cs typeface="Hiragino Kaku Gothic ProN W6" charset="-128"/>
              </a:rPr>
              <a:t>Product of Experts </a:t>
            </a:r>
            <a:r>
              <a:rPr lang="ja-JP" altLang="en-US" b="1" dirty="0" smtClean="0">
                <a:latin typeface="Hiragino Kaku Gothic ProN W6" charset="-128"/>
                <a:ea typeface="Hiragino Kaku Gothic ProN W6" charset="-128"/>
                <a:cs typeface="Hiragino Kaku Gothic ProN W6" charset="-128"/>
              </a:rPr>
              <a:t>の学習法としての</a:t>
            </a:r>
            <a:r>
              <a:rPr lang="en-US" altLang="ja-JP" b="1" dirty="0" smtClean="0">
                <a:latin typeface="Hiragino Kaku Gothic ProN W6" charset="-128"/>
                <a:ea typeface="Hiragino Kaku Gothic ProN W6" charset="-128"/>
                <a:cs typeface="Hiragino Kaku Gothic ProN W6" charset="-128"/>
              </a:rPr>
              <a:t>CD</a:t>
            </a:r>
            <a:r>
              <a:rPr lang="ja-JP" altLang="en-US" b="1" dirty="0" smtClean="0">
                <a:latin typeface="Hiragino Kaku Gothic ProN W6" charset="-128"/>
                <a:ea typeface="Hiragino Kaku Gothic ProN W6" charset="-128"/>
                <a:cs typeface="Hiragino Kaku Gothic ProN W6" charset="-128"/>
              </a:rPr>
              <a:t>法</a:t>
            </a:r>
            <a:endParaRPr lang="en-US" altLang="ja-JP" b="1" dirty="0">
              <a:latin typeface="Hiragino Kaku Gothic ProN W6" charset="-128"/>
              <a:ea typeface="Hiragino Kaku Gothic ProN W6" charset="-128"/>
              <a:cs typeface="Hiragino Kaku Gothic ProN W6" charset="-128"/>
            </a:endParaRPr>
          </a:p>
          <a:p>
            <a:pPr marL="0" indent="0">
              <a:buNone/>
            </a:pPr>
            <a:r>
              <a:rPr kumimoji="1" lang="en-US" altLang="ja-JP" b="1" dirty="0" smtClean="0">
                <a:latin typeface="Hiragino Kaku Gothic ProN W6" charset="-128"/>
                <a:ea typeface="Hiragino Kaku Gothic ProN W6" charset="-128"/>
                <a:cs typeface="Hiragino Kaku Gothic ProN W6" charset="-128"/>
              </a:rPr>
              <a:t>CD</a:t>
            </a:r>
            <a:r>
              <a:rPr kumimoji="1"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a:t>
            </a:r>
            <a:r>
              <a:rPr lang="en-US" altLang="ja-JP" b="1" dirty="0" smtClean="0">
                <a:latin typeface="Hiragino Kaku Gothic ProN W6" charset="-128"/>
                <a:ea typeface="Hiragino Kaku Gothic ProN W6" charset="-128"/>
                <a:cs typeface="Hiragino Kaku Gothic ProN W6" charset="-128"/>
              </a:rPr>
              <a:t>Contrastive Divergence</a:t>
            </a:r>
            <a:r>
              <a:rPr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）を中心</a:t>
            </a:r>
            <a:endParaRPr kumimoji="1" lang="ja-JP" altLang="en-US"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431187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a:t>
            </a:r>
            <a:r>
              <a:rPr kumimoji="1" lang="ja-JP" altLang="en-US" dirty="0" smtClean="0">
                <a:latin typeface="Hiragino Kaku Gothic ProN W6" charset="-128"/>
                <a:ea typeface="Hiragino Kaku Gothic ProN W6" charset="-128"/>
                <a:cs typeface="Hiragino Kaku Gothic ProN W6" charset="-128"/>
              </a:rPr>
              <a:t>　確率的なモデルを用いた事前学習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iragino Kaku Gothic ProN W6" charset="-128"/>
                <a:ea typeface="Hiragino Kaku Gothic ProN W6" charset="-128"/>
                <a:cs typeface="Hiragino Kaku Gothic ProN W6" charset="-128"/>
              </a:rPr>
              <a:t>確率的なモデルの一種</a:t>
            </a:r>
            <a:r>
              <a:rPr lang="en-US" altLang="ja-JP" dirty="0" smtClean="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制限ボルツマンマシン（</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3014876"/>
            <a:ext cx="10058400" cy="3223958"/>
          </a:xfrm>
          <a:prstGeom prst="rect">
            <a:avLst/>
          </a:prstGeom>
        </p:spPr>
      </p:pic>
    </p:spTree>
    <p:extLst>
      <p:ext uri="{BB962C8B-B14F-4D97-AF65-F5344CB8AC3E}">
        <p14:creationId xmlns:p14="http://schemas.microsoft.com/office/powerpoint/2010/main" val="2102709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3.4.1</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RBM</a:t>
            </a:r>
            <a:r>
              <a:rPr kumimoji="1" lang="ja-JP" altLang="en-US" dirty="0" smtClean="0">
                <a:latin typeface="Hiragino Kaku Gothic ProN W6" charset="-128"/>
                <a:ea typeface="Hiragino Kaku Gothic ProN W6" charset="-128"/>
                <a:cs typeface="Hiragino Kaku Gothic ProN W6" charset="-128"/>
              </a:rPr>
              <a:t>（制限ボルツマンマシン）</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957" y="2233105"/>
            <a:ext cx="3680754" cy="44321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56" y="2676320"/>
            <a:ext cx="8032037" cy="121589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55" y="3892212"/>
            <a:ext cx="3008093" cy="449663"/>
          </a:xfrm>
          <a:prstGeom prst="rect">
            <a:avLst/>
          </a:prstGeom>
        </p:spPr>
      </p:pic>
      <p:sp>
        <p:nvSpPr>
          <p:cNvPr id="10" name="テキスト ボックス 9"/>
          <p:cNvSpPr txBox="1"/>
          <p:nvPr/>
        </p:nvSpPr>
        <p:spPr>
          <a:xfrm>
            <a:off x="680321" y="5274441"/>
            <a:ext cx="10208396" cy="461665"/>
          </a:xfrm>
          <a:prstGeom prst="rect">
            <a:avLst/>
          </a:prstGeom>
          <a:noFill/>
        </p:spPr>
        <p:txBody>
          <a:bodyPr wrap="square" rtlCol="0">
            <a:spAutoFit/>
          </a:bodyPr>
          <a:lstStyle/>
          <a:p>
            <a:r>
              <a:rPr kumimoji="1" lang="en-US" altLang="ja-JP" sz="2400" dirty="0" err="1" smtClean="0">
                <a:latin typeface="Hiragino Kaku Gothic ProN W6" charset="-128"/>
                <a:ea typeface="Hiragino Kaku Gothic ProN W6" charset="-128"/>
                <a:cs typeface="Hiragino Kaku Gothic ProN W6" charset="-128"/>
              </a:rPr>
              <a:t>θ</a:t>
            </a:r>
            <a:r>
              <a:rPr kumimoji="1" lang="ja-JP" altLang="en-US" sz="2400" dirty="0" smtClean="0">
                <a:latin typeface="Hiragino Kaku Gothic ProN W6" charset="-128"/>
                <a:ea typeface="Hiragino Kaku Gothic ProN W6" charset="-128"/>
                <a:cs typeface="Hiragino Kaku Gothic ProN W6" charset="-128"/>
              </a:rPr>
              <a:t>を最適化する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90027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556" y="3192630"/>
            <a:ext cx="7706217" cy="756217"/>
          </a:xfrm>
          <a:prstGeom prst="rect">
            <a:avLst/>
          </a:prstGeom>
        </p:spPr>
      </p:pic>
      <p:sp>
        <p:nvSpPr>
          <p:cNvPr id="5" name="テキスト ボックス 4"/>
          <p:cNvSpPr txBox="1"/>
          <p:nvPr/>
        </p:nvSpPr>
        <p:spPr>
          <a:xfrm>
            <a:off x="953589" y="2592466"/>
            <a:ext cx="6673583" cy="1200329"/>
          </a:xfrm>
          <a:prstGeom prst="rect">
            <a:avLst/>
          </a:prstGeom>
          <a:noFill/>
        </p:spPr>
        <p:txBody>
          <a:bodyPr wrap="square" rtlCol="0">
            <a:spAutoFit/>
          </a:bodyPr>
          <a:lstStyle/>
          <a:p>
            <a:r>
              <a:rPr kumimoji="1" lang="ja-JP" altLang="en-US" sz="2400" dirty="0" smtClean="0">
                <a:latin typeface="Hiragino Kaku Gothic ProN W6" charset="-128"/>
                <a:ea typeface="Hiragino Kaku Gothic ProN W6" charset="-128"/>
                <a:cs typeface="Hiragino Kaku Gothic ProN W6" charset="-128"/>
              </a:rPr>
              <a:t>規格化定数　</a:t>
            </a:r>
            <a:r>
              <a:rPr kumimoji="1" lang="en-US" altLang="ja-JP" sz="2400" dirty="0" smtClean="0">
                <a:latin typeface="Hiragino Kaku Gothic ProN W6" charset="-128"/>
                <a:ea typeface="Hiragino Kaku Gothic ProN W6" charset="-128"/>
                <a:cs typeface="Hiragino Kaku Gothic ProN W6" charset="-128"/>
              </a:rPr>
              <a:t>v</a:t>
            </a:r>
            <a:r>
              <a:rPr kumimoji="1" lang="ja-JP" altLang="en-US" sz="2400" dirty="0" smtClean="0">
                <a:latin typeface="Hiragino Kaku Gothic ProN W6" charset="-128"/>
                <a:ea typeface="Hiragino Kaku Gothic ProN W6" charset="-128"/>
                <a:cs typeface="Hiragino Kaku Gothic ProN W6" charset="-128"/>
              </a:rPr>
              <a:t>と</a:t>
            </a:r>
            <a:r>
              <a:rPr kumimoji="1" lang="en-US" altLang="ja-JP" sz="2400" dirty="0" smtClean="0">
                <a:latin typeface="Hiragino Kaku Gothic ProN W6" charset="-128"/>
                <a:ea typeface="Hiragino Kaku Gothic ProN W6" charset="-128"/>
                <a:cs typeface="Hiragino Kaku Gothic ProN W6" charset="-128"/>
              </a:rPr>
              <a:t>h</a:t>
            </a:r>
            <a:r>
              <a:rPr kumimoji="1" lang="ja-JP" altLang="en-US" sz="2400" dirty="0" smtClean="0">
                <a:latin typeface="Hiragino Kaku Gothic ProN W6" charset="-128"/>
                <a:ea typeface="Hiragino Kaku Gothic ProN W6" charset="-128"/>
                <a:cs typeface="Hiragino Kaku Gothic ProN W6" charset="-128"/>
              </a:rPr>
              <a:t>に依存しない</a:t>
            </a:r>
            <a:endParaRPr kumimoji="1" lang="en-US" altLang="ja-JP" sz="2400" dirty="0" smtClean="0">
              <a:latin typeface="Hiragino Kaku Gothic ProN W6" charset="-128"/>
              <a:ea typeface="Hiragino Kaku Gothic ProN W6" charset="-128"/>
              <a:cs typeface="Hiragino Kaku Gothic ProN W6" charset="-128"/>
            </a:endParaRPr>
          </a:p>
          <a:p>
            <a:endParaRPr kumimoji="1" lang="en-US" altLang="ja-JP" sz="2400" dirty="0">
              <a:latin typeface="Hiragino Kaku Gothic ProN W6" charset="-128"/>
              <a:ea typeface="Hiragino Kaku Gothic ProN W6" charset="-128"/>
              <a:cs typeface="Hiragino Kaku Gothic ProN W6" charset="-128"/>
            </a:endParaRPr>
          </a:p>
          <a:p>
            <a:r>
              <a:rPr kumimoji="1" lang="en-US" altLang="ja-JP" sz="2400" dirty="0" smtClean="0">
                <a:latin typeface="Hiragino Kaku Gothic ProN W6" charset="-128"/>
                <a:ea typeface="Hiragino Kaku Gothic ProN W6" charset="-128"/>
                <a:cs typeface="Hiragino Kaku Gothic ProN W6" charset="-128"/>
              </a:rPr>
              <a:t>Z(</a:t>
            </a:r>
            <a:r>
              <a:rPr kumimoji="1" lang="en-US" altLang="ja-JP" sz="2400" dirty="0" err="1" smtClean="0">
                <a:latin typeface="Hiragino Kaku Gothic ProN W6" charset="-128"/>
                <a:ea typeface="Hiragino Kaku Gothic ProN W6" charset="-128"/>
                <a:cs typeface="Hiragino Kaku Gothic ProN W6" charset="-128"/>
              </a:rPr>
              <a:t>θ</a:t>
            </a:r>
            <a:r>
              <a:rPr kumimoji="1" lang="en-US" altLang="ja-JP" sz="2400" dirty="0" smtClean="0">
                <a:latin typeface="Hiragino Kaku Gothic ProN W6" charset="-128"/>
                <a:ea typeface="Hiragino Kaku Gothic ProN W6" charset="-128"/>
                <a:cs typeface="Hiragino Kaku Gothic ProN W6" charset="-128"/>
              </a:rPr>
              <a:t>)=</a:t>
            </a:r>
            <a:endParaRPr kumimoji="1" lang="ja-JP" altLang="en-US" sz="2400" dirty="0">
              <a:latin typeface="Hiragino Kaku Gothic ProN W6" charset="-128"/>
              <a:ea typeface="Hiragino Kaku Gothic ProN W6" charset="-128"/>
              <a:cs typeface="Hiragino Kaku Gothic ProN W6"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9" y="4094733"/>
            <a:ext cx="4425235" cy="635047"/>
          </a:xfrm>
          <a:prstGeom prst="rect">
            <a:avLst/>
          </a:prstGeom>
        </p:spPr>
      </p:pic>
      <p:sp>
        <p:nvSpPr>
          <p:cNvPr id="9" name="テキスト ボックス 8"/>
          <p:cNvSpPr txBox="1"/>
          <p:nvPr/>
        </p:nvSpPr>
        <p:spPr>
          <a:xfrm>
            <a:off x="871369" y="4781927"/>
            <a:ext cx="4801314" cy="461665"/>
          </a:xfrm>
          <a:prstGeom prst="rect">
            <a:avLst/>
          </a:prstGeom>
          <a:noFill/>
        </p:spPr>
        <p:txBody>
          <a:bodyPr wrap="none" rtlCol="0">
            <a:spAutoFit/>
          </a:bodyPr>
          <a:lstStyle/>
          <a:p>
            <a:r>
              <a:rPr kumimoji="1" lang="ja-JP" altLang="en-US" sz="2400" dirty="0" smtClean="0">
                <a:latin typeface="Hiragino Kaku Gothic ProN W6" charset="-128"/>
                <a:ea typeface="Hiragino Kaku Gothic ProN W6" charset="-128"/>
                <a:cs typeface="Hiragino Kaku Gothic ProN W6" charset="-128"/>
              </a:rPr>
              <a:t>となるように規格化定数を定める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4202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3.4.2</a:t>
            </a:r>
            <a:r>
              <a:rPr kumimoji="1" lang="ja-JP" altLang="en-US" dirty="0" smtClean="0">
                <a:latin typeface="Hiragino Kaku Gothic ProN W6" charset="-128"/>
                <a:ea typeface="Hiragino Kaku Gothic ProN W6" charset="-128"/>
                <a:cs typeface="Hiragino Kaku Gothic ProN W6" charset="-128"/>
              </a:rPr>
              <a:t>　指数型ハーモニウム族</a:t>
            </a:r>
            <a:r>
              <a:rPr kumimoji="1" lang="en-US" altLang="ja-JP" dirty="0" smtClean="0">
                <a:latin typeface="Hiragino Kaku Gothic ProN W6" charset="-128"/>
                <a:ea typeface="Hiragino Kaku Gothic ProN W6" charset="-128"/>
                <a:cs typeface="Hiragino Kaku Gothic ProN W6" charset="-128"/>
              </a:rPr>
              <a:t>(EFH)</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3182822"/>
            <a:ext cx="9613900" cy="3001779"/>
          </a:xfrm>
        </p:spPr>
      </p:pic>
      <p:sp>
        <p:nvSpPr>
          <p:cNvPr id="6" name="テキスト ボックス 5"/>
          <p:cNvSpPr txBox="1"/>
          <p:nvPr/>
        </p:nvSpPr>
        <p:spPr>
          <a:xfrm>
            <a:off x="680282" y="2225109"/>
            <a:ext cx="8852103" cy="830997"/>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RBM</a:t>
            </a:r>
            <a:r>
              <a:rPr kumimoji="1" lang="ja-JP" altLang="en-US" sz="2400" dirty="0" smtClean="0">
                <a:latin typeface="Hiragino Kaku Gothic ProN W6" charset="-128"/>
                <a:ea typeface="Hiragino Kaku Gothic ProN W6" charset="-128"/>
                <a:cs typeface="Hiragino Kaku Gothic ProN W6" charset="-128"/>
              </a:rPr>
              <a:t>は条件付き分布が独立</a:t>
            </a:r>
            <a:endParaRPr kumimoji="1" lang="en-US" altLang="ja-JP" sz="2400" dirty="0" smtClean="0">
              <a:latin typeface="Hiragino Kaku Gothic ProN W6" charset="-128"/>
              <a:ea typeface="Hiragino Kaku Gothic ProN W6" charset="-128"/>
              <a:cs typeface="Hiragino Kaku Gothic ProN W6" charset="-128"/>
            </a:endParaRPr>
          </a:p>
          <a:p>
            <a:r>
              <a:rPr kumimoji="1" lang="ja-JP" altLang="en-US" sz="2400" dirty="0" smtClean="0">
                <a:latin typeface="Hiragino Kaku Gothic ProN W6" charset="-128"/>
                <a:ea typeface="Hiragino Kaku Gothic ProN W6" charset="-128"/>
                <a:cs typeface="Hiragino Kaku Gothic ProN W6" charset="-128"/>
              </a:rPr>
              <a:t>条件付き分布が独立になる分布を一般に</a:t>
            </a:r>
            <a:r>
              <a:rPr kumimoji="1" lang="en-US" altLang="ja-JP" sz="2400" dirty="0" smtClean="0">
                <a:latin typeface="Hiragino Kaku Gothic ProN W6" charset="-128"/>
                <a:ea typeface="Hiragino Kaku Gothic ProN W6" charset="-128"/>
                <a:cs typeface="Hiragino Kaku Gothic ProN W6" charset="-128"/>
              </a:rPr>
              <a:t>EFH</a:t>
            </a:r>
            <a:r>
              <a:rPr kumimoji="1" lang="ja-JP" altLang="en-US" sz="2400" dirty="0" smtClean="0">
                <a:latin typeface="Hiragino Kaku Gothic ProN W6" charset="-128"/>
                <a:ea typeface="Hiragino Kaku Gothic ProN W6" charset="-128"/>
                <a:cs typeface="Hiragino Kaku Gothic ProN W6" charset="-128"/>
              </a:rPr>
              <a:t>といい以下で表す</a:t>
            </a:r>
            <a:endParaRPr kumimoji="1" lang="ja-JP" altLang="en-US" sz="2400" dirty="0">
              <a:latin typeface="Hiragino Kaku Gothic ProN W6" charset="-128"/>
              <a:ea typeface="Hiragino Kaku Gothic ProN W6" charset="-128"/>
              <a:cs typeface="Hiragino Kaku Gothic ProN W6" charset="-128"/>
            </a:endParaRPr>
          </a:p>
        </p:txBody>
      </p:sp>
      <p:sp>
        <p:nvSpPr>
          <p:cNvPr id="7" name="テキスト ボックス 6"/>
          <p:cNvSpPr txBox="1"/>
          <p:nvPr/>
        </p:nvSpPr>
        <p:spPr>
          <a:xfrm>
            <a:off x="680282" y="4683711"/>
            <a:ext cx="4067503" cy="369332"/>
          </a:xfrm>
          <a:prstGeom prst="rect">
            <a:avLst/>
          </a:prstGeom>
          <a:noFill/>
        </p:spPr>
        <p:txBody>
          <a:bodyPr wrap="square" rtlCol="0">
            <a:spAutoFit/>
          </a:bodyPr>
          <a:lstStyle/>
          <a:p>
            <a:r>
              <a:rPr kumimoji="1" lang="ja-JP" altLang="en-US" dirty="0" smtClean="0">
                <a:solidFill>
                  <a:srgbClr val="FF0000"/>
                </a:solidFill>
                <a:latin typeface="Hiragino Kaku Gothic ProN W6" charset="-128"/>
                <a:ea typeface="Hiragino Kaku Gothic ProN W6" charset="-128"/>
                <a:cs typeface="Hiragino Kaku Gothic ProN W6" charset="-128"/>
              </a:rPr>
              <a:t>エネルギー関数</a:t>
            </a:r>
            <a:endParaRPr kumimoji="1" lang="ja-JP" altLang="en-US" dirty="0">
              <a:solidFill>
                <a:srgbClr val="FF0000"/>
              </a:solidFill>
              <a:latin typeface="Hiragino Kaku Gothic ProN W6" charset="-128"/>
              <a:ea typeface="Hiragino Kaku Gothic ProN W6" charset="-128"/>
              <a:cs typeface="Hiragino Kaku Gothic ProN W6" charset="-128"/>
            </a:endParaRPr>
          </a:p>
        </p:txBody>
      </p:sp>
      <p:sp>
        <p:nvSpPr>
          <p:cNvPr id="8" name="テキスト ボックス 7"/>
          <p:cNvSpPr txBox="1"/>
          <p:nvPr/>
        </p:nvSpPr>
        <p:spPr>
          <a:xfrm>
            <a:off x="10294182" y="4222046"/>
            <a:ext cx="1176925" cy="461665"/>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(3.12)</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29014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3.4.3</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指数型ハーモニウム族の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法による学習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r>
              <a:rPr kumimoji="1" lang="en-US" altLang="ja-JP" dirty="0" smtClean="0">
                <a:latin typeface="Hiragino Kaku Gothic ProN W6" charset="-128"/>
                <a:ea typeface="Hiragino Kaku Gothic ProN W6" charset="-128"/>
                <a:cs typeface="Hiragino Kaku Gothic ProN W6" charset="-128"/>
              </a:rPr>
              <a:t>Contrastive Divergence</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に関する勾配計算に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のモデル分布の期待値計算が必要→ギプスサンプリングで近似→計算時間が掛かり過ぎる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回（典型的に</a:t>
            </a:r>
            <a:r>
              <a:rPr lang="en-US" altLang="ja-JP" dirty="0" smtClean="0">
                <a:latin typeface="Hiragino Kaku Gothic ProN W6" charset="-128"/>
                <a:ea typeface="Hiragino Kaku Gothic ProN W6" charset="-128"/>
                <a:cs typeface="Hiragino Kaku Gothic ProN W6" charset="-128"/>
              </a:rPr>
              <a:t>k=1</a:t>
            </a:r>
            <a:r>
              <a:rPr lang="ja-JP" altLang="en-US" dirty="0" smtClean="0">
                <a:latin typeface="Hiragino Kaku Gothic ProN W6" charset="-128"/>
                <a:ea typeface="Hiragino Kaku Gothic ProN W6" charset="-128"/>
                <a:cs typeface="Hiragino Kaku Gothic ProN W6" charset="-128"/>
              </a:rPr>
              <a:t>）だけ行う</a:t>
            </a:r>
            <a:endParaRPr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法では以下の近似導関数を用いてパラメータ更新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14" y="4567455"/>
            <a:ext cx="10058400" cy="1456485"/>
          </a:xfrm>
          <a:prstGeom prst="rect">
            <a:avLst/>
          </a:prstGeom>
        </p:spPr>
      </p:pic>
      <p:sp>
        <p:nvSpPr>
          <p:cNvPr id="5" name="テキスト ボックス 4"/>
          <p:cNvSpPr txBox="1"/>
          <p:nvPr/>
        </p:nvSpPr>
        <p:spPr>
          <a:xfrm>
            <a:off x="10833314" y="4981903"/>
            <a:ext cx="1202573" cy="461665"/>
          </a:xfrm>
          <a:prstGeom prst="rect">
            <a:avLst/>
          </a:prstGeom>
          <a:noFill/>
        </p:spPr>
        <p:txBody>
          <a:bodyPr wrap="none" rtlCol="0">
            <a:spAutoFit/>
          </a:bodyPr>
          <a:lstStyle/>
          <a:p>
            <a:r>
              <a:rPr kumimoji="1" lang="en-US" altLang="ja-JP" sz="2400" dirty="0" smtClean="0">
                <a:latin typeface="Hiragino Kaku Gothic StdN W8" charset="-128"/>
                <a:ea typeface="Hiragino Kaku Gothic StdN W8" charset="-128"/>
                <a:cs typeface="Hiragino Kaku Gothic StdN W8" charset="-128"/>
              </a:rPr>
              <a:t>(</a:t>
            </a:r>
            <a:r>
              <a:rPr kumimoji="1" lang="en-US" altLang="ja-JP" sz="2400" dirty="0" smtClean="0">
                <a:latin typeface="Hiragino Kaku Gothic ProN W6" charset="-128"/>
                <a:ea typeface="Hiragino Kaku Gothic ProN W6" charset="-128"/>
                <a:cs typeface="Hiragino Kaku Gothic ProN W6" charset="-128"/>
              </a:rPr>
              <a:t>3.13</a:t>
            </a:r>
            <a:r>
              <a:rPr kumimoji="1" lang="en-US" altLang="ja-JP" sz="2400" dirty="0" smtClean="0">
                <a:latin typeface="Hiragino Kaku Gothic StdN W8" charset="-128"/>
                <a:ea typeface="Hiragino Kaku Gothic StdN W8" charset="-128"/>
                <a:cs typeface="Hiragino Kaku Gothic StdN W8" charset="-128"/>
              </a:rPr>
              <a:t>)</a:t>
            </a:r>
            <a:endParaRPr kumimoji="1" lang="ja-JP" altLang="en-US" sz="2400" dirty="0">
              <a:latin typeface="Hiragino Kaku Gothic StdN W8" charset="-128"/>
              <a:ea typeface="Hiragino Kaku Gothic StdN W8" charset="-128"/>
              <a:cs typeface="Hiragino Kaku Gothic StdN W8" charset="-128"/>
            </a:endParaRPr>
          </a:p>
        </p:txBody>
      </p:sp>
    </p:spTree>
    <p:extLst>
      <p:ext uri="{BB962C8B-B14F-4D97-AF65-F5344CB8AC3E}">
        <p14:creationId xmlns:p14="http://schemas.microsoft.com/office/powerpoint/2010/main" val="140164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3.4.4</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法が最適化している損失関数</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ギプスサンプリングは導関数を用いて対数尤度を最大化</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法も導関数の級数展開を打ち切った形なので対数尤度の最急勾配の良い近似</a:t>
            </a:r>
            <a:endParaRPr lang="en-US" altLang="ja-JP" dirty="0" smtClean="0">
              <a:latin typeface="Hiragino Kaku Gothic ProN W6" charset="-128"/>
              <a:ea typeface="Hiragino Kaku Gothic ProN W6" charset="-128"/>
              <a:cs typeface="Hiragino Kaku Gothic ProN W6" charset="-128"/>
            </a:endParaRPr>
          </a:p>
          <a:p>
            <a:endParaRPr kumimoji="1" lang="en-US" altLang="ja-JP" dirty="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法をそもそも異なる損失関数を最適化する手法と解釈</a:t>
            </a:r>
            <a:endParaRPr kumimoji="1" lang="en-US" altLang="ja-JP" dirty="0" smtClean="0">
              <a:latin typeface="Hiragino Kaku Gothic ProN W6" charset="-128"/>
              <a:ea typeface="Hiragino Kaku Gothic ProN W6" charset="-128"/>
              <a:cs typeface="Hiragino Kaku Gothic ProN W6" charset="-128"/>
            </a:endParaRPr>
          </a:p>
          <a:p>
            <a:pPr marL="0" indent="0">
              <a:buNone/>
            </a:pPr>
            <a:r>
              <a:rPr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回行った</a:t>
            </a:r>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法の損失関数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5004238"/>
            <a:ext cx="10058400" cy="803411"/>
          </a:xfrm>
          <a:prstGeom prst="rect">
            <a:avLst/>
          </a:prstGeom>
        </p:spPr>
      </p:pic>
    </p:spTree>
    <p:extLst>
      <p:ext uri="{BB962C8B-B14F-4D97-AF65-F5344CB8AC3E}">
        <p14:creationId xmlns:p14="http://schemas.microsoft.com/office/powerpoint/2010/main" val="67991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3.4.5</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法と類似した学習則を与えるアルゴリズム</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latin typeface="Hiragino Kaku Gothic ProN W6" charset="-128"/>
                <a:ea typeface="Hiragino Kaku Gothic ProN W6" charset="-128"/>
                <a:cs typeface="Hiragino Kaku Gothic ProN W6" charset="-128"/>
              </a:rPr>
              <a:t>最小確率流法</a:t>
            </a:r>
            <a:r>
              <a:rPr kumimoji="1" lang="en-US" altLang="ja-JP" sz="3200" dirty="0" smtClean="0">
                <a:latin typeface="Hiragino Kaku Gothic ProN W6" charset="-128"/>
                <a:ea typeface="Hiragino Kaku Gothic ProN W6" charset="-128"/>
                <a:cs typeface="Hiragino Kaku Gothic ProN W6" charset="-128"/>
              </a:rPr>
              <a:t>(MPF</a:t>
            </a:r>
            <a:r>
              <a:rPr kumimoji="1" lang="ja-JP" altLang="en-US" sz="3200" dirty="0" smtClean="0">
                <a:latin typeface="Hiragino Kaku Gothic ProN W6" charset="-128"/>
                <a:ea typeface="Hiragino Kaku Gothic ProN W6" charset="-128"/>
                <a:cs typeface="Hiragino Kaku Gothic ProN W6" charset="-128"/>
              </a:rPr>
              <a:t>法</a:t>
            </a:r>
            <a:r>
              <a:rPr kumimoji="1" lang="en-US" altLang="ja-JP" sz="3200" dirty="0" smtClean="0">
                <a:latin typeface="Hiragino Kaku Gothic ProN W6" charset="-128"/>
                <a:ea typeface="Hiragino Kaku Gothic ProN W6" charset="-128"/>
                <a:cs typeface="Hiragino Kaku Gothic ProN W6" charset="-128"/>
              </a:rPr>
              <a:t>)</a:t>
            </a: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連続時間</a:t>
            </a:r>
            <a:r>
              <a:rPr lang="en-US" altLang="ja-JP" dirty="0" smtClean="0">
                <a:latin typeface="Hiragino Kaku Gothic ProN W6" charset="-128"/>
                <a:ea typeface="Hiragino Kaku Gothic ProN W6" charset="-128"/>
                <a:cs typeface="Hiragino Kaku Gothic ProN W6" charset="-128"/>
              </a:rPr>
              <a:t>t</a:t>
            </a:r>
            <a:r>
              <a:rPr lang="ja-JP" altLang="en-US" dirty="0" smtClean="0">
                <a:latin typeface="Hiragino Kaku Gothic ProN W6" charset="-128"/>
                <a:ea typeface="Hiragino Kaku Gothic ProN W6" charset="-128"/>
                <a:cs typeface="Hiragino Kaku Gothic ProN W6" charset="-128"/>
              </a:rPr>
              <a:t>のマルコフ過程を考える</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kumimoji="1" lang="ja-JP" altLang="en-US" dirty="0" smtClean="0">
                <a:latin typeface="Hiragino Kaku Gothic ProN W6" charset="-128"/>
                <a:ea typeface="Hiragino Kaku Gothic ProN W6" charset="-128"/>
                <a:cs typeface="Hiragino Kaku Gothic ProN W6" charset="-128"/>
              </a:rPr>
              <a:t>確率過程の定常分布を経験分布に近づける損失関数を導入</a:t>
            </a: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詳細釣り合い条件と類似の制約下で損失関数を最小化</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7" y="3825173"/>
            <a:ext cx="5605720" cy="83031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937" y="5158198"/>
            <a:ext cx="6758152" cy="777991"/>
          </a:xfrm>
          <a:prstGeom prst="rect">
            <a:avLst/>
          </a:prstGeom>
        </p:spPr>
      </p:pic>
    </p:spTree>
    <p:extLst>
      <p:ext uri="{BB962C8B-B14F-4D97-AF65-F5344CB8AC3E}">
        <p14:creationId xmlns:p14="http://schemas.microsoft.com/office/powerpoint/2010/main" val="355174065"/>
      </p:ext>
    </p:extLst>
  </p:cSld>
  <p:clrMapOvr>
    <a:masterClrMapping/>
  </p:clrMapOvr>
</p:sld>
</file>

<file path=ppt/theme/theme1.xml><?xml version="1.0" encoding="utf-8"?>
<a:theme xmlns:a="http://schemas.openxmlformats.org/drawingml/2006/main" name="ベルリン">
  <a:themeElements>
    <a:clrScheme name="ベルリン">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1360</TotalTime>
  <Words>441</Words>
  <Application>Microsoft Macintosh PowerPoint</Application>
  <PresentationFormat>ワイド画面</PresentationFormat>
  <Paragraphs>80</Paragraphs>
  <Slides>17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Hiragino Kaku Gothic ProN W6</vt:lpstr>
      <vt:lpstr>Hiragino Kaku Gothic StdN W8</vt:lpstr>
      <vt:lpstr>ＭＳ Ｐゴシック</vt:lpstr>
      <vt:lpstr>Trebuchet MS</vt:lpstr>
      <vt:lpstr>ヒラギノ角ゴ Pro W6</vt:lpstr>
      <vt:lpstr>Arial</vt:lpstr>
      <vt:lpstr>ベルリン</vt:lpstr>
      <vt:lpstr>深層学習　３章後半</vt:lpstr>
      <vt:lpstr>3.3　自己符号化器による内部表現の学習</vt:lpstr>
      <vt:lpstr>3.4　確率的なモデルを用いた事前学習</vt:lpstr>
      <vt:lpstr>3.4.1　RBM（制限ボルツマンマシン）</vt:lpstr>
      <vt:lpstr>RBM</vt:lpstr>
      <vt:lpstr>3.4.2　指数型ハーモニウム族(EFH)</vt:lpstr>
      <vt:lpstr>3.4.3 指数型ハーモニウム族のCD法による学習</vt:lpstr>
      <vt:lpstr>3.4.4　CD法が最適化している損失関数</vt:lpstr>
      <vt:lpstr>3.4.5 CD法と類似した学習則を与えるアルゴリズム</vt:lpstr>
      <vt:lpstr>MPF法の利点</vt:lpstr>
      <vt:lpstr>3.4.6　CD法から派生した学習則</vt:lpstr>
      <vt:lpstr>CD法から派生した学習則</vt:lpstr>
      <vt:lpstr>3.4.7 確率的なモデルの事前学習と自己符号化器の学習の関係</vt:lpstr>
      <vt:lpstr>3.5　確定的なモデルを用いた事前学習</vt:lpstr>
      <vt:lpstr>3.5.1 教師なし学習による確定的なモデルの学習</vt:lpstr>
      <vt:lpstr>3.5.2 教師あり学習による確定的なモデルの学習</vt:lpstr>
      <vt:lpstr>3.6　PoEの学習法としてのCD法</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　３章後半</dc:title>
  <dc:creator>Microsoft Office ユーザー</dc:creator>
  <cp:lastModifiedBy>Microsoft Office ユーザー</cp:lastModifiedBy>
  <cp:revision>50</cp:revision>
  <dcterms:created xsi:type="dcterms:W3CDTF">2017-05-14T01:38:55Z</dcterms:created>
  <dcterms:modified xsi:type="dcterms:W3CDTF">2017-05-15T00:23:11Z</dcterms:modified>
</cp:coreProperties>
</file>