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1"/>
  </p:sldMasterIdLst>
  <p:sldIdLst>
    <p:sldId id="256" r:id="rId2"/>
    <p:sldId id="257" r:id="rId3"/>
    <p:sldId id="273" r:id="rId4"/>
    <p:sldId id="258" r:id="rId5"/>
    <p:sldId id="259" r:id="rId6"/>
    <p:sldId id="260" r:id="rId7"/>
    <p:sldId id="279" r:id="rId8"/>
    <p:sldId id="280" r:id="rId9"/>
    <p:sldId id="261" r:id="rId10"/>
    <p:sldId id="262" r:id="rId11"/>
    <p:sldId id="263" r:id="rId12"/>
    <p:sldId id="264" r:id="rId13"/>
    <p:sldId id="271" r:id="rId14"/>
    <p:sldId id="265" r:id="rId15"/>
    <p:sldId id="272" r:id="rId16"/>
    <p:sldId id="266" r:id="rId17"/>
    <p:sldId id="274" r:id="rId18"/>
    <p:sldId id="267" r:id="rId19"/>
    <p:sldId id="268" r:id="rId20"/>
    <p:sldId id="275" r:id="rId21"/>
    <p:sldId id="276" r:id="rId22"/>
    <p:sldId id="277" r:id="rId23"/>
    <p:sldId id="278" r:id="rId24"/>
    <p:sldId id="269" r:id="rId25"/>
    <p:sldId id="27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22"/>
    <p:restoredTop sz="94715"/>
  </p:normalViewPr>
  <p:slideViewPr>
    <p:cSldViewPr snapToGrid="0" snapToObjects="1">
      <p:cViewPr>
        <p:scale>
          <a:sx n="121" d="100"/>
          <a:sy n="121" d="100"/>
        </p:scale>
        <p:origin x="376"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D6E9DEC-419B-4CC5-A080-3B06BD5A8291}"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D6E9DEC-419B-4CC5-A080-3B06BD5A8291}"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ja-JP" altLang="en-US" smtClean="0"/>
              <a:t>マスター タイトルの書式設定</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D6E9DEC-419B-4CC5-A080-3B06BD5A8291}"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D6E9DEC-419B-4CC5-A080-3B06BD5A8291}"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ja-JP" altLang="en-US" smtClean="0"/>
              <a:t>マスター タイトルの書式設定</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9D6E9DEC-419B-4CC5-A080-3B06BD5A8291}" type="datetimeFigureOut">
              <a:rPr lang="en-US" smtClean="0"/>
              <a:t>5/15/17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ja-JP" altLang="en-US" smtClean="0"/>
              <a:t>マスター タイトルの書式設定</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9D6E9DEC-419B-4CC5-A080-3B06BD5A8291}" type="datetimeFigureOut">
              <a:rPr lang="en-US" smtClean="0"/>
              <a:t>5/15/17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5/15/17</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ja-JP" altLang="en-US" dirty="0"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0578ACC-22D6-47C1-A373-4FD133E34F3C}" type="datetimeFigureOut">
              <a:rPr lang="en-US" smtClean="0"/>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80322" y="3030008"/>
            <a:ext cx="4698355" cy="290617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594123" y="3030008"/>
            <a:ext cx="4700059" cy="290617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5/15/17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5/15/17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5/15/17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331444B-B92B-4E27-8C94-BB93EAF5CB18}"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63EFA5E-FA76-400D-B3DC-F0BA90E6D107}" type="datetimeFigureOut">
              <a:rPr lang="en-US" smtClean="0"/>
              <a:t>5/15/17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5/15/17</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44074317"/>
      </p:ext>
    </p:extLst>
  </p:cSld>
  <p:clrMap bg1="dk1" tx1="lt1" bg2="dk2" tx2="lt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Lst>
  <p:hf sldNum="0" hdr="0" ftr="0" dt="0"/>
  <p:txStyles>
    <p:titleStyle>
      <a:lvl1pPr algn="l" defTabSz="914400" rtl="0" eaLnBrk="1" latinLnBrk="0" hangingPunct="1">
        <a:lnSpc>
          <a:spcPct val="90000"/>
        </a:lnSpc>
        <a:spcBef>
          <a:spcPct val="0"/>
        </a:spcBef>
        <a:buNone/>
        <a:defRPr kumimoji="1"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latin typeface="Hiragino Kaku Gothic ProN W6" charset="-128"/>
                <a:ea typeface="Hiragino Kaku Gothic ProN W6" charset="-128"/>
                <a:cs typeface="Hiragino Kaku Gothic ProN W6" charset="-128"/>
              </a:rPr>
              <a:t>深層</a:t>
            </a:r>
            <a:r>
              <a:rPr kumimoji="1" lang="ja-JP" altLang="en-US" dirty="0" smtClean="0">
                <a:latin typeface="Hiragino Kaku Gothic ProN W6" charset="-128"/>
                <a:ea typeface="Hiragino Kaku Gothic ProN W6" charset="-128"/>
                <a:cs typeface="Hiragino Kaku Gothic ProN W6" charset="-128"/>
              </a:rPr>
              <a:t>学習</a:t>
            </a:r>
            <a:r>
              <a:rPr lang="ja-JP" altLang="en-US" dirty="0">
                <a:latin typeface="Hiragino Kaku Gothic ProN W6" charset="-128"/>
                <a:ea typeface="Hiragino Kaku Gothic ProN W6" charset="-128"/>
                <a:cs typeface="Hiragino Kaku Gothic ProN W6" charset="-128"/>
              </a:rPr>
              <a:t>　</a:t>
            </a:r>
            <a:r>
              <a:rPr kumimoji="1" lang="ja-JP" altLang="en-US" dirty="0" smtClean="0">
                <a:latin typeface="Hiragino Kaku Gothic ProN W6" charset="-128"/>
                <a:ea typeface="Hiragino Kaku Gothic ProN W6" charset="-128"/>
                <a:cs typeface="Hiragino Kaku Gothic ProN W6" charset="-128"/>
              </a:rPr>
              <a:t>３章後半</a:t>
            </a:r>
            <a:endParaRPr kumimoji="1" lang="ja-JP" altLang="en-US" dirty="0">
              <a:latin typeface="Hiragino Kaku Gothic ProN W6" charset="-128"/>
              <a:ea typeface="Hiragino Kaku Gothic ProN W6" charset="-128"/>
              <a:cs typeface="Hiragino Kaku Gothic ProN W6" charset="-128"/>
            </a:endParaRPr>
          </a:p>
        </p:txBody>
      </p:sp>
      <p:sp>
        <p:nvSpPr>
          <p:cNvPr id="3" name="サブタイトル 2"/>
          <p:cNvSpPr>
            <a:spLocks noGrp="1"/>
          </p:cNvSpPr>
          <p:nvPr>
            <p:ph type="subTitle" idx="1"/>
          </p:nvPr>
        </p:nvSpPr>
        <p:spPr/>
        <p:txBody>
          <a:bodyPr/>
          <a:lstStyle/>
          <a:p>
            <a:r>
              <a:rPr lang="ja-JP" altLang="en-US" dirty="0" smtClean="0">
                <a:latin typeface="Hiragino Kaku Gothic ProN W6" charset="-128"/>
                <a:ea typeface="Hiragino Kaku Gothic ProN W6" charset="-128"/>
                <a:cs typeface="Hiragino Kaku Gothic ProN W6" charset="-128"/>
              </a:rPr>
              <a:t>３章　事前学習とその周辺</a:t>
            </a:r>
            <a:endParaRPr kumimoji="1" lang="en-US" altLang="ja-JP" dirty="0" smtClean="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138512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Hiragino Kaku Gothic ProN W6" charset="-128"/>
                <a:ea typeface="Hiragino Kaku Gothic ProN W6" charset="-128"/>
                <a:cs typeface="Hiragino Kaku Gothic ProN W6" charset="-128"/>
              </a:rPr>
              <a:t>3.4.3</a:t>
            </a:r>
            <a:r>
              <a:rPr lang="en-US" altLang="ja-JP" dirty="0">
                <a:latin typeface="Hiragino Kaku Gothic ProN W6" charset="-128"/>
                <a:ea typeface="Hiragino Kaku Gothic ProN W6" charset="-128"/>
                <a:cs typeface="Hiragino Kaku Gothic ProN W6" charset="-128"/>
              </a:rPr>
              <a:t/>
            </a:r>
            <a:br>
              <a:rPr lang="en-US" altLang="ja-JP" dirty="0">
                <a:latin typeface="Hiragino Kaku Gothic ProN W6" charset="-128"/>
                <a:ea typeface="Hiragino Kaku Gothic ProN W6" charset="-128"/>
                <a:cs typeface="Hiragino Kaku Gothic ProN W6" charset="-128"/>
              </a:rPr>
            </a:br>
            <a:r>
              <a:rPr lang="ja-JP" altLang="en-US" dirty="0" smtClean="0">
                <a:latin typeface="Hiragino Kaku Gothic ProN W6" charset="-128"/>
                <a:ea typeface="Hiragino Kaku Gothic ProN W6" charset="-128"/>
                <a:cs typeface="Hiragino Kaku Gothic ProN W6" charset="-128"/>
              </a:rPr>
              <a:t>指数型ハーモニウム族の</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法による学習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pPr marL="0" indent="0">
              <a:buNone/>
            </a:pP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a:t>
            </a:r>
            <a:r>
              <a:rPr kumimoji="1" lang="en-US" altLang="ja-JP" dirty="0" smtClean="0">
                <a:latin typeface="Hiragino Kaku Gothic ProN W6" charset="-128"/>
                <a:ea typeface="Hiragino Kaku Gothic ProN W6" charset="-128"/>
                <a:cs typeface="Hiragino Kaku Gothic ProN W6" charset="-128"/>
              </a:rPr>
              <a:t>Contrastive Divergence</a:t>
            </a:r>
            <a:r>
              <a:rPr kumimoji="1" lang="ja-JP" altLang="en-US" dirty="0" smtClean="0">
                <a:latin typeface="Hiragino Kaku Gothic ProN W6" charset="-128"/>
                <a:ea typeface="Hiragino Kaku Gothic ProN W6" charset="-128"/>
                <a:cs typeface="Hiragino Kaku Gothic ProN W6" charset="-128"/>
              </a:rPr>
              <a:t>法）</a:t>
            </a:r>
            <a:endParaRPr kumimoji="1" lang="en-US" altLang="ja-JP" dirty="0" smtClean="0">
              <a:latin typeface="Hiragino Kaku Gothic ProN W6" charset="-128"/>
              <a:ea typeface="Hiragino Kaku Gothic ProN W6" charset="-128"/>
              <a:cs typeface="Hiragino Kaku Gothic ProN W6" charset="-128"/>
            </a:endParaRPr>
          </a:p>
          <a:p>
            <a:r>
              <a:rPr lang="en-US" altLang="ja-JP" dirty="0" smtClean="0">
                <a:latin typeface="Hiragino Kaku Gothic ProN W6" charset="-128"/>
                <a:ea typeface="Hiragino Kaku Gothic ProN W6" charset="-128"/>
                <a:cs typeface="Hiragino Kaku Gothic ProN W6" charset="-128"/>
              </a:rPr>
              <a:t>EFH</a:t>
            </a:r>
            <a:r>
              <a:rPr lang="ja-JP" altLang="en-US" dirty="0" smtClean="0">
                <a:latin typeface="Hiragino Kaku Gothic ProN W6" charset="-128"/>
                <a:ea typeface="Hiragino Kaku Gothic ProN W6" charset="-128"/>
                <a:cs typeface="Hiragino Kaku Gothic ProN W6" charset="-128"/>
              </a:rPr>
              <a:t>の</a:t>
            </a:r>
            <a:r>
              <a:rPr lang="en-US" altLang="ja-JP" dirty="0" err="1" smtClean="0">
                <a:latin typeface="Hiragino Kaku Gothic ProN W6" charset="-128"/>
                <a:ea typeface="Hiragino Kaku Gothic ProN W6" charset="-128"/>
                <a:cs typeface="Hiragino Kaku Gothic ProN W6" charset="-128"/>
              </a:rPr>
              <a:t>θ</a:t>
            </a:r>
            <a:r>
              <a:rPr lang="ja-JP" altLang="en-US" dirty="0" smtClean="0">
                <a:latin typeface="Hiragino Kaku Gothic ProN W6" charset="-128"/>
                <a:ea typeface="Hiragino Kaku Gothic ProN W6" charset="-128"/>
                <a:cs typeface="Hiragino Kaku Gothic ProN W6" charset="-128"/>
              </a:rPr>
              <a:t>に関する勾配計算に</a:t>
            </a:r>
            <a:r>
              <a:rPr lang="en-US" altLang="ja-JP" dirty="0" smtClean="0">
                <a:latin typeface="Hiragino Kaku Gothic ProN W6" charset="-128"/>
                <a:ea typeface="Hiragino Kaku Gothic ProN W6" charset="-128"/>
                <a:cs typeface="Hiragino Kaku Gothic ProN W6" charset="-128"/>
              </a:rPr>
              <a:t>EFH</a:t>
            </a:r>
            <a:r>
              <a:rPr lang="ja-JP" altLang="en-US" dirty="0" smtClean="0">
                <a:latin typeface="Hiragino Kaku Gothic ProN W6" charset="-128"/>
                <a:ea typeface="Hiragino Kaku Gothic ProN W6" charset="-128"/>
                <a:cs typeface="Hiragino Kaku Gothic ProN W6" charset="-128"/>
              </a:rPr>
              <a:t>のモデル分布の期待値計算が必要→ギプスサンプリングで近似→計算時間が掛かり過ぎる</a:t>
            </a:r>
            <a:endParaRPr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ギプスサンプリングを</a:t>
            </a:r>
            <a:r>
              <a:rPr lang="en-US" altLang="ja-JP" dirty="0" smtClean="0">
                <a:latin typeface="Hiragino Kaku Gothic ProN W6" charset="-128"/>
                <a:ea typeface="Hiragino Kaku Gothic ProN W6" charset="-128"/>
                <a:cs typeface="Hiragino Kaku Gothic ProN W6" charset="-128"/>
              </a:rPr>
              <a:t>k</a:t>
            </a:r>
            <a:r>
              <a:rPr lang="ja-JP" altLang="en-US" dirty="0" smtClean="0">
                <a:latin typeface="Hiragino Kaku Gothic ProN W6" charset="-128"/>
                <a:ea typeface="Hiragino Kaku Gothic ProN W6" charset="-128"/>
                <a:cs typeface="Hiragino Kaku Gothic ProN W6" charset="-128"/>
              </a:rPr>
              <a:t>回（典型的に</a:t>
            </a:r>
            <a:r>
              <a:rPr lang="en-US" altLang="ja-JP" dirty="0" smtClean="0">
                <a:latin typeface="Hiragino Kaku Gothic ProN W6" charset="-128"/>
                <a:ea typeface="Hiragino Kaku Gothic ProN W6" charset="-128"/>
                <a:cs typeface="Hiragino Kaku Gothic ProN W6" charset="-128"/>
              </a:rPr>
              <a:t>k=1</a:t>
            </a:r>
            <a:r>
              <a:rPr lang="ja-JP" altLang="en-US" dirty="0" smtClean="0">
                <a:latin typeface="Hiragino Kaku Gothic ProN W6" charset="-128"/>
                <a:ea typeface="Hiragino Kaku Gothic ProN W6" charset="-128"/>
                <a:cs typeface="Hiragino Kaku Gothic ProN W6" charset="-128"/>
              </a:rPr>
              <a:t>）だけ行う</a:t>
            </a:r>
            <a:endParaRPr lang="en-US" altLang="ja-JP" dirty="0" smtClean="0">
              <a:latin typeface="Hiragino Kaku Gothic ProN W6" charset="-128"/>
              <a:ea typeface="Hiragino Kaku Gothic ProN W6" charset="-128"/>
              <a:cs typeface="Hiragino Kaku Gothic ProN W6" charset="-128"/>
            </a:endParaRPr>
          </a:p>
          <a:p>
            <a:r>
              <a:rPr lang="en-US" altLang="ja-JP" dirty="0" smtClean="0">
                <a:latin typeface="Hiragino Kaku Gothic ProN W6" charset="-128"/>
                <a:ea typeface="Hiragino Kaku Gothic ProN W6" charset="-128"/>
                <a:cs typeface="Hiragino Kaku Gothic ProN W6" charset="-128"/>
              </a:rPr>
              <a:t>CD-k</a:t>
            </a:r>
            <a:r>
              <a:rPr lang="ja-JP" altLang="en-US" dirty="0" smtClean="0">
                <a:latin typeface="Hiragino Kaku Gothic ProN W6" charset="-128"/>
                <a:ea typeface="Hiragino Kaku Gothic ProN W6" charset="-128"/>
                <a:cs typeface="Hiragino Kaku Gothic ProN W6" charset="-128"/>
              </a:rPr>
              <a:t>法では以下の近似導関数を用いてパラメータ更新</a:t>
            </a:r>
            <a:endParaRPr lang="en-US" altLang="ja-JP" dirty="0" smtClean="0">
              <a:latin typeface="Hiragino Kaku Gothic ProN W6" charset="-128"/>
              <a:ea typeface="Hiragino Kaku Gothic ProN W6" charset="-128"/>
              <a:cs typeface="Hiragino Kaku Gothic ProN W6" charset="-128"/>
            </a:endParaRPr>
          </a:p>
          <a:p>
            <a:endParaRPr kumimoji="1" lang="ja-JP" altLang="en-US" dirty="0">
              <a:latin typeface="Hiragino Kaku Gothic ProN W6" charset="-128"/>
              <a:ea typeface="Hiragino Kaku Gothic ProN W6" charset="-128"/>
              <a:cs typeface="Hiragino Kaku Gothic ProN W6"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914" y="4567455"/>
            <a:ext cx="10058400" cy="1456485"/>
          </a:xfrm>
          <a:prstGeom prst="rect">
            <a:avLst/>
          </a:prstGeom>
        </p:spPr>
      </p:pic>
      <p:sp>
        <p:nvSpPr>
          <p:cNvPr id="5" name="テキスト ボックス 4"/>
          <p:cNvSpPr txBox="1"/>
          <p:nvPr/>
        </p:nvSpPr>
        <p:spPr>
          <a:xfrm>
            <a:off x="10833314" y="4981903"/>
            <a:ext cx="1202573" cy="461665"/>
          </a:xfrm>
          <a:prstGeom prst="rect">
            <a:avLst/>
          </a:prstGeom>
          <a:noFill/>
        </p:spPr>
        <p:txBody>
          <a:bodyPr wrap="none" rtlCol="0">
            <a:spAutoFit/>
          </a:bodyPr>
          <a:lstStyle/>
          <a:p>
            <a:r>
              <a:rPr kumimoji="1" lang="en-US" altLang="ja-JP" sz="2400" dirty="0" smtClean="0">
                <a:latin typeface="Hiragino Kaku Gothic StdN W8" charset="-128"/>
                <a:ea typeface="Hiragino Kaku Gothic StdN W8" charset="-128"/>
                <a:cs typeface="Hiragino Kaku Gothic StdN W8" charset="-128"/>
              </a:rPr>
              <a:t>(</a:t>
            </a:r>
            <a:r>
              <a:rPr kumimoji="1" lang="en-US" altLang="ja-JP" sz="2400" dirty="0" smtClean="0">
                <a:latin typeface="Hiragino Kaku Gothic ProN W6" charset="-128"/>
                <a:ea typeface="Hiragino Kaku Gothic ProN W6" charset="-128"/>
                <a:cs typeface="Hiragino Kaku Gothic ProN W6" charset="-128"/>
              </a:rPr>
              <a:t>3.13</a:t>
            </a:r>
            <a:r>
              <a:rPr kumimoji="1" lang="en-US" altLang="ja-JP" sz="2400" dirty="0" smtClean="0">
                <a:latin typeface="Hiragino Kaku Gothic StdN W8" charset="-128"/>
                <a:ea typeface="Hiragino Kaku Gothic StdN W8" charset="-128"/>
                <a:cs typeface="Hiragino Kaku Gothic StdN W8" charset="-128"/>
              </a:rPr>
              <a:t>)</a:t>
            </a:r>
            <a:endParaRPr kumimoji="1" lang="ja-JP" altLang="en-US" sz="2400" dirty="0">
              <a:latin typeface="Hiragino Kaku Gothic StdN W8" charset="-128"/>
              <a:ea typeface="Hiragino Kaku Gothic StdN W8" charset="-128"/>
              <a:cs typeface="Hiragino Kaku Gothic StdN W8" charset="-128"/>
            </a:endParaRPr>
          </a:p>
        </p:txBody>
      </p:sp>
    </p:spTree>
    <p:extLst>
      <p:ext uri="{BB962C8B-B14F-4D97-AF65-F5344CB8AC3E}">
        <p14:creationId xmlns:p14="http://schemas.microsoft.com/office/powerpoint/2010/main" val="1401643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3.4.4</a:t>
            </a:r>
            <a:r>
              <a:rPr kumimoji="1" lang="ja-JP" altLang="en-US" dirty="0" smtClean="0">
                <a:latin typeface="Hiragino Kaku Gothic ProN W6" charset="-128"/>
                <a:ea typeface="Hiragino Kaku Gothic ProN W6" charset="-128"/>
                <a:cs typeface="Hiragino Kaku Gothic ProN W6" charset="-128"/>
              </a:rPr>
              <a:t>　</a:t>
            </a: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法が最適化している損失関数</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ギプスサンプリングは導関数を用いて対数尤度を最大化</a:t>
            </a:r>
            <a:endParaRPr kumimoji="1" lang="en-US" altLang="ja-JP" dirty="0" smtClean="0">
              <a:latin typeface="Hiragino Kaku Gothic ProN W6" charset="-128"/>
              <a:ea typeface="Hiragino Kaku Gothic ProN W6" charset="-128"/>
              <a:cs typeface="Hiragino Kaku Gothic ProN W6" charset="-128"/>
            </a:endParaRPr>
          </a:p>
          <a:p>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法も導関数の級数展開を打ち切った形なので対数尤度の最急勾配の良い近似</a:t>
            </a:r>
            <a:endParaRPr lang="en-US" altLang="ja-JP" dirty="0" smtClean="0">
              <a:latin typeface="Hiragino Kaku Gothic ProN W6" charset="-128"/>
              <a:ea typeface="Hiragino Kaku Gothic ProN W6" charset="-128"/>
              <a:cs typeface="Hiragino Kaku Gothic ProN W6" charset="-128"/>
            </a:endParaRPr>
          </a:p>
          <a:p>
            <a:endParaRPr kumimoji="1" lang="en-US" altLang="ja-JP" dirty="0">
              <a:latin typeface="Hiragino Kaku Gothic ProN W6" charset="-128"/>
              <a:ea typeface="Hiragino Kaku Gothic ProN W6" charset="-128"/>
              <a:cs typeface="Hiragino Kaku Gothic ProN W6" charset="-128"/>
            </a:endParaRPr>
          </a:p>
          <a:p>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法をそもそも異なる損失関数を最適化する手法と解釈</a:t>
            </a:r>
            <a:endParaRPr kumimoji="1" lang="en-US" altLang="ja-JP" dirty="0" smtClean="0">
              <a:latin typeface="Hiragino Kaku Gothic ProN W6" charset="-128"/>
              <a:ea typeface="Hiragino Kaku Gothic ProN W6" charset="-128"/>
              <a:cs typeface="Hiragino Kaku Gothic ProN W6" charset="-128"/>
            </a:endParaRPr>
          </a:p>
          <a:p>
            <a:pPr marL="0" indent="0">
              <a:buNone/>
            </a:pPr>
            <a:r>
              <a:rPr lang="ja-JP" altLang="en-US" dirty="0" smtClean="0">
                <a:latin typeface="Hiragino Kaku Gothic ProN W6" charset="-128"/>
                <a:ea typeface="Hiragino Kaku Gothic ProN W6" charset="-128"/>
                <a:cs typeface="Hiragino Kaku Gothic ProN W6" charset="-128"/>
              </a:rPr>
              <a:t>ギプスサンプリングを</a:t>
            </a:r>
            <a:r>
              <a:rPr lang="en-US" altLang="ja-JP" dirty="0" smtClean="0">
                <a:latin typeface="Hiragino Kaku Gothic ProN W6" charset="-128"/>
                <a:ea typeface="Hiragino Kaku Gothic ProN W6" charset="-128"/>
                <a:cs typeface="Hiragino Kaku Gothic ProN W6" charset="-128"/>
              </a:rPr>
              <a:t>k</a:t>
            </a:r>
            <a:r>
              <a:rPr lang="ja-JP" altLang="en-US" dirty="0" smtClean="0">
                <a:latin typeface="Hiragino Kaku Gothic ProN W6" charset="-128"/>
                <a:ea typeface="Hiragino Kaku Gothic ProN W6" charset="-128"/>
                <a:cs typeface="Hiragino Kaku Gothic ProN W6" charset="-128"/>
              </a:rPr>
              <a:t>回行った</a:t>
            </a:r>
            <a:r>
              <a:rPr lang="en-US" altLang="ja-JP" dirty="0" smtClean="0">
                <a:latin typeface="Hiragino Kaku Gothic ProN W6" charset="-128"/>
                <a:ea typeface="Hiragino Kaku Gothic ProN W6" charset="-128"/>
                <a:cs typeface="Hiragino Kaku Gothic ProN W6" charset="-128"/>
              </a:rPr>
              <a:t>CD-k</a:t>
            </a:r>
            <a:r>
              <a:rPr lang="ja-JP" altLang="en-US" dirty="0" smtClean="0">
                <a:latin typeface="Hiragino Kaku Gothic ProN W6" charset="-128"/>
                <a:ea typeface="Hiragino Kaku Gothic ProN W6" charset="-128"/>
                <a:cs typeface="Hiragino Kaku Gothic ProN W6" charset="-128"/>
              </a:rPr>
              <a:t>法の損失関数</a:t>
            </a:r>
            <a:endParaRPr lang="en-US" altLang="ja-JP" dirty="0" smtClean="0">
              <a:latin typeface="Hiragino Kaku Gothic ProN W6" charset="-128"/>
              <a:ea typeface="Hiragino Kaku Gothic ProN W6" charset="-128"/>
              <a:cs typeface="Hiragino Kaku Gothic ProN W6" charset="-128"/>
            </a:endParaRPr>
          </a:p>
          <a:p>
            <a:endParaRPr kumimoji="1" lang="ja-JP" altLang="en-US" dirty="0">
              <a:latin typeface="Hiragino Kaku Gothic ProN W6" charset="-128"/>
              <a:ea typeface="Hiragino Kaku Gothic ProN W6" charset="-128"/>
              <a:cs typeface="Hiragino Kaku Gothic ProN W6" charset="-128"/>
            </a:endParaRP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1" y="5004238"/>
            <a:ext cx="10058400" cy="803411"/>
          </a:xfrm>
          <a:prstGeom prst="rect">
            <a:avLst/>
          </a:prstGeom>
        </p:spPr>
      </p:pic>
    </p:spTree>
    <p:extLst>
      <p:ext uri="{BB962C8B-B14F-4D97-AF65-F5344CB8AC3E}">
        <p14:creationId xmlns:p14="http://schemas.microsoft.com/office/powerpoint/2010/main" val="679919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3.4.5</a:t>
            </a:r>
            <a:r>
              <a:rPr lang="en-US" altLang="ja-JP" dirty="0">
                <a:latin typeface="Hiragino Kaku Gothic ProN W6" charset="-128"/>
                <a:ea typeface="Hiragino Kaku Gothic ProN W6" charset="-128"/>
                <a:cs typeface="Hiragino Kaku Gothic ProN W6" charset="-128"/>
              </a:rPr>
              <a:t/>
            </a:r>
            <a:br>
              <a:rPr lang="en-US" altLang="ja-JP" dirty="0">
                <a:latin typeface="Hiragino Kaku Gothic ProN W6" charset="-128"/>
                <a:ea typeface="Hiragino Kaku Gothic ProN W6" charset="-128"/>
                <a:cs typeface="Hiragino Kaku Gothic ProN W6" charset="-128"/>
              </a:rPr>
            </a:b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法と類似した学習則を与えるアルゴリズム</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pPr marL="0" indent="0">
              <a:buNone/>
            </a:pPr>
            <a:r>
              <a:rPr kumimoji="1" lang="ja-JP" altLang="en-US" sz="3200" dirty="0" smtClean="0">
                <a:latin typeface="Hiragino Kaku Gothic ProN W6" charset="-128"/>
                <a:ea typeface="Hiragino Kaku Gothic ProN W6" charset="-128"/>
                <a:cs typeface="Hiragino Kaku Gothic ProN W6" charset="-128"/>
              </a:rPr>
              <a:t>最小確率流法</a:t>
            </a:r>
            <a:r>
              <a:rPr kumimoji="1" lang="en-US" altLang="ja-JP" sz="3200" dirty="0" smtClean="0">
                <a:latin typeface="Hiragino Kaku Gothic ProN W6" charset="-128"/>
                <a:ea typeface="Hiragino Kaku Gothic ProN W6" charset="-128"/>
                <a:cs typeface="Hiragino Kaku Gothic ProN W6" charset="-128"/>
              </a:rPr>
              <a:t>(MPF</a:t>
            </a:r>
            <a:r>
              <a:rPr kumimoji="1" lang="ja-JP" altLang="en-US" sz="3200" dirty="0" smtClean="0">
                <a:latin typeface="Hiragino Kaku Gothic ProN W6" charset="-128"/>
                <a:ea typeface="Hiragino Kaku Gothic ProN W6" charset="-128"/>
                <a:cs typeface="Hiragino Kaku Gothic ProN W6" charset="-128"/>
              </a:rPr>
              <a:t>法</a:t>
            </a:r>
            <a:r>
              <a:rPr kumimoji="1" lang="en-US" altLang="ja-JP" sz="3200" dirty="0" smtClean="0">
                <a:latin typeface="Hiragino Kaku Gothic ProN W6" charset="-128"/>
                <a:ea typeface="Hiragino Kaku Gothic ProN W6" charset="-128"/>
                <a:cs typeface="Hiragino Kaku Gothic ProN W6" charset="-128"/>
              </a:rPr>
              <a:t>)</a:t>
            </a:r>
          </a:p>
          <a:p>
            <a:pPr marL="457200" indent="-457200">
              <a:buFont typeface="+mj-lt"/>
              <a:buAutoNum type="arabicPeriod"/>
            </a:pPr>
            <a:r>
              <a:rPr lang="ja-JP" altLang="en-US" dirty="0" smtClean="0">
                <a:latin typeface="Hiragino Kaku Gothic ProN W6" charset="-128"/>
                <a:ea typeface="Hiragino Kaku Gothic ProN W6" charset="-128"/>
                <a:cs typeface="Hiragino Kaku Gothic ProN W6" charset="-128"/>
              </a:rPr>
              <a:t>連続時間</a:t>
            </a:r>
            <a:r>
              <a:rPr lang="en-US" altLang="ja-JP" dirty="0" smtClean="0">
                <a:latin typeface="Hiragino Kaku Gothic ProN W6" charset="-128"/>
                <a:ea typeface="Hiragino Kaku Gothic ProN W6" charset="-128"/>
                <a:cs typeface="Hiragino Kaku Gothic ProN W6" charset="-128"/>
              </a:rPr>
              <a:t>t</a:t>
            </a:r>
            <a:r>
              <a:rPr lang="ja-JP" altLang="en-US" dirty="0" smtClean="0">
                <a:latin typeface="Hiragino Kaku Gothic ProN W6" charset="-128"/>
                <a:ea typeface="Hiragino Kaku Gothic ProN W6" charset="-128"/>
                <a:cs typeface="Hiragino Kaku Gothic ProN W6" charset="-128"/>
              </a:rPr>
              <a:t>のマルコフ過程を考える</a:t>
            </a:r>
            <a:endParaRPr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r>
              <a:rPr kumimoji="1" lang="ja-JP" altLang="en-US" dirty="0" smtClean="0">
                <a:latin typeface="Hiragino Kaku Gothic ProN W6" charset="-128"/>
                <a:ea typeface="Hiragino Kaku Gothic ProN W6" charset="-128"/>
                <a:cs typeface="Hiragino Kaku Gothic ProN W6" charset="-128"/>
              </a:rPr>
              <a:t>確率過程の定常分布を経験分布に近づける損失関数を導入</a:t>
            </a:r>
            <a:endParaRPr kumimoji="1"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endParaRPr kumimoji="1"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endParaRPr kumimoji="1"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r>
              <a:rPr lang="ja-JP" altLang="en-US" dirty="0" smtClean="0">
                <a:latin typeface="Hiragino Kaku Gothic ProN W6" charset="-128"/>
                <a:ea typeface="Hiragino Kaku Gothic ProN W6" charset="-128"/>
                <a:cs typeface="Hiragino Kaku Gothic ProN W6" charset="-128"/>
              </a:rPr>
              <a:t>詳細釣り合い条件と類似の制約下で損失関数を最小化</a:t>
            </a:r>
            <a:endParaRPr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endParaRPr kumimoji="1" lang="ja-JP" altLang="en-US" dirty="0">
              <a:latin typeface="Hiragino Kaku Gothic ProN W6" charset="-128"/>
              <a:ea typeface="Hiragino Kaku Gothic ProN W6" charset="-128"/>
              <a:cs typeface="Hiragino Kaku Gothic ProN W6"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937" y="3825173"/>
            <a:ext cx="5605720" cy="830318"/>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0937" y="5158198"/>
            <a:ext cx="6758152" cy="777991"/>
          </a:xfrm>
          <a:prstGeom prst="rect">
            <a:avLst/>
          </a:prstGeom>
        </p:spPr>
      </p:pic>
    </p:spTree>
    <p:extLst>
      <p:ext uri="{BB962C8B-B14F-4D97-AF65-F5344CB8AC3E}">
        <p14:creationId xmlns:p14="http://schemas.microsoft.com/office/powerpoint/2010/main" val="355174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MPF</a:t>
            </a:r>
            <a:r>
              <a:rPr lang="ja-JP" altLang="en-US" dirty="0" smtClean="0">
                <a:latin typeface="Hiragino Kaku Gothic ProN W6" charset="-128"/>
                <a:ea typeface="Hiragino Kaku Gothic ProN W6" charset="-128"/>
                <a:cs typeface="Hiragino Kaku Gothic ProN W6" charset="-128"/>
              </a:rPr>
              <a:t>法の利点</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損失関数の最小化から導かれるため</a:t>
            </a:r>
            <a:endParaRPr kumimoji="1"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収束性がある</a:t>
            </a:r>
            <a:endParaRPr kumimoji="1"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適切な学習率の調整が可能</a:t>
            </a:r>
            <a:endParaRPr kumimoji="1"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損失関数</a:t>
            </a:r>
            <a:r>
              <a:rPr kumimoji="1" lang="en-US" altLang="ja-JP" dirty="0" smtClean="0">
                <a:latin typeface="Hiragino Kaku Gothic ProN W6" charset="-128"/>
                <a:ea typeface="Hiragino Kaku Gothic ProN W6" charset="-128"/>
                <a:cs typeface="Hiragino Kaku Gothic ProN W6" charset="-128"/>
              </a:rPr>
              <a:t>C(</a:t>
            </a:r>
            <a:r>
              <a:rPr lang="en-US" altLang="ja-JP" dirty="0" err="1" smtClean="0">
                <a:latin typeface="Hiragino Kaku Gothic ProN W6" charset="-128"/>
                <a:ea typeface="Hiragino Kaku Gothic ProN W6" charset="-128"/>
                <a:cs typeface="Hiragino Kaku Gothic ProN W6" charset="-128"/>
              </a:rPr>
              <a:t>θ</a:t>
            </a:r>
            <a:r>
              <a:rPr kumimoji="1" lang="en-US" altLang="ja-JP" dirty="0" smtClean="0">
                <a:latin typeface="Hiragino Kaku Gothic ProN W6" charset="-128"/>
                <a:ea typeface="Hiragino Kaku Gothic ProN W6" charset="-128"/>
                <a:cs typeface="Hiragino Kaku Gothic ProN W6" charset="-128"/>
              </a:rPr>
              <a:t>)</a:t>
            </a:r>
            <a:r>
              <a:rPr kumimoji="1" lang="ja-JP" altLang="en-US" dirty="0" smtClean="0">
                <a:latin typeface="Hiragino Kaku Gothic ProN W6" charset="-128"/>
                <a:ea typeface="Hiragino Kaku Gothic ProN W6" charset="-128"/>
                <a:cs typeface="Hiragino Kaku Gothic ProN W6" charset="-128"/>
              </a:rPr>
              <a:t>が凸関数で観測データ数に比例するオーダーで評価</a:t>
            </a:r>
            <a:endParaRPr kumimoji="1"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→学習が高速</a:t>
            </a:r>
            <a:endParaRPr lang="en-US" altLang="ja-JP" dirty="0" smtClean="0">
              <a:latin typeface="Hiragino Kaku Gothic ProN W6" charset="-128"/>
              <a:ea typeface="Hiragino Kaku Gothic ProN W6" charset="-128"/>
              <a:cs typeface="Hiragino Kaku Gothic ProN W6" charset="-128"/>
            </a:endParaRPr>
          </a:p>
          <a:p>
            <a:r>
              <a:rPr kumimoji="1"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法では尤度が最大化されずに途中で収束してしまう問題が起こる場合があった</a:t>
            </a:r>
            <a:endParaRPr kumimoji="1" lang="ja-JP" altLang="en-US"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008638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3.4.6</a:t>
            </a:r>
            <a:r>
              <a:rPr kumimoji="1" lang="ja-JP" altLang="en-US" dirty="0" smtClean="0">
                <a:latin typeface="Hiragino Kaku Gothic ProN W6" charset="-128"/>
                <a:ea typeface="Hiragino Kaku Gothic ProN W6" charset="-128"/>
                <a:cs typeface="Hiragino Kaku Gothic ProN W6" charset="-128"/>
              </a:rPr>
              <a:t>　</a:t>
            </a: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法から派生した学習則</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smtClean="0">
                <a:latin typeface="Hiragino Kaku Gothic ProN W6" charset="-128"/>
                <a:ea typeface="Hiragino Kaku Gothic ProN W6" charset="-128"/>
                <a:cs typeface="Hiragino Kaku Gothic ProN W6" charset="-128"/>
              </a:rPr>
              <a:t>継続的</a:t>
            </a: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a:t>
            </a:r>
            <a:endParaRPr kumimoji="1" lang="en-US" altLang="ja-JP" dirty="0" smtClean="0">
              <a:latin typeface="Hiragino Kaku Gothic ProN W6" charset="-128"/>
              <a:ea typeface="Hiragino Kaku Gothic ProN W6" charset="-128"/>
              <a:cs typeface="Hiragino Kaku Gothic ProN W6" charset="-128"/>
            </a:endParaRPr>
          </a:p>
          <a:p>
            <a:pPr lvl="1" algn="just"/>
            <a:r>
              <a:rPr kumimoji="1" lang="ja-JP" altLang="en-US" dirty="0" smtClean="0">
                <a:latin typeface="Hiragino Kaku Gothic ProN W6" charset="-128"/>
                <a:ea typeface="Hiragino Kaku Gothic ProN W6" charset="-128"/>
                <a:cs typeface="Hiragino Kaku Gothic ProN W6" charset="-128"/>
              </a:rPr>
              <a:t>近似導関数</a:t>
            </a:r>
            <a:r>
              <a:rPr kumimoji="1" lang="en-US" altLang="ja-JP" dirty="0" smtClean="0">
                <a:latin typeface="Hiragino Kaku Gothic ProN W6" charset="-128"/>
                <a:ea typeface="Hiragino Kaku Gothic ProN W6" charset="-128"/>
                <a:cs typeface="Hiragino Kaku Gothic ProN W6" charset="-128"/>
              </a:rPr>
              <a:t>(3.13)</a:t>
            </a:r>
            <a:r>
              <a:rPr kumimoji="1" lang="ja-JP" altLang="en-US" dirty="0" smtClean="0">
                <a:latin typeface="Hiragino Kaku Gothic ProN W6" charset="-128"/>
                <a:ea typeface="Hiragino Kaku Gothic ProN W6" charset="-128"/>
                <a:cs typeface="Hiragino Kaku Gothic ProN W6" charset="-128"/>
              </a:rPr>
              <a:t>を対数尤度の勾配の式</a:t>
            </a:r>
            <a:r>
              <a:rPr kumimoji="1" lang="en-US" altLang="ja-JP" dirty="0" smtClean="0">
                <a:latin typeface="Hiragino Kaku Gothic ProN W6" charset="-128"/>
                <a:ea typeface="Hiragino Kaku Gothic ProN W6" charset="-128"/>
                <a:cs typeface="Hiragino Kaku Gothic ProN W6" charset="-128"/>
              </a:rPr>
              <a:t>(3.12)</a:t>
            </a:r>
            <a:r>
              <a:rPr kumimoji="1" lang="ja-JP" altLang="en-US" dirty="0" smtClean="0">
                <a:latin typeface="Hiragino Kaku Gothic ProN W6" charset="-128"/>
                <a:ea typeface="Hiragino Kaku Gothic ProN W6" charset="-128"/>
                <a:cs typeface="Hiragino Kaku Gothic ProN W6" charset="-128"/>
              </a:rPr>
              <a:t>に近づける</a:t>
            </a:r>
            <a:endParaRPr lang="en-US" altLang="ja-JP" dirty="0" smtClean="0">
              <a:latin typeface="Hiragino Kaku Gothic ProN W6" charset="-128"/>
              <a:ea typeface="Hiragino Kaku Gothic ProN W6" charset="-128"/>
              <a:cs typeface="Hiragino Kaku Gothic ProN W6" charset="-128"/>
            </a:endParaRPr>
          </a:p>
          <a:p>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a:t>
            </a:r>
            <a:endParaRPr kumimoji="1"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式</a:t>
            </a:r>
            <a:r>
              <a:rPr lang="en-US" altLang="ja-JP" dirty="0">
                <a:latin typeface="Hiragino Kaku Gothic ProN W6" charset="-128"/>
                <a:ea typeface="Hiragino Kaku Gothic ProN W6" charset="-128"/>
                <a:cs typeface="Hiragino Kaku Gothic ProN W6" charset="-128"/>
              </a:rPr>
              <a:t>(3.12</a:t>
            </a:r>
            <a:r>
              <a:rPr lang="en-US" altLang="ja-JP" dirty="0" smtClean="0">
                <a:latin typeface="Hiragino Kaku Gothic ProN W6" charset="-128"/>
                <a:ea typeface="Hiragino Kaku Gothic ProN W6" charset="-128"/>
                <a:cs typeface="Hiragino Kaku Gothic ProN W6" charset="-128"/>
              </a:rPr>
              <a:t>)</a:t>
            </a:r>
            <a:r>
              <a:rPr lang="ja-JP" altLang="en-US" dirty="0" smtClean="0">
                <a:latin typeface="Hiragino Kaku Gothic ProN W6" charset="-128"/>
                <a:ea typeface="Hiragino Kaku Gothic ProN W6" charset="-128"/>
                <a:cs typeface="Hiragino Kaku Gothic ProN W6" charset="-128"/>
              </a:rPr>
              <a:t>の第二項の期待値計算は解析的な計算が困難</a:t>
            </a:r>
            <a:endParaRPr lang="en-US" altLang="ja-JP" dirty="0">
              <a:latin typeface="Hiragino Kaku Gothic ProN W6" charset="-128"/>
              <a:ea typeface="Hiragino Kaku Gothic ProN W6" charset="-128"/>
              <a:cs typeface="Hiragino Kaku Gothic ProN W6" charset="-128"/>
            </a:endParaRPr>
          </a:p>
          <a:p>
            <a:pPr marL="457200" lvl="1" indent="0">
              <a:buNone/>
            </a:pPr>
            <a:r>
              <a:rPr kumimoji="1" lang="ja-JP" altLang="en-US" dirty="0" smtClean="0">
                <a:latin typeface="Hiragino Kaku Gothic ProN W6" charset="-128"/>
                <a:ea typeface="Hiragino Kaku Gothic ProN W6" charset="-128"/>
                <a:cs typeface="Hiragino Kaku Gothic ProN W6" charset="-128"/>
              </a:rPr>
              <a:t>　　　→ギプスサンプリング無限回で近似してサンプルを定常分布に収束</a:t>
            </a:r>
            <a:endParaRPr kumimoji="1" lang="en-US" altLang="ja-JP" dirty="0" smtClean="0">
              <a:latin typeface="Hiragino Kaku Gothic ProN W6" charset="-128"/>
              <a:ea typeface="Hiragino Kaku Gothic ProN W6" charset="-128"/>
              <a:cs typeface="Hiragino Kaku Gothic ProN W6" charset="-128"/>
            </a:endParaRPr>
          </a:p>
          <a:p>
            <a:pPr marL="457200" lvl="1" indent="0">
              <a:buNone/>
            </a:pPr>
            <a:r>
              <a:rPr lang="ja-JP" altLang="en-US" dirty="0">
                <a:latin typeface="Hiragino Kaku Gothic ProN W6" charset="-128"/>
                <a:ea typeface="Hiragino Kaku Gothic ProN W6" charset="-128"/>
                <a:cs typeface="Hiragino Kaku Gothic ProN W6" charset="-128"/>
              </a:rPr>
              <a:t>　</a:t>
            </a:r>
            <a:r>
              <a:rPr lang="ja-JP" altLang="en-US" dirty="0" smtClean="0">
                <a:latin typeface="Hiragino Kaku Gothic ProN W6" charset="-128"/>
                <a:ea typeface="Hiragino Kaku Gothic ProN W6" charset="-128"/>
                <a:cs typeface="Hiragino Kaku Gothic ProN W6" charset="-128"/>
              </a:rPr>
              <a:t>　　→</a:t>
            </a:r>
            <a:r>
              <a:rPr lang="ja-JP" altLang="en-US" dirty="0">
                <a:latin typeface="Hiragino Kaku Gothic ProN W6" charset="-128"/>
                <a:ea typeface="Hiragino Kaku Gothic ProN W6" charset="-128"/>
                <a:cs typeface="Hiragino Kaku Gothic ProN W6" charset="-128"/>
              </a:rPr>
              <a:t>近似導関数</a:t>
            </a:r>
            <a:r>
              <a:rPr lang="en-US" altLang="ja-JP" dirty="0">
                <a:latin typeface="Hiragino Kaku Gothic ProN W6" charset="-128"/>
                <a:ea typeface="Hiragino Kaku Gothic ProN W6" charset="-128"/>
                <a:cs typeface="Hiragino Kaku Gothic ProN W6" charset="-128"/>
              </a:rPr>
              <a:t>(3.13</a:t>
            </a:r>
            <a:r>
              <a:rPr lang="en-US" altLang="ja-JP" dirty="0" smtClean="0">
                <a:latin typeface="Hiragino Kaku Gothic ProN W6" charset="-128"/>
                <a:ea typeface="Hiragino Kaku Gothic ProN W6" charset="-128"/>
                <a:cs typeface="Hiragino Kaku Gothic ProN W6" charset="-128"/>
              </a:rPr>
              <a:t>)</a:t>
            </a:r>
            <a:r>
              <a:rPr lang="ja-JP" altLang="en-US" dirty="0" smtClean="0">
                <a:latin typeface="Hiragino Kaku Gothic ProN W6" charset="-128"/>
                <a:ea typeface="Hiragino Kaku Gothic ProN W6" charset="-128"/>
                <a:cs typeface="Hiragino Kaku Gothic ProN W6" charset="-128"/>
              </a:rPr>
              <a:t>をギプスサンプリング</a:t>
            </a:r>
            <a:r>
              <a:rPr lang="en-US" altLang="ja-JP" dirty="0" smtClean="0">
                <a:latin typeface="Hiragino Kaku Gothic ProN W6" charset="-128"/>
                <a:ea typeface="Hiragino Kaku Gothic ProN W6" charset="-128"/>
                <a:cs typeface="Hiragino Kaku Gothic ProN W6" charset="-128"/>
              </a:rPr>
              <a:t>k</a:t>
            </a:r>
            <a:r>
              <a:rPr lang="ja-JP" altLang="en-US" dirty="0" smtClean="0">
                <a:latin typeface="Hiragino Kaku Gothic ProN W6" charset="-128"/>
                <a:ea typeface="Hiragino Kaku Gothic ProN W6" charset="-128"/>
                <a:cs typeface="Hiragino Kaku Gothic ProN W6" charset="-128"/>
              </a:rPr>
              <a:t>回で代用</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パラメータ更新のたびに初期分布を観測データからの経験分布に戻す</a:t>
            </a:r>
            <a:endParaRPr kumimoji="1"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継続的</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更新後にサンプルで構成される経験分布からギプスサンプリング</a:t>
            </a:r>
            <a:endParaRPr kumimoji="1"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継続的</a:t>
            </a:r>
            <a:r>
              <a:rPr lang="en-US" altLang="ja-JP" dirty="0" smtClean="0">
                <a:latin typeface="Hiragino Kaku Gothic ProN W6" charset="-128"/>
                <a:ea typeface="Hiragino Kaku Gothic ProN W6" charset="-128"/>
                <a:cs typeface="Hiragino Kaku Gothic ProN W6" charset="-128"/>
              </a:rPr>
              <a:t>CD-1</a:t>
            </a:r>
            <a:r>
              <a:rPr lang="ja-JP" altLang="en-US" dirty="0" smtClean="0">
                <a:latin typeface="Hiragino Kaku Gothic ProN W6" charset="-128"/>
                <a:ea typeface="Hiragino Kaku Gothic ProN W6" charset="-128"/>
                <a:cs typeface="Hiragino Kaku Gothic ProN W6" charset="-128"/>
              </a:rPr>
              <a:t>法　≧　</a:t>
            </a:r>
            <a:r>
              <a:rPr lang="en-US" altLang="ja-JP" dirty="0" smtClean="0">
                <a:latin typeface="Hiragino Kaku Gothic ProN W6" charset="-128"/>
                <a:ea typeface="Hiragino Kaku Gothic ProN W6" charset="-128"/>
                <a:cs typeface="Hiragino Kaku Gothic ProN W6" charset="-128"/>
              </a:rPr>
              <a:t>CD-10</a:t>
            </a:r>
            <a:r>
              <a:rPr lang="ja-JP" altLang="en-US" dirty="0" smtClean="0">
                <a:latin typeface="Hiragino Kaku Gothic ProN W6" charset="-128"/>
                <a:ea typeface="Hiragino Kaku Gothic ProN W6" charset="-128"/>
                <a:cs typeface="Hiragino Kaku Gothic ProN W6" charset="-128"/>
              </a:rPr>
              <a:t>法</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計算量が少ない</a:t>
            </a:r>
            <a:endParaRPr kumimoji="1" lang="en-US" altLang="ja-JP" dirty="0" smtClean="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943651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Hiragino Kaku Gothic ProN W6" charset="-128"/>
                <a:ea typeface="Hiragino Kaku Gothic ProN W6" charset="-128"/>
                <a:cs typeface="Hiragino Kaku Gothic ProN W6" charset="-128"/>
              </a:rPr>
              <a:t>CD</a:t>
            </a:r>
            <a:r>
              <a:rPr lang="ja-JP" altLang="en-US" dirty="0">
                <a:latin typeface="Hiragino Kaku Gothic ProN W6" charset="-128"/>
                <a:ea typeface="Hiragino Kaku Gothic ProN W6" charset="-128"/>
                <a:cs typeface="Hiragino Kaku Gothic ProN W6" charset="-128"/>
              </a:rPr>
              <a:t>法から派生した学習則</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パラレルテンパリング</a:t>
            </a:r>
            <a:r>
              <a:rPr lang="en-US" altLang="ja-JP" dirty="0">
                <a:latin typeface="Hiragino Kaku Gothic ProN W6" charset="-128"/>
                <a:ea typeface="Hiragino Kaku Gothic ProN W6" charset="-128"/>
                <a:cs typeface="Hiragino Kaku Gothic ProN W6" charset="-128"/>
              </a:rPr>
              <a:t>=</a:t>
            </a:r>
            <a:r>
              <a:rPr lang="ja-JP" altLang="en-US" dirty="0" smtClean="0">
                <a:latin typeface="Hiragino Kaku Gothic ProN W6" charset="-128"/>
                <a:ea typeface="Hiragino Kaku Gothic ProN W6" charset="-128"/>
                <a:cs typeface="Hiragino Kaku Gothic ProN W6" charset="-128"/>
              </a:rPr>
              <a:t>交換モンテカルロ法</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マルコフ連鎖においてサンプル集団の偏りがなかなか解消されない</a:t>
            </a:r>
            <a:endParaRPr kumimoji="1"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広い状態空間を探索させるため</a:t>
            </a:r>
            <a:r>
              <a:rPr lang="ja-JP" altLang="en-US" dirty="0" smtClean="0">
                <a:latin typeface="Hiragino Kaku Gothic ProN W6" charset="-128"/>
                <a:ea typeface="Hiragino Kaku Gothic ProN W6" charset="-128"/>
                <a:cs typeface="Hiragino Kaku Gothic ProN W6" charset="-128"/>
              </a:rPr>
              <a:t>，複数の互いに異なる乱雑さをもつマルコフ連鎖を並列して用いる</a:t>
            </a:r>
            <a:endParaRPr lang="en-US" altLang="ja-JP" dirty="0" smtClean="0">
              <a:latin typeface="Hiragino Kaku Gothic ProN W6" charset="-128"/>
              <a:ea typeface="Hiragino Kaku Gothic ProN W6" charset="-128"/>
              <a:cs typeface="Hiragino Kaku Gothic ProN W6" charset="-128"/>
            </a:endParaRPr>
          </a:p>
          <a:p>
            <a:pPr lvl="1"/>
            <a:endParaRPr kumimoji="1" lang="en-US" altLang="ja-JP" dirty="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継続的</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法と併用することで，</a:t>
            </a:r>
            <a:endParaRPr lang="en-US" altLang="ja-JP" dirty="0" smtClean="0">
              <a:latin typeface="Hiragino Kaku Gothic ProN W6" charset="-128"/>
              <a:ea typeface="Hiragino Kaku Gothic ProN W6" charset="-128"/>
              <a:cs typeface="Hiragino Kaku Gothic ProN W6" charset="-128"/>
            </a:endParaRPr>
          </a:p>
          <a:p>
            <a:pPr marL="457200" lvl="1" indent="0">
              <a:buNone/>
            </a:pPr>
            <a:r>
              <a:rPr lang="ja-JP" altLang="en-US" dirty="0" smtClean="0">
                <a:latin typeface="Hiragino Kaku Gothic ProN W6" charset="-128"/>
                <a:ea typeface="Hiragino Kaku Gothic ProN W6" charset="-128"/>
                <a:cs typeface="Hiragino Kaku Gothic ProN W6" charset="-128"/>
              </a:rPr>
              <a:t>パラメータを上手く設定すれば継続的</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法より優れた学習性能</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欠点：設定するパラメータが増える</a:t>
            </a:r>
            <a:endParaRPr kumimoji="1" lang="en-US" altLang="ja-JP" dirty="0" smtClean="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330595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latin typeface="ヒラギノ角ゴ Pro W6" charset="-128"/>
                <a:ea typeface="ヒラギノ角ゴ Pro W6" charset="-128"/>
              </a:rPr>
              <a:t>3.4.7</a:t>
            </a:r>
            <a:r>
              <a:rPr lang="en-US" altLang="ja-JP" dirty="0">
                <a:latin typeface="ヒラギノ角ゴ Pro W6" charset="-128"/>
                <a:ea typeface="ヒラギノ角ゴ Pro W6" charset="-128"/>
              </a:rPr>
              <a:t/>
            </a:r>
            <a:br>
              <a:rPr lang="en-US" altLang="ja-JP" dirty="0">
                <a:latin typeface="ヒラギノ角ゴ Pro W6" charset="-128"/>
                <a:ea typeface="ヒラギノ角ゴ Pro W6" charset="-128"/>
              </a:rPr>
            </a:br>
            <a:r>
              <a:rPr kumimoji="1" lang="ja-JP" altLang="en-US" sz="3100" dirty="0" smtClean="0">
                <a:latin typeface="ヒラギノ角ゴ Pro W6" charset="-128"/>
                <a:ea typeface="ヒラギノ角ゴ Pro W6" charset="-128"/>
              </a:rPr>
              <a:t>確率的なモデルの事前学習と自己符号化器の学習の関係</a:t>
            </a:r>
            <a:endParaRPr kumimoji="1" lang="ja-JP" altLang="en-US" sz="3100" dirty="0">
              <a:latin typeface="ヒラギノ角ゴ Pro W6" charset="-128"/>
              <a:ea typeface="ヒラギノ角ゴ Pro W6" charset="-128"/>
            </a:endParaRPr>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事前学習</a:t>
            </a:r>
            <a:r>
              <a:rPr lang="en-US" altLang="ja-JP" dirty="0" smtClean="0">
                <a:latin typeface="Hiragino Kaku Gothic ProN W6" charset="-128"/>
                <a:ea typeface="Hiragino Kaku Gothic ProN W6" charset="-128"/>
                <a:cs typeface="Hiragino Kaku Gothic ProN W6" charset="-128"/>
              </a:rPr>
              <a:t>:</a:t>
            </a:r>
          </a:p>
          <a:p>
            <a:pPr lvl="1"/>
            <a:r>
              <a:rPr lang="ja-JP" altLang="en-US" dirty="0" smtClean="0">
                <a:latin typeface="Hiragino Kaku Gothic ProN W6" charset="-128"/>
                <a:ea typeface="Hiragino Kaku Gothic ProN W6" charset="-128"/>
                <a:cs typeface="Hiragino Kaku Gothic ProN W6" charset="-128"/>
              </a:rPr>
              <a:t>後の教師あり学習の良い初期値を与えるため一般的なモデルで用いる</a:t>
            </a:r>
            <a:endParaRPr lang="en-US" altLang="ja-JP" dirty="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多層</a:t>
            </a:r>
            <a:r>
              <a:rPr lang="en-US" altLang="ja-JP" dirty="0" smtClean="0">
                <a:latin typeface="Hiragino Kaku Gothic ProN W6" charset="-128"/>
                <a:ea typeface="Hiragino Kaku Gothic ProN W6" charset="-128"/>
                <a:cs typeface="Hiragino Kaku Gothic ProN W6" charset="-128"/>
              </a:rPr>
              <a:t>NN</a:t>
            </a:r>
            <a:r>
              <a:rPr lang="ja-JP" altLang="en-US" dirty="0" smtClean="0">
                <a:latin typeface="Hiragino Kaku Gothic ProN W6" charset="-128"/>
                <a:ea typeface="Hiragino Kaku Gothic ProN W6" charset="-128"/>
                <a:cs typeface="Hiragino Kaku Gothic ProN W6" charset="-128"/>
              </a:rPr>
              <a:t>を隣接二層ごとに分解</a:t>
            </a:r>
            <a:endParaRPr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二層で</a:t>
            </a:r>
            <a:r>
              <a:rPr lang="en-US" altLang="ja-JP" dirty="0" smtClean="0">
                <a:latin typeface="Hiragino Kaku Gothic ProN W6" charset="-128"/>
                <a:ea typeface="Hiragino Kaku Gothic ProN W6" charset="-128"/>
                <a:cs typeface="Hiragino Kaku Gothic ProN W6" charset="-128"/>
              </a:rPr>
              <a:t>RBM</a:t>
            </a:r>
            <a:r>
              <a:rPr lang="ja-JP" altLang="en-US" dirty="0" smtClean="0">
                <a:latin typeface="Hiragino Kaku Gothic ProN W6" charset="-128"/>
                <a:ea typeface="Hiragino Kaku Gothic ProN W6" charset="-128"/>
                <a:cs typeface="Hiragino Kaku Gothic ProN W6" charset="-128"/>
              </a:rPr>
              <a:t>など小規模モデルを構成</a:t>
            </a:r>
            <a:endParaRPr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下層から順に学習</a:t>
            </a:r>
            <a:endParaRPr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式</a:t>
            </a:r>
            <a:r>
              <a:rPr lang="en-US" altLang="ja-JP" dirty="0" smtClean="0">
                <a:latin typeface="Hiragino Kaku Gothic ProN W6" charset="-128"/>
                <a:ea typeface="Hiragino Kaku Gothic ProN W6" charset="-128"/>
                <a:cs typeface="Hiragino Kaku Gothic ProN W6" charset="-128"/>
              </a:rPr>
              <a:t>(3.21)</a:t>
            </a:r>
            <a:r>
              <a:rPr lang="ja-JP" altLang="en-US" dirty="0" smtClean="0">
                <a:latin typeface="Hiragino Kaku Gothic ProN W6" charset="-128"/>
                <a:ea typeface="Hiragino Kaku Gothic ProN W6" charset="-128"/>
                <a:cs typeface="Hiragino Kaku Gothic ProN W6" charset="-128"/>
              </a:rPr>
              <a:t>の詳細釣り合い条件を満たすように，マルコフ連鎖の条件付き分布</a:t>
            </a:r>
            <a:r>
              <a:rPr lang="en-US" altLang="ja-JP" dirty="0" smtClean="0">
                <a:latin typeface="Hiragino Kaku Gothic ProN W6" charset="-128"/>
                <a:ea typeface="Hiragino Kaku Gothic ProN W6" charset="-128"/>
                <a:cs typeface="Hiragino Kaku Gothic ProN W6" charset="-128"/>
              </a:rPr>
              <a:t>p(</a:t>
            </a:r>
            <a:r>
              <a:rPr lang="en-US" altLang="ja-JP" dirty="0" err="1" smtClean="0">
                <a:latin typeface="Hiragino Kaku Gothic ProN W6" charset="-128"/>
                <a:ea typeface="Hiragino Kaku Gothic ProN W6" charset="-128"/>
                <a:cs typeface="Hiragino Kaku Gothic ProN W6" charset="-128"/>
              </a:rPr>
              <a:t>h|v,θ</a:t>
            </a:r>
            <a:r>
              <a:rPr lang="en-US" altLang="ja-JP" dirty="0" smtClean="0">
                <a:latin typeface="Hiragino Kaku Gothic ProN W6" charset="-128"/>
                <a:ea typeface="Hiragino Kaku Gothic ProN W6" charset="-128"/>
                <a:cs typeface="Hiragino Kaku Gothic ProN W6" charset="-128"/>
              </a:rPr>
              <a:t>)</a:t>
            </a:r>
            <a:r>
              <a:rPr lang="ja-JP" altLang="en-US" dirty="0" smtClean="0">
                <a:latin typeface="Hiragino Kaku Gothic ProN W6" charset="-128"/>
                <a:ea typeface="Hiragino Kaku Gothic ProN W6" charset="-128"/>
                <a:cs typeface="Hiragino Kaku Gothic ProN W6" charset="-128"/>
              </a:rPr>
              <a:t>と</a:t>
            </a:r>
            <a:r>
              <a:rPr lang="en-US" altLang="ja-JP" dirty="0" err="1" smtClean="0">
                <a:latin typeface="Hiragino Kaku Gothic ProN W6" charset="-128"/>
                <a:ea typeface="Hiragino Kaku Gothic ProN W6" charset="-128"/>
                <a:cs typeface="Hiragino Kaku Gothic ProN W6" charset="-128"/>
              </a:rPr>
              <a:t>θ</a:t>
            </a:r>
            <a:r>
              <a:rPr lang="ja-JP" altLang="en-US" dirty="0" smtClean="0">
                <a:latin typeface="Hiragino Kaku Gothic ProN W6" charset="-128"/>
                <a:ea typeface="Hiragino Kaku Gothic ProN W6" charset="-128"/>
                <a:cs typeface="Hiragino Kaku Gothic ProN W6" charset="-128"/>
              </a:rPr>
              <a:t>を学習すれば，確率的な自己符号化器が得られることがわかる</a:t>
            </a:r>
            <a:endParaRPr lang="en-US" altLang="ja-JP" dirty="0" smtClean="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648899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iragino Kaku Gothic ProN W6" charset="-128"/>
                <a:ea typeface="Hiragino Kaku Gothic ProN W6" charset="-128"/>
                <a:cs typeface="Hiragino Kaku Gothic ProN W6" charset="-128"/>
              </a:rPr>
              <a:t>変分自己符号化器</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lang="ja-JP" altLang="en-US" dirty="0" smtClean="0">
                <a:latin typeface="Hiragino Kaku Gothic ProN W6" charset="-128"/>
                <a:ea typeface="Hiragino Kaku Gothic ProN W6" charset="-128"/>
                <a:cs typeface="Hiragino Kaku Gothic ProN W6" charset="-128"/>
              </a:rPr>
              <a:t>事後</a:t>
            </a:r>
            <a:r>
              <a:rPr kumimoji="1" lang="ja-JP" altLang="en-US" dirty="0" smtClean="0">
                <a:latin typeface="Hiragino Kaku Gothic ProN W6" charset="-128"/>
                <a:ea typeface="Hiragino Kaku Gothic ProN W6" charset="-128"/>
                <a:cs typeface="Hiragino Kaku Gothic ProN W6" charset="-128"/>
              </a:rPr>
              <a:t>分布</a:t>
            </a:r>
            <a:r>
              <a:rPr kumimoji="1" lang="en-US" altLang="ja-JP" dirty="0" smtClean="0">
                <a:latin typeface="Hiragino Kaku Gothic ProN W6" charset="-128"/>
                <a:ea typeface="Hiragino Kaku Gothic ProN W6" charset="-128"/>
                <a:cs typeface="Hiragino Kaku Gothic ProN W6" charset="-128"/>
              </a:rPr>
              <a:t>p(</a:t>
            </a:r>
            <a:r>
              <a:rPr kumimoji="1" lang="en-US" altLang="ja-JP" dirty="0" err="1" smtClean="0">
                <a:latin typeface="Hiragino Kaku Gothic ProN W6" charset="-128"/>
                <a:ea typeface="Hiragino Kaku Gothic ProN W6" charset="-128"/>
                <a:cs typeface="Hiragino Kaku Gothic ProN W6" charset="-128"/>
              </a:rPr>
              <a:t>h|v,θ</a:t>
            </a:r>
            <a:r>
              <a:rPr kumimoji="1" lang="en-US" altLang="ja-JP" dirty="0" smtClean="0">
                <a:latin typeface="Hiragino Kaku Gothic ProN W6" charset="-128"/>
                <a:ea typeface="Hiragino Kaku Gothic ProN W6" charset="-128"/>
                <a:cs typeface="Hiragino Kaku Gothic ProN W6" charset="-128"/>
              </a:rPr>
              <a:t>)</a:t>
            </a:r>
            <a:r>
              <a:rPr kumimoji="1" lang="ja-JP" altLang="en-US" dirty="0" smtClean="0">
                <a:latin typeface="Hiragino Kaku Gothic ProN W6" charset="-128"/>
                <a:ea typeface="Hiragino Kaku Gothic ProN W6" charset="-128"/>
                <a:cs typeface="Hiragino Kaku Gothic ProN W6" charset="-128"/>
              </a:rPr>
              <a:t>が</a:t>
            </a:r>
            <a:r>
              <a:rPr lang="ja-JP" altLang="en-US" dirty="0" smtClean="0">
                <a:latin typeface="Hiragino Kaku Gothic ProN W6" charset="-128"/>
                <a:ea typeface="Hiragino Kaku Gothic ProN W6" charset="-128"/>
                <a:cs typeface="Hiragino Kaku Gothic ProN W6" charset="-128"/>
              </a:rPr>
              <a:t>深層</a:t>
            </a:r>
            <a:r>
              <a:rPr lang="en-US" altLang="ja-JP" dirty="0" smtClean="0">
                <a:latin typeface="Hiragino Kaku Gothic ProN W6" charset="-128"/>
                <a:ea typeface="Hiragino Kaku Gothic ProN W6" charset="-128"/>
                <a:cs typeface="Hiragino Kaku Gothic ProN W6" charset="-128"/>
              </a:rPr>
              <a:t>NN</a:t>
            </a:r>
            <a:r>
              <a:rPr lang="ja-JP" altLang="en-US" dirty="0" smtClean="0">
                <a:latin typeface="Hiragino Kaku Gothic ProN W6" charset="-128"/>
                <a:ea typeface="Hiragino Kaku Gothic ProN W6" charset="-128"/>
                <a:cs typeface="Hiragino Kaku Gothic ProN W6" charset="-128"/>
              </a:rPr>
              <a:t>で近似</a:t>
            </a:r>
            <a:endParaRPr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符号化器の分布の近似が変分法による近似と形式的に同じ近似</a:t>
            </a:r>
            <a:endParaRPr kumimoji="1" lang="ja-JP" altLang="en-US"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41558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3.5</a:t>
            </a:r>
            <a:r>
              <a:rPr kumimoji="1" lang="ja-JP" altLang="en-US" dirty="0" smtClean="0">
                <a:latin typeface="Hiragino Kaku Gothic ProN W6" charset="-128"/>
                <a:ea typeface="Hiragino Kaku Gothic ProN W6" charset="-128"/>
                <a:cs typeface="Hiragino Kaku Gothic ProN W6" charset="-128"/>
              </a:rPr>
              <a:t>　確定的なモデルを用いた事前学習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a:xfrm>
            <a:off x="680321" y="2336873"/>
            <a:ext cx="9613861" cy="3599316"/>
          </a:xfrm>
        </p:spPr>
        <p:txBody>
          <a:bodyPr/>
          <a:lstStyle/>
          <a:p>
            <a:r>
              <a:rPr kumimoji="1" lang="ja-JP" altLang="en-US" dirty="0" smtClean="0">
                <a:latin typeface="Hiragino Kaku Gothic ProN W6" charset="-128"/>
                <a:ea typeface="Hiragino Kaku Gothic ProN W6" charset="-128"/>
                <a:cs typeface="Hiragino Kaku Gothic ProN W6" charset="-128"/>
              </a:rPr>
              <a:t>事前学習</a:t>
            </a:r>
            <a:r>
              <a:rPr kumimoji="1" lang="ja-JP" altLang="en-US" dirty="0" smtClean="0">
                <a:latin typeface="Hiragino Kaku Gothic ProN W6" charset="-128"/>
                <a:ea typeface="Hiragino Kaku Gothic ProN W6" charset="-128"/>
                <a:cs typeface="Hiragino Kaku Gothic ProN W6" charset="-128"/>
              </a:rPr>
              <a:t>は次元削減によって後</a:t>
            </a:r>
            <a:r>
              <a:rPr kumimoji="1" lang="ja-JP" altLang="en-US" dirty="0" smtClean="0">
                <a:latin typeface="Hiragino Kaku Gothic ProN W6" charset="-128"/>
                <a:ea typeface="Hiragino Kaku Gothic ProN W6" charset="-128"/>
                <a:cs typeface="Hiragino Kaku Gothic ProN W6" charset="-128"/>
              </a:rPr>
              <a:t>の深層</a:t>
            </a:r>
            <a:r>
              <a:rPr kumimoji="1" lang="en-US" altLang="ja-JP" dirty="0" smtClean="0">
                <a:latin typeface="Hiragino Kaku Gothic ProN W6" charset="-128"/>
                <a:ea typeface="Hiragino Kaku Gothic ProN W6" charset="-128"/>
                <a:cs typeface="Hiragino Kaku Gothic ProN W6" charset="-128"/>
              </a:rPr>
              <a:t>NN</a:t>
            </a:r>
            <a:r>
              <a:rPr kumimoji="1" lang="ja-JP" altLang="en-US" dirty="0" smtClean="0">
                <a:latin typeface="Hiragino Kaku Gothic ProN W6" charset="-128"/>
                <a:ea typeface="Hiragino Kaku Gothic ProN W6" charset="-128"/>
                <a:cs typeface="Hiragino Kaku Gothic ProN W6" charset="-128"/>
              </a:rPr>
              <a:t>の過学習を防ぐ</a:t>
            </a:r>
            <a:endParaRPr kumimoji="1"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確率的な</a:t>
            </a:r>
            <a:r>
              <a:rPr lang="ja-JP" altLang="en-US" dirty="0" smtClean="0">
                <a:latin typeface="Hiragino Kaku Gothic ProN W6" charset="-128"/>
                <a:ea typeface="Hiragino Kaku Gothic ProN W6" charset="-128"/>
                <a:cs typeface="Hiragino Kaku Gothic ProN W6" charset="-128"/>
              </a:rPr>
              <a:t>モデル</a:t>
            </a:r>
            <a:r>
              <a:rPr lang="en-US" altLang="ja-JP" dirty="0" smtClean="0">
                <a:latin typeface="Hiragino Kaku Gothic ProN W6" charset="-128"/>
                <a:ea typeface="Hiragino Kaku Gothic ProN W6" charset="-128"/>
                <a:cs typeface="Hiragino Kaku Gothic ProN W6" charset="-128"/>
              </a:rPr>
              <a:t>EFH</a:t>
            </a:r>
            <a:r>
              <a:rPr lang="ja-JP" altLang="en-US" dirty="0" smtClean="0">
                <a:latin typeface="Hiragino Kaku Gothic ProN W6" charset="-128"/>
                <a:ea typeface="Hiragino Kaku Gothic ProN W6" charset="-128"/>
                <a:cs typeface="Hiragino Kaku Gothic ProN W6" charset="-128"/>
              </a:rPr>
              <a:t>は，</a:t>
            </a:r>
            <a:r>
              <a:rPr lang="ja-JP" altLang="en-US" dirty="0" smtClean="0">
                <a:latin typeface="Hiragino Kaku Gothic ProN W6" charset="-128"/>
                <a:ea typeface="Hiragino Kaku Gothic ProN W6" charset="-128"/>
                <a:cs typeface="Hiragino Kaku Gothic ProN W6" charset="-128"/>
              </a:rPr>
              <a:t>決定論</a:t>
            </a:r>
            <a:r>
              <a:rPr lang="ja-JP" altLang="en-US" dirty="0" smtClean="0">
                <a:latin typeface="Hiragino Kaku Gothic ProN W6" charset="-128"/>
                <a:ea typeface="Hiragino Kaku Gothic ProN W6" charset="-128"/>
                <a:cs typeface="Hiragino Kaku Gothic ProN W6" charset="-128"/>
              </a:rPr>
              <a:t>的</a:t>
            </a:r>
            <a:r>
              <a:rPr lang="ja-JP" altLang="en-US" dirty="0" smtClean="0">
                <a:latin typeface="Hiragino Kaku Gothic ProN W6" charset="-128"/>
                <a:ea typeface="Hiragino Kaku Gothic ProN W6" charset="-128"/>
                <a:cs typeface="Hiragino Kaku Gothic ProN W6" charset="-128"/>
              </a:rPr>
              <a:t>な教師あり学習の損失関数とは</a:t>
            </a:r>
            <a:r>
              <a:rPr lang="ja-JP" altLang="en-US" dirty="0" smtClean="0">
                <a:latin typeface="Hiragino Kaku Gothic ProN W6" charset="-128"/>
                <a:ea typeface="Hiragino Kaku Gothic ProN W6" charset="-128"/>
                <a:cs typeface="Hiragino Kaku Gothic ProN W6" charset="-128"/>
              </a:rPr>
              <a:t>間接的関係</a:t>
            </a:r>
            <a:endParaRPr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確定</a:t>
            </a:r>
            <a:r>
              <a:rPr kumimoji="1" lang="ja-JP" altLang="en-US" dirty="0" smtClean="0">
                <a:latin typeface="Hiragino Kaku Gothic ProN W6" charset="-128"/>
                <a:ea typeface="Hiragino Kaku Gothic ProN W6" charset="-128"/>
                <a:cs typeface="Hiragino Kaku Gothic ProN W6" charset="-128"/>
              </a:rPr>
              <a:t>的</a:t>
            </a:r>
            <a:r>
              <a:rPr kumimoji="1" lang="ja-JP" altLang="en-US" dirty="0" smtClean="0">
                <a:latin typeface="Hiragino Kaku Gothic ProN W6" charset="-128"/>
                <a:ea typeface="Hiragino Kaku Gothic ProN W6" charset="-128"/>
                <a:cs typeface="Hiragino Kaku Gothic ProN W6" charset="-128"/>
              </a:rPr>
              <a:t>なモデルは</a:t>
            </a:r>
            <a:r>
              <a:rPr kumimoji="1" lang="ja-JP" altLang="en-US" dirty="0" smtClean="0">
                <a:latin typeface="Hiragino Kaku Gothic ProN W6" charset="-128"/>
                <a:ea typeface="Hiragino Kaku Gothic ProN W6" charset="-128"/>
                <a:cs typeface="Hiragino Kaku Gothic ProN W6" charset="-128"/>
              </a:rPr>
              <a:t>直接的関係があり，それを用いた事前学習がある</a:t>
            </a:r>
            <a:endParaRPr kumimoji="1" lang="en-US" altLang="ja-JP" dirty="0" smtClean="0">
              <a:latin typeface="Hiragino Kaku Gothic ProN W6" charset="-128"/>
              <a:ea typeface="Hiragino Kaku Gothic ProN W6" charset="-128"/>
              <a:cs typeface="Hiragino Kaku Gothic ProN W6" charset="-128"/>
            </a:endParaRPr>
          </a:p>
          <a:p>
            <a:pPr lvl="1" algn="just"/>
            <a:r>
              <a:rPr lang="en-US" altLang="ja-JP" dirty="0" smtClean="0">
                <a:latin typeface="Hiragino Kaku Gothic ProN W6" charset="-128"/>
                <a:ea typeface="Hiragino Kaku Gothic ProN W6" charset="-128"/>
                <a:cs typeface="Hiragino Kaku Gothic ProN W6" charset="-128"/>
              </a:rPr>
              <a:t>3.5.1</a:t>
            </a:r>
            <a:r>
              <a:rPr lang="ja-JP" altLang="en-US" dirty="0" smtClean="0">
                <a:latin typeface="Hiragino Kaku Gothic ProN W6" charset="-128"/>
                <a:ea typeface="Hiragino Kaku Gothic ProN W6" charset="-128"/>
                <a:cs typeface="Hiragino Kaku Gothic ProN W6" charset="-128"/>
              </a:rPr>
              <a:t>　教師なし学習</a:t>
            </a:r>
            <a:endParaRPr lang="en-US" altLang="ja-JP" dirty="0" smtClean="0">
              <a:latin typeface="Hiragino Kaku Gothic ProN W6" charset="-128"/>
              <a:ea typeface="Hiragino Kaku Gothic ProN W6" charset="-128"/>
              <a:cs typeface="Hiragino Kaku Gothic ProN W6" charset="-128"/>
            </a:endParaRPr>
          </a:p>
          <a:p>
            <a:pPr lvl="1"/>
            <a:r>
              <a:rPr kumimoji="1" lang="en-US" altLang="ja-JP" dirty="0" smtClean="0">
                <a:latin typeface="Hiragino Kaku Gothic ProN W6" charset="-128"/>
                <a:ea typeface="Hiragino Kaku Gothic ProN W6" charset="-128"/>
                <a:cs typeface="Hiragino Kaku Gothic ProN W6" charset="-128"/>
              </a:rPr>
              <a:t>3.5.2</a:t>
            </a:r>
            <a:r>
              <a:rPr kumimoji="1" lang="ja-JP" altLang="en-US" dirty="0" smtClean="0">
                <a:latin typeface="Hiragino Kaku Gothic ProN W6" charset="-128"/>
                <a:ea typeface="Hiragino Kaku Gothic ProN W6" charset="-128"/>
                <a:cs typeface="Hiragino Kaku Gothic ProN W6" charset="-128"/>
              </a:rPr>
              <a:t>　教師あり学習</a:t>
            </a:r>
            <a:endParaRPr kumimoji="1" lang="ja-JP" altLang="en-US"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353630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Hiragino Kaku Gothic ProN W6" charset="-128"/>
                <a:ea typeface="Hiragino Kaku Gothic ProN W6" charset="-128"/>
                <a:cs typeface="Hiragino Kaku Gothic ProN W6" charset="-128"/>
              </a:rPr>
              <a:t>3.5.1</a:t>
            </a:r>
            <a:r>
              <a:rPr lang="en-US" altLang="ja-JP" dirty="0">
                <a:latin typeface="Hiragino Kaku Gothic ProN W6" charset="-128"/>
                <a:ea typeface="Hiragino Kaku Gothic ProN W6" charset="-128"/>
                <a:cs typeface="Hiragino Kaku Gothic ProN W6" charset="-128"/>
              </a:rPr>
              <a:t/>
            </a:r>
            <a:br>
              <a:rPr lang="en-US" altLang="ja-JP" dirty="0">
                <a:latin typeface="Hiragino Kaku Gothic ProN W6" charset="-128"/>
                <a:ea typeface="Hiragino Kaku Gothic ProN W6" charset="-128"/>
                <a:cs typeface="Hiragino Kaku Gothic ProN W6" charset="-128"/>
              </a:rPr>
            </a:br>
            <a:r>
              <a:rPr lang="ja-JP" altLang="en-US" dirty="0" smtClean="0">
                <a:latin typeface="Hiragino Kaku Gothic ProN W6" charset="-128"/>
                <a:ea typeface="Hiragino Kaku Gothic ProN W6" charset="-128"/>
                <a:cs typeface="Hiragino Kaku Gothic ProN W6" charset="-128"/>
              </a:rPr>
              <a:t>教師なし学習による確定的なモデルの学習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a:xfrm>
            <a:off x="680321" y="2336873"/>
            <a:ext cx="6855595" cy="3599316"/>
          </a:xfrm>
        </p:spPr>
        <p:txBody>
          <a:bodyPr/>
          <a:lstStyle/>
          <a:p>
            <a:r>
              <a:rPr kumimoji="1" lang="ja-JP" altLang="en-US" dirty="0" smtClean="0">
                <a:latin typeface="Hiragino Kaku Gothic ProN W6" charset="-128"/>
                <a:ea typeface="Hiragino Kaku Gothic ProN W6" charset="-128"/>
                <a:cs typeface="Hiragino Kaku Gothic ProN W6" charset="-128"/>
              </a:rPr>
              <a:t>積層自己符号化器による事前学習</a:t>
            </a:r>
            <a:endParaRPr kumimoji="1"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二層ごとに自己符号化器を学習</a:t>
            </a:r>
            <a:endParaRPr kumimoji="1" lang="en-US" altLang="ja-JP" dirty="0" smtClean="0">
              <a:latin typeface="Hiragino Kaku Gothic ProN W6" charset="-128"/>
              <a:ea typeface="Hiragino Kaku Gothic ProN W6" charset="-128"/>
              <a:cs typeface="Hiragino Kaku Gothic ProN W6" charset="-128"/>
            </a:endParaRPr>
          </a:p>
          <a:p>
            <a:pPr lvl="1"/>
            <a:r>
              <a:rPr lang="en-US" altLang="ja-JP" dirty="0" smtClean="0">
                <a:latin typeface="Hiragino Kaku Gothic ProN W6" charset="-128"/>
                <a:ea typeface="Hiragino Kaku Gothic ProN W6" charset="-128"/>
                <a:cs typeface="Hiragino Kaku Gothic ProN W6" charset="-128"/>
              </a:rPr>
              <a:t>EFH</a:t>
            </a:r>
            <a:r>
              <a:rPr lang="ja-JP" altLang="en-US" dirty="0" smtClean="0">
                <a:latin typeface="Hiragino Kaku Gothic ProN W6" charset="-128"/>
                <a:ea typeface="Hiragino Kaku Gothic ProN W6" charset="-128"/>
                <a:cs typeface="Hiragino Kaku Gothic ProN W6" charset="-128"/>
              </a:rPr>
              <a:t>の対数尤度の勾配法による学習則として，</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法と比べると，展開が一つ少なく，平均場近似が適用されておらず，劣る</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計算機実験</a:t>
            </a:r>
            <a:r>
              <a:rPr lang="ja-JP" altLang="en-US" dirty="0" smtClean="0">
                <a:latin typeface="Hiragino Kaku Gothic ProN W6" charset="-128"/>
                <a:ea typeface="Hiragino Kaku Gothic ProN W6" charset="-128"/>
                <a:cs typeface="Hiragino Kaku Gothic ProN W6" charset="-128"/>
              </a:rPr>
              <a:t>でも</a:t>
            </a: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法と同等か少し劣る</a:t>
            </a:r>
            <a:endParaRPr kumimoji="1" lang="ja-JP" altLang="en-US" dirty="0">
              <a:latin typeface="Hiragino Kaku Gothic ProN W6" charset="-128"/>
              <a:ea typeface="Hiragino Kaku Gothic ProN W6" charset="-128"/>
              <a:cs typeface="Hiragino Kaku Gothic ProN W6"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5916" y="1974926"/>
            <a:ext cx="4656083" cy="4883074"/>
          </a:xfrm>
          <a:prstGeom prst="rect">
            <a:avLst/>
          </a:prstGeom>
        </p:spPr>
      </p:pic>
    </p:spTree>
    <p:extLst>
      <p:ext uri="{BB962C8B-B14F-4D97-AF65-F5344CB8AC3E}">
        <p14:creationId xmlns:p14="http://schemas.microsoft.com/office/powerpoint/2010/main" val="2020181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3.3</a:t>
            </a:r>
            <a:r>
              <a:rPr kumimoji="1" lang="ja-JP" altLang="en-US" dirty="0" smtClean="0">
                <a:latin typeface="Hiragino Kaku Gothic ProN W6" charset="-128"/>
                <a:ea typeface="Hiragino Kaku Gothic ProN W6" charset="-128"/>
                <a:cs typeface="Hiragino Kaku Gothic ProN W6" charset="-128"/>
              </a:rPr>
              <a:t>　自己符号化器による内部表現の学習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pPr marL="0" indent="0">
              <a:buNone/>
            </a:pPr>
            <a:r>
              <a:rPr kumimoji="1" lang="ja-JP" altLang="en-US" b="1" dirty="0" smtClean="0">
                <a:latin typeface="Hiragino Kaku Gothic ProN W6" charset="-128"/>
                <a:ea typeface="Hiragino Kaku Gothic ProN W6" charset="-128"/>
                <a:cs typeface="Hiragino Kaku Gothic ProN W6" charset="-128"/>
              </a:rPr>
              <a:t>事前学習←自己符号化器の学習に</a:t>
            </a:r>
            <a:r>
              <a:rPr lang="ja-JP" altLang="en-US" b="1" dirty="0" smtClean="0">
                <a:latin typeface="Hiragino Kaku Gothic ProN W6" charset="-128"/>
                <a:ea typeface="Hiragino Kaku Gothic ProN W6" charset="-128"/>
                <a:cs typeface="Hiragino Kaku Gothic ProN W6" charset="-128"/>
              </a:rPr>
              <a:t>用いる</a:t>
            </a:r>
            <a:endParaRPr kumimoji="1" lang="en-US" altLang="ja-JP" b="1" dirty="0" smtClean="0">
              <a:latin typeface="Hiragino Kaku Gothic ProN W6" charset="-128"/>
              <a:ea typeface="Hiragino Kaku Gothic ProN W6" charset="-128"/>
              <a:cs typeface="Hiragino Kaku Gothic ProN W6" charset="-128"/>
            </a:endParaRPr>
          </a:p>
          <a:p>
            <a:endParaRPr kumimoji="1" lang="en-US" altLang="ja-JP" b="1" dirty="0" smtClean="0">
              <a:latin typeface="Hiragino Kaku Gothic ProN W6" charset="-128"/>
              <a:ea typeface="Hiragino Kaku Gothic ProN W6" charset="-128"/>
              <a:cs typeface="Hiragino Kaku Gothic ProN W6" charset="-128"/>
            </a:endParaRPr>
          </a:p>
          <a:p>
            <a:pPr marL="0" indent="0">
              <a:buNone/>
            </a:pPr>
            <a:r>
              <a:rPr lang="ja-JP" altLang="en-US" b="1" dirty="0" smtClean="0">
                <a:latin typeface="Hiragino Kaku Gothic ProN W6" charset="-128"/>
                <a:ea typeface="Hiragino Kaku Gothic ProN W6" charset="-128"/>
                <a:cs typeface="Hiragino Kaku Gothic ProN W6" charset="-128"/>
              </a:rPr>
              <a:t>自己符号化器を層ごとに貪欲学習して事前学習</a:t>
            </a:r>
            <a:endParaRPr lang="en-US" altLang="ja-JP" b="1" dirty="0" smtClean="0">
              <a:latin typeface="Hiragino Kaku Gothic ProN W6" charset="-128"/>
              <a:ea typeface="Hiragino Kaku Gothic ProN W6" charset="-128"/>
              <a:cs typeface="Hiragino Kaku Gothic ProN W6" charset="-128"/>
            </a:endParaRPr>
          </a:p>
          <a:p>
            <a:r>
              <a:rPr kumimoji="1" lang="en-US" altLang="ja-JP" b="1" dirty="0" smtClean="0">
                <a:latin typeface="Hiragino Kaku Gothic ProN W6" charset="-128"/>
                <a:ea typeface="Hiragino Kaku Gothic ProN W6" charset="-128"/>
                <a:cs typeface="Hiragino Kaku Gothic ProN W6" charset="-128"/>
              </a:rPr>
              <a:t>3.4</a:t>
            </a:r>
            <a:r>
              <a:rPr kumimoji="1" lang="ja-JP" altLang="en-US" b="1" dirty="0" smtClean="0">
                <a:latin typeface="Hiragino Kaku Gothic ProN W6" charset="-128"/>
                <a:ea typeface="Hiragino Kaku Gothic ProN W6" charset="-128"/>
                <a:cs typeface="Hiragino Kaku Gothic ProN W6" charset="-128"/>
              </a:rPr>
              <a:t>　確定的なモデル</a:t>
            </a:r>
            <a:endParaRPr kumimoji="1" lang="en-US" altLang="ja-JP" b="1" dirty="0" smtClean="0">
              <a:latin typeface="Hiragino Kaku Gothic ProN W6" charset="-128"/>
              <a:ea typeface="Hiragino Kaku Gothic ProN W6" charset="-128"/>
              <a:cs typeface="Hiragino Kaku Gothic ProN W6" charset="-128"/>
            </a:endParaRPr>
          </a:p>
          <a:p>
            <a:r>
              <a:rPr lang="en-US" altLang="ja-JP" b="1" dirty="0" smtClean="0">
                <a:latin typeface="Hiragino Kaku Gothic ProN W6" charset="-128"/>
                <a:ea typeface="Hiragino Kaku Gothic ProN W6" charset="-128"/>
                <a:cs typeface="Hiragino Kaku Gothic ProN W6" charset="-128"/>
              </a:rPr>
              <a:t>3.5</a:t>
            </a:r>
            <a:r>
              <a:rPr lang="ja-JP" altLang="en-US" b="1" dirty="0" smtClean="0">
                <a:latin typeface="Hiragino Kaku Gothic ProN W6" charset="-128"/>
                <a:ea typeface="Hiragino Kaku Gothic ProN W6" charset="-128"/>
                <a:cs typeface="Hiragino Kaku Gothic ProN W6" charset="-128"/>
              </a:rPr>
              <a:t>　確率的なモデル</a:t>
            </a:r>
            <a:endParaRPr lang="en-US" altLang="ja-JP" b="1" dirty="0" smtClean="0">
              <a:latin typeface="Hiragino Kaku Gothic ProN W6" charset="-128"/>
              <a:ea typeface="Hiragino Kaku Gothic ProN W6" charset="-128"/>
              <a:cs typeface="Hiragino Kaku Gothic ProN W6" charset="-128"/>
            </a:endParaRPr>
          </a:p>
          <a:p>
            <a:r>
              <a:rPr kumimoji="1" lang="en-US" altLang="ja-JP" b="1" dirty="0" smtClean="0">
                <a:latin typeface="Hiragino Kaku Gothic ProN W6" charset="-128"/>
                <a:ea typeface="Hiragino Kaku Gothic ProN W6" charset="-128"/>
                <a:cs typeface="Hiragino Kaku Gothic ProN W6" charset="-128"/>
              </a:rPr>
              <a:t>3.6</a:t>
            </a:r>
            <a:r>
              <a:rPr kumimoji="1" lang="ja-JP" altLang="en-US" b="1" dirty="0" smtClean="0">
                <a:latin typeface="Hiragino Kaku Gothic ProN W6" charset="-128"/>
                <a:ea typeface="Hiragino Kaku Gothic ProN W6" charset="-128"/>
                <a:cs typeface="Hiragino Kaku Gothic ProN W6" charset="-128"/>
              </a:rPr>
              <a:t>　</a:t>
            </a:r>
            <a:r>
              <a:rPr lang="en-US" altLang="ja-JP" b="1" dirty="0" smtClean="0">
                <a:latin typeface="Hiragino Kaku Gothic ProN W6" charset="-128"/>
                <a:ea typeface="Hiragino Kaku Gothic ProN W6" charset="-128"/>
                <a:cs typeface="Hiragino Kaku Gothic ProN W6" charset="-128"/>
              </a:rPr>
              <a:t>Product of Experts </a:t>
            </a:r>
            <a:r>
              <a:rPr lang="ja-JP" altLang="en-US" b="1" dirty="0" smtClean="0">
                <a:latin typeface="Hiragino Kaku Gothic ProN W6" charset="-128"/>
                <a:ea typeface="Hiragino Kaku Gothic ProN W6" charset="-128"/>
                <a:cs typeface="Hiragino Kaku Gothic ProN W6" charset="-128"/>
              </a:rPr>
              <a:t>の学習法としての</a:t>
            </a:r>
            <a:r>
              <a:rPr lang="en-US" altLang="ja-JP" b="1" dirty="0" smtClean="0">
                <a:latin typeface="Hiragino Kaku Gothic ProN W6" charset="-128"/>
                <a:ea typeface="Hiragino Kaku Gothic ProN W6" charset="-128"/>
                <a:cs typeface="Hiragino Kaku Gothic ProN W6" charset="-128"/>
              </a:rPr>
              <a:t>CD</a:t>
            </a:r>
            <a:r>
              <a:rPr lang="ja-JP" altLang="en-US" b="1" dirty="0" smtClean="0">
                <a:latin typeface="Hiragino Kaku Gothic ProN W6" charset="-128"/>
                <a:ea typeface="Hiragino Kaku Gothic ProN W6" charset="-128"/>
                <a:cs typeface="Hiragino Kaku Gothic ProN W6" charset="-128"/>
              </a:rPr>
              <a:t>法</a:t>
            </a:r>
            <a:endParaRPr lang="en-US" altLang="ja-JP" b="1" dirty="0">
              <a:latin typeface="Hiragino Kaku Gothic ProN W6" charset="-128"/>
              <a:ea typeface="Hiragino Kaku Gothic ProN W6" charset="-128"/>
              <a:cs typeface="Hiragino Kaku Gothic ProN W6" charset="-128"/>
            </a:endParaRPr>
          </a:p>
          <a:p>
            <a:pPr marL="0" indent="0">
              <a:buNone/>
            </a:pPr>
            <a:r>
              <a:rPr kumimoji="1" lang="en-US" altLang="ja-JP" b="1" dirty="0" smtClean="0">
                <a:latin typeface="Hiragino Kaku Gothic ProN W6" charset="-128"/>
                <a:ea typeface="Hiragino Kaku Gothic ProN W6" charset="-128"/>
                <a:cs typeface="Hiragino Kaku Gothic ProN W6" charset="-128"/>
              </a:rPr>
              <a:t>CD</a:t>
            </a:r>
            <a:r>
              <a:rPr kumimoji="1" lang="ja-JP" altLang="en-US" b="1" dirty="0" smtClean="0">
                <a:latin typeface="Hiragino Kaku Gothic ProN W6" charset="-128"/>
                <a:ea typeface="Hiragino Kaku Gothic ProN W6" charset="-128"/>
                <a:cs typeface="Hiragino Kaku Gothic ProN W6" charset="-128"/>
              </a:rPr>
              <a:t>法</a:t>
            </a:r>
            <a:r>
              <a:rPr lang="ja-JP" altLang="en-US" b="1" dirty="0" smtClean="0">
                <a:latin typeface="Hiragino Kaku Gothic ProN W6" charset="-128"/>
                <a:ea typeface="Hiragino Kaku Gothic ProN W6" charset="-128"/>
                <a:cs typeface="Hiragino Kaku Gothic ProN W6" charset="-128"/>
              </a:rPr>
              <a:t>（</a:t>
            </a:r>
            <a:r>
              <a:rPr lang="en-US" altLang="ja-JP" b="1" dirty="0" smtClean="0">
                <a:latin typeface="Hiragino Kaku Gothic ProN W6" charset="-128"/>
                <a:ea typeface="Hiragino Kaku Gothic ProN W6" charset="-128"/>
                <a:cs typeface="Hiragino Kaku Gothic ProN W6" charset="-128"/>
              </a:rPr>
              <a:t>Contrastive Divergence</a:t>
            </a:r>
            <a:r>
              <a:rPr lang="ja-JP" altLang="en-US" b="1" dirty="0" smtClean="0">
                <a:latin typeface="Hiragino Kaku Gothic ProN W6" charset="-128"/>
                <a:ea typeface="Hiragino Kaku Gothic ProN W6" charset="-128"/>
                <a:cs typeface="Hiragino Kaku Gothic ProN W6" charset="-128"/>
              </a:rPr>
              <a:t>法）を中心</a:t>
            </a:r>
            <a:endParaRPr kumimoji="1" lang="ja-JP" altLang="en-US" b="1"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4311876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iragino Kaku Gothic ProN W6" charset="-128"/>
                <a:ea typeface="Hiragino Kaku Gothic ProN W6" charset="-128"/>
                <a:cs typeface="Hiragino Kaku Gothic ProN W6" charset="-128"/>
              </a:rPr>
              <a:t>雑音除去自己符号化器による事前学習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自己符号化器の入力：観測データ</a:t>
            </a:r>
            <a:r>
              <a:rPr kumimoji="1" lang="en-US" altLang="ja-JP" dirty="0" smtClean="0">
                <a:latin typeface="Hiragino Kaku Gothic ProN W6" charset="-128"/>
                <a:ea typeface="Hiragino Kaku Gothic ProN W6" charset="-128"/>
                <a:cs typeface="Hiragino Kaku Gothic ProN W6" charset="-128"/>
              </a:rPr>
              <a:t>x</a:t>
            </a:r>
            <a:r>
              <a:rPr kumimoji="1" lang="ja-JP" altLang="en-US" dirty="0" smtClean="0">
                <a:latin typeface="Hiragino Kaku Gothic ProN W6" charset="-128"/>
                <a:ea typeface="Hiragino Kaku Gothic ProN W6" charset="-128"/>
                <a:cs typeface="Hiragino Kaku Gothic ProN W6" charset="-128"/>
              </a:rPr>
              <a:t>にノイズを加えた</a:t>
            </a:r>
            <a:r>
              <a:rPr kumimoji="1" lang="en-US" altLang="ja-JP" dirty="0" smtClean="0">
                <a:latin typeface="Hiragino Kaku Gothic ProN W6" charset="-128"/>
                <a:ea typeface="Hiragino Kaku Gothic ProN W6" charset="-128"/>
                <a:cs typeface="Hiragino Kaku Gothic ProN W6" charset="-128"/>
              </a:rPr>
              <a:t>x~</a:t>
            </a:r>
            <a:endParaRPr lang="en-US" altLang="ja-JP" dirty="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教師信号：</a:t>
            </a:r>
            <a:r>
              <a:rPr kumimoji="1" lang="en-US" altLang="ja-JP" dirty="0" smtClean="0">
                <a:latin typeface="Hiragino Kaku Gothic ProN W6" charset="-128"/>
                <a:ea typeface="Hiragino Kaku Gothic ProN W6" charset="-128"/>
                <a:cs typeface="Hiragino Kaku Gothic ProN W6" charset="-128"/>
              </a:rPr>
              <a:t>x</a:t>
            </a:r>
          </a:p>
          <a:p>
            <a:r>
              <a:rPr lang="en-US" altLang="ja-JP" dirty="0">
                <a:latin typeface="Hiragino Kaku Gothic ProN W6" charset="-128"/>
                <a:ea typeface="Hiragino Kaku Gothic ProN W6" charset="-128"/>
                <a:cs typeface="Hiragino Kaku Gothic ProN W6" charset="-128"/>
              </a:rPr>
              <a:t>x</a:t>
            </a:r>
            <a:r>
              <a:rPr kumimoji="1" lang="ja-JP" altLang="en-US" dirty="0" smtClean="0">
                <a:latin typeface="Hiragino Kaku Gothic ProN W6" charset="-128"/>
                <a:ea typeface="Hiragino Kaku Gothic ProN W6" charset="-128"/>
                <a:cs typeface="Hiragino Kaku Gothic ProN W6" charset="-128"/>
              </a:rPr>
              <a:t>を復元するように学習→より効果的な特徴</a:t>
            </a:r>
            <a:endParaRPr kumimoji="1" lang="en-US" altLang="ja-JP" dirty="0" smtClean="0">
              <a:latin typeface="Hiragino Kaku Gothic ProN W6" charset="-128"/>
              <a:ea typeface="Hiragino Kaku Gothic ProN W6" charset="-128"/>
              <a:cs typeface="Hiragino Kaku Gothic ProN W6" charset="-128"/>
            </a:endParaRPr>
          </a:p>
          <a:p>
            <a:endParaRPr lang="en-US" altLang="ja-JP" dirty="0">
              <a:latin typeface="Hiragino Kaku Gothic ProN W6" charset="-128"/>
              <a:ea typeface="Hiragino Kaku Gothic ProN W6" charset="-128"/>
              <a:cs typeface="Hiragino Kaku Gothic ProN W6" charset="-128"/>
            </a:endParaRPr>
          </a:p>
          <a:p>
            <a:pPr marL="0" indent="0">
              <a:buNone/>
            </a:pPr>
            <a:r>
              <a:rPr kumimoji="1" lang="ja-JP" altLang="en-US" dirty="0" smtClean="0">
                <a:latin typeface="Hiragino Kaku Gothic ProN W6" charset="-128"/>
                <a:ea typeface="Hiragino Kaku Gothic ProN W6" charset="-128"/>
                <a:cs typeface="Hiragino Kaku Gothic ProN W6" charset="-128"/>
              </a:rPr>
              <a:t>ノイズ</a:t>
            </a:r>
            <a:endParaRPr kumimoji="1"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欠落雑音：ランダムに値をゼロにする</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ガウスノイズ</a:t>
            </a:r>
            <a:endParaRPr kumimoji="1"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ランダムノイズは観測データを擬似的に増やせる</a:t>
            </a:r>
            <a:endParaRPr lang="en-US" altLang="ja-JP" dirty="0" smtClean="0">
              <a:latin typeface="Hiragino Kaku Gothic ProN W6" charset="-128"/>
              <a:ea typeface="Hiragino Kaku Gothic ProN W6" charset="-128"/>
              <a:cs typeface="Hiragino Kaku Gothic ProN W6" charset="-128"/>
            </a:endParaRPr>
          </a:p>
          <a:p>
            <a:pPr marL="457200" lvl="1" indent="0">
              <a:buNone/>
            </a:pPr>
            <a:r>
              <a:rPr kumimoji="1" lang="ja-JP" altLang="en-US" dirty="0" smtClean="0">
                <a:latin typeface="Hiragino Kaku Gothic ProN W6" charset="-128"/>
                <a:ea typeface="Hiragino Kaku Gothic ProN W6" charset="-128"/>
                <a:cs typeface="Hiragino Kaku Gothic ProN W6" charset="-128"/>
              </a:rPr>
              <a:t>　　→その分の計算コストが増大</a:t>
            </a:r>
            <a:endParaRPr kumimoji="1" lang="en-US" altLang="ja-JP" dirty="0" smtClean="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159309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iragino Kaku Gothic ProN W6" charset="-128"/>
                <a:ea typeface="Hiragino Kaku Gothic ProN W6" charset="-128"/>
                <a:cs typeface="Hiragino Kaku Gothic ProN W6" charset="-128"/>
              </a:rPr>
              <a:t>周辺化雑音除去自己符号化器</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lang="ja-JP" altLang="en-US" dirty="0" smtClean="0">
                <a:latin typeface="Hiragino Kaku Gothic ProN W6" charset="-128"/>
                <a:ea typeface="Hiragino Kaku Gothic ProN W6" charset="-128"/>
                <a:cs typeface="Hiragino Kaku Gothic ProN W6" charset="-128"/>
              </a:rPr>
              <a:t>ノイズの計算コストの増大を解決する手法</a:t>
            </a:r>
            <a:endParaRPr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ノイズの加わった入力</a:t>
            </a:r>
            <a:r>
              <a:rPr lang="en-US" altLang="ja-JP" dirty="0" smtClean="0">
                <a:latin typeface="Hiragino Kaku Gothic ProN W6" charset="-128"/>
                <a:ea typeface="Hiragino Kaku Gothic ProN W6" charset="-128"/>
                <a:cs typeface="Hiragino Kaku Gothic ProN W6" charset="-128"/>
              </a:rPr>
              <a:t>x~</a:t>
            </a:r>
            <a:r>
              <a:rPr lang="ja-JP" altLang="en-US" dirty="0" smtClean="0">
                <a:latin typeface="Hiragino Kaku Gothic ProN W6" charset="-128"/>
                <a:ea typeface="Hiragino Kaku Gothic ProN W6" charset="-128"/>
                <a:cs typeface="Hiragino Kaku Gothic ProN W6" charset="-128"/>
              </a:rPr>
              <a:t>の平均の周りで損失関数の二次のテイラー展開をとる→解析的な近似計算</a:t>
            </a:r>
            <a:endParaRPr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不要になるもの</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ノイズデータを多数作らなくて良い</a:t>
            </a:r>
            <a:endParaRPr kumimoji="1"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入力データによるコスト関数やそのパラメータに関する導関数の平均の計算</a:t>
            </a:r>
            <a:endParaRPr lang="en-US" altLang="ja-JP" dirty="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性能</a:t>
            </a:r>
            <a:r>
              <a:rPr lang="ja-JP" altLang="en-US" dirty="0" smtClean="0">
                <a:latin typeface="Hiragino Kaku Gothic ProN W6" charset="-128"/>
                <a:ea typeface="Hiragino Kaku Gothic ProN W6" charset="-128"/>
                <a:cs typeface="Hiragino Kaku Gothic ProN W6" charset="-128"/>
              </a:rPr>
              <a:t>が従来の雑音除去自己符号化器と同等か優れている</a:t>
            </a:r>
            <a:endParaRPr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多層に積み重ねるときの性能向上が小さくなる</a:t>
            </a:r>
            <a:endParaRPr kumimoji="1" lang="en-US" altLang="ja-JP" dirty="0" smtClean="0">
              <a:latin typeface="Hiragino Kaku Gothic ProN W6" charset="-128"/>
              <a:ea typeface="Hiragino Kaku Gothic ProN W6" charset="-128"/>
              <a:cs typeface="Hiragino Kaku Gothic ProN W6" charset="-128"/>
            </a:endParaRPr>
          </a:p>
          <a:p>
            <a:pPr lvl="1"/>
            <a:endParaRPr kumimoji="1" lang="en-US" altLang="ja-JP" dirty="0" smtClean="0">
              <a:latin typeface="Hiragino Kaku Gothic ProN W6" charset="-128"/>
              <a:ea typeface="Hiragino Kaku Gothic ProN W6" charset="-128"/>
              <a:cs typeface="Hiragino Kaku Gothic ProN W6" charset="-128"/>
            </a:endParaRPr>
          </a:p>
          <a:p>
            <a:endParaRPr kumimoji="1" lang="ja-JP" altLang="en-US" dirty="0"/>
          </a:p>
        </p:txBody>
      </p:sp>
    </p:spTree>
    <p:extLst>
      <p:ext uri="{BB962C8B-B14F-4D97-AF65-F5344CB8AC3E}">
        <p14:creationId xmlns:p14="http://schemas.microsoft.com/office/powerpoint/2010/main" val="17825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iragino Kaku Gothic ProN W6" charset="-128"/>
                <a:ea typeface="Hiragino Kaku Gothic ProN W6" charset="-128"/>
                <a:cs typeface="Hiragino Kaku Gothic ProN W6" charset="-128"/>
              </a:rPr>
              <a:t>その他の自己符号化器による事前学習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スパース自己符号化器</a:t>
            </a:r>
            <a:endParaRPr kumimoji="1"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自己符号化器において中間層の次元を高めると，ゼロが多くスパースに</a:t>
            </a:r>
            <a:endParaRPr kumimoji="1"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縮小自己符号化器</a:t>
            </a:r>
            <a:endParaRPr kumimoji="1"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正則化項として入力</a:t>
            </a:r>
            <a:r>
              <a:rPr lang="en-US" altLang="ja-JP" dirty="0" smtClean="0">
                <a:latin typeface="Hiragino Kaku Gothic ProN W6" charset="-128"/>
                <a:ea typeface="Hiragino Kaku Gothic ProN W6" charset="-128"/>
                <a:cs typeface="Hiragino Kaku Gothic ProN W6" charset="-128"/>
              </a:rPr>
              <a:t>v</a:t>
            </a:r>
            <a:r>
              <a:rPr lang="ja-JP" altLang="en-US" dirty="0" smtClean="0">
                <a:latin typeface="Hiragino Kaku Gothic ProN W6" charset="-128"/>
                <a:ea typeface="Hiragino Kaku Gothic ProN W6" charset="-128"/>
                <a:cs typeface="Hiragino Kaku Gothic ProN W6" charset="-128"/>
              </a:rPr>
              <a:t>から特徴</a:t>
            </a:r>
            <a:r>
              <a:rPr lang="en-US" altLang="ja-JP" dirty="0" smtClean="0">
                <a:latin typeface="Hiragino Kaku Gothic ProN W6" charset="-128"/>
                <a:ea typeface="Hiragino Kaku Gothic ProN W6" charset="-128"/>
                <a:cs typeface="Hiragino Kaku Gothic ProN W6" charset="-128"/>
              </a:rPr>
              <a:t>h</a:t>
            </a:r>
            <a:r>
              <a:rPr lang="ja-JP" altLang="en-US" dirty="0" smtClean="0">
                <a:latin typeface="Hiragino Kaku Gothic ProN W6" charset="-128"/>
                <a:ea typeface="Hiragino Kaku Gothic ProN W6" charset="-128"/>
                <a:cs typeface="Hiragino Kaku Gothic ProN W6" charset="-128"/>
              </a:rPr>
              <a:t>を出力する関数の滑らかさを促進する項を付与→雑音除去符号化器と同等</a:t>
            </a:r>
            <a:endParaRPr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極端学習機械</a:t>
            </a:r>
            <a:r>
              <a:rPr kumimoji="1" lang="en-US" altLang="ja-JP" dirty="0" smtClean="0">
                <a:latin typeface="Hiragino Kaku Gothic ProN W6" charset="-128"/>
                <a:ea typeface="Hiragino Kaku Gothic ProN W6" charset="-128"/>
                <a:cs typeface="Hiragino Kaku Gothic ProN W6" charset="-128"/>
              </a:rPr>
              <a:t>(ELM)</a:t>
            </a:r>
          </a:p>
        </p:txBody>
      </p:sp>
    </p:spTree>
    <p:extLst>
      <p:ext uri="{BB962C8B-B14F-4D97-AF65-F5344CB8AC3E}">
        <p14:creationId xmlns:p14="http://schemas.microsoft.com/office/powerpoint/2010/main" val="692507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iragino Kaku Gothic ProN W6" charset="-128"/>
                <a:ea typeface="Hiragino Kaku Gothic ProN W6" charset="-128"/>
                <a:cs typeface="Hiragino Kaku Gothic ProN W6" charset="-128"/>
              </a:rPr>
              <a:t>極端学習機械</a:t>
            </a:r>
            <a:r>
              <a:rPr kumimoji="1" lang="en-US" altLang="ja-JP" dirty="0" smtClean="0">
                <a:latin typeface="Hiragino Kaku Gothic ProN W6" charset="-128"/>
                <a:ea typeface="Hiragino Kaku Gothic ProN W6" charset="-128"/>
                <a:cs typeface="Hiragino Kaku Gothic ProN W6" charset="-128"/>
              </a:rPr>
              <a:t>(ELM)</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a:xfrm>
            <a:off x="680321" y="2336873"/>
            <a:ext cx="10460645" cy="3599316"/>
          </a:xfrm>
        </p:spPr>
        <p:txBody>
          <a:bodyPr/>
          <a:lstStyle/>
          <a:p>
            <a:pPr marL="228600" lvl="1">
              <a:spcBef>
                <a:spcPts val="1000"/>
              </a:spcBef>
            </a:pPr>
            <a:r>
              <a:rPr lang="ja-JP" altLang="en-US" dirty="0">
                <a:latin typeface="Hiragino Kaku Gothic ProN W6" charset="-128"/>
                <a:ea typeface="Hiragino Kaku Gothic ProN W6" charset="-128"/>
                <a:cs typeface="Hiragino Kaku Gothic ProN W6" charset="-128"/>
              </a:rPr>
              <a:t>多層にしないことで損失関数を凸関数にし学習（最適化）を容易</a:t>
            </a:r>
            <a:r>
              <a:rPr lang="ja-JP" altLang="en-US" dirty="0" smtClean="0">
                <a:latin typeface="Hiragino Kaku Gothic ProN W6" charset="-128"/>
                <a:ea typeface="Hiragino Kaku Gothic ProN W6" charset="-128"/>
                <a:cs typeface="Hiragino Kaku Gothic ProN W6" charset="-128"/>
              </a:rPr>
              <a:t>に（局所解が無い）</a:t>
            </a:r>
            <a:endParaRPr lang="en-US" altLang="ja-JP" dirty="0" smtClean="0">
              <a:latin typeface="Hiragino Kaku Gothic ProN W6" charset="-128"/>
              <a:ea typeface="Hiragino Kaku Gothic ProN W6" charset="-128"/>
              <a:cs typeface="Hiragino Kaku Gothic ProN W6" charset="-128"/>
            </a:endParaRPr>
          </a:p>
          <a:p>
            <a:pPr marL="228600" lvl="1">
              <a:spcBef>
                <a:spcPts val="1000"/>
              </a:spcBef>
            </a:pPr>
            <a:r>
              <a:rPr lang="ja-JP" altLang="en-US" dirty="0" smtClean="0">
                <a:latin typeface="Hiragino Kaku Gothic ProN W6" charset="-128"/>
                <a:ea typeface="Hiragino Kaku Gothic ProN W6" charset="-128"/>
                <a:cs typeface="Hiragino Kaku Gothic ProN W6" charset="-128"/>
              </a:rPr>
              <a:t>一層の隠れ変数の層</a:t>
            </a:r>
            <a:endParaRPr lang="en-US" altLang="ja-JP" dirty="0" smtClean="0">
              <a:latin typeface="Hiragino Kaku Gothic ProN W6" charset="-128"/>
              <a:ea typeface="Hiragino Kaku Gothic ProN W6" charset="-128"/>
              <a:cs typeface="Hiragino Kaku Gothic ProN W6" charset="-128"/>
            </a:endParaRPr>
          </a:p>
          <a:p>
            <a:pPr marL="228600" lvl="1">
              <a:spcBef>
                <a:spcPts val="1000"/>
              </a:spcBef>
            </a:pPr>
            <a:r>
              <a:rPr lang="ja-JP" altLang="en-US" dirty="0" smtClean="0">
                <a:latin typeface="Hiragino Kaku Gothic ProN W6" charset="-128"/>
                <a:ea typeface="Hiragino Kaku Gothic ProN W6" charset="-128"/>
                <a:cs typeface="Hiragino Kaku Gothic ProN W6" charset="-128"/>
              </a:rPr>
              <a:t>入力と隠れ変数の間の重み</a:t>
            </a:r>
            <a:r>
              <a:rPr lang="en-US" altLang="ja-JP" dirty="0" smtClean="0">
                <a:latin typeface="Hiragino Kaku Gothic ProN W6" charset="-128"/>
                <a:ea typeface="Hiragino Kaku Gothic ProN W6" charset="-128"/>
                <a:cs typeface="Hiragino Kaku Gothic ProN W6" charset="-128"/>
              </a:rPr>
              <a:t>W</a:t>
            </a:r>
            <a:r>
              <a:rPr lang="ja-JP" altLang="en-US" dirty="0" smtClean="0">
                <a:latin typeface="Hiragino Kaku Gothic ProN W6" charset="-128"/>
                <a:ea typeface="Hiragino Kaku Gothic ProN W6" charset="-128"/>
                <a:cs typeface="Hiragino Kaku Gothic ProN W6" charset="-128"/>
              </a:rPr>
              <a:t>やバイアス</a:t>
            </a:r>
            <a:r>
              <a:rPr lang="en-US" altLang="ja-JP" dirty="0" smtClean="0">
                <a:latin typeface="Hiragino Kaku Gothic ProN W6" charset="-128"/>
                <a:ea typeface="Hiragino Kaku Gothic ProN W6" charset="-128"/>
                <a:cs typeface="Hiragino Kaku Gothic ProN W6" charset="-128"/>
              </a:rPr>
              <a:t>b</a:t>
            </a:r>
            <a:r>
              <a:rPr lang="ja-JP" altLang="en-US" dirty="0" smtClean="0">
                <a:latin typeface="Hiragino Kaku Gothic ProN W6" charset="-128"/>
                <a:ea typeface="Hiragino Kaku Gothic ProN W6" charset="-128"/>
                <a:cs typeface="Hiragino Kaku Gothic ProN W6" charset="-128"/>
              </a:rPr>
              <a:t>はランダムに生成</a:t>
            </a:r>
            <a:endParaRPr lang="en-US" altLang="ja-JP" dirty="0" smtClean="0">
              <a:latin typeface="Hiragino Kaku Gothic ProN W6" charset="-128"/>
              <a:ea typeface="Hiragino Kaku Gothic ProN W6" charset="-128"/>
              <a:cs typeface="Hiragino Kaku Gothic ProN W6" charset="-128"/>
            </a:endParaRPr>
          </a:p>
          <a:p>
            <a:pPr marL="228600" lvl="1">
              <a:spcBef>
                <a:spcPts val="1000"/>
              </a:spcBef>
            </a:pPr>
            <a:r>
              <a:rPr lang="en-US" altLang="ja-JP" dirty="0" smtClean="0">
                <a:latin typeface="Hiragino Kaku Gothic ProN W6" charset="-128"/>
                <a:ea typeface="Hiragino Kaku Gothic ProN W6" charset="-128"/>
                <a:cs typeface="Hiragino Kaku Gothic ProN W6" charset="-128"/>
              </a:rPr>
              <a:t>W</a:t>
            </a:r>
            <a:r>
              <a:rPr lang="ja-JP" altLang="en-US" dirty="0" smtClean="0">
                <a:latin typeface="Hiragino Kaku Gothic ProN W6" charset="-128"/>
                <a:ea typeface="Hiragino Kaku Gothic ProN W6" charset="-128"/>
                <a:cs typeface="Hiragino Kaku Gothic ProN W6" charset="-128"/>
              </a:rPr>
              <a:t>や</a:t>
            </a:r>
            <a:r>
              <a:rPr lang="en-US" altLang="ja-JP" dirty="0" smtClean="0">
                <a:latin typeface="Hiragino Kaku Gothic ProN W6" charset="-128"/>
                <a:ea typeface="Hiragino Kaku Gothic ProN W6" charset="-128"/>
                <a:cs typeface="Hiragino Kaku Gothic ProN W6" charset="-128"/>
              </a:rPr>
              <a:t>b</a:t>
            </a:r>
            <a:r>
              <a:rPr lang="ja-JP" altLang="en-US" dirty="0" smtClean="0">
                <a:latin typeface="Hiragino Kaku Gothic ProN W6" charset="-128"/>
                <a:ea typeface="Hiragino Kaku Gothic ProN W6" charset="-128"/>
                <a:cs typeface="Hiragino Kaku Gothic ProN W6" charset="-128"/>
              </a:rPr>
              <a:t>を推定する問題が，単に二乗誤差の損失関数の下で線形回帰に</a:t>
            </a:r>
            <a:endParaRPr lang="en-US" altLang="ja-JP" dirty="0" smtClean="0">
              <a:latin typeface="Hiragino Kaku Gothic ProN W6" charset="-128"/>
              <a:ea typeface="Hiragino Kaku Gothic ProN W6" charset="-128"/>
              <a:cs typeface="Hiragino Kaku Gothic ProN W6" charset="-128"/>
            </a:endParaRPr>
          </a:p>
          <a:p>
            <a:pPr marL="0" lvl="1" indent="0">
              <a:spcBef>
                <a:spcPts val="1000"/>
              </a:spcBef>
              <a:buNone/>
            </a:pPr>
            <a:r>
              <a:rPr lang="ja-JP" altLang="en-US" dirty="0" smtClean="0">
                <a:latin typeface="Hiragino Kaku Gothic ProN W6" charset="-128"/>
                <a:ea typeface="Hiragino Kaku Gothic ProN W6" charset="-128"/>
                <a:cs typeface="Hiragino Kaku Gothic ProN W6" charset="-128"/>
              </a:rPr>
              <a:t>　　→解析的に求められる</a:t>
            </a:r>
            <a:endParaRPr lang="en-US" altLang="ja-JP" dirty="0">
              <a:latin typeface="Hiragino Kaku Gothic ProN W6" charset="-128"/>
              <a:ea typeface="Hiragino Kaku Gothic ProN W6" charset="-128"/>
              <a:cs typeface="Hiragino Kaku Gothic ProN W6" charset="-128"/>
            </a:endParaRPr>
          </a:p>
          <a:p>
            <a:pPr marL="342900" lvl="1" indent="-342900">
              <a:spcBef>
                <a:spcPts val="1000"/>
              </a:spcBef>
            </a:pPr>
            <a:r>
              <a:rPr lang="ja-JP" altLang="en-US" dirty="0" smtClean="0">
                <a:latin typeface="Hiragino Kaku Gothic ProN W6" charset="-128"/>
                <a:ea typeface="Hiragino Kaku Gothic ProN W6" charset="-128"/>
                <a:cs typeface="Hiragino Kaku Gothic ProN W6" charset="-128"/>
              </a:rPr>
              <a:t>隠れ変数のノードを増やして，任意の有界な区分連続関数を近似できる</a:t>
            </a:r>
            <a:endParaRPr lang="en-US" altLang="ja-JP" dirty="0" smtClean="0">
              <a:latin typeface="Hiragino Kaku Gothic ProN W6" charset="-128"/>
              <a:ea typeface="Hiragino Kaku Gothic ProN W6" charset="-128"/>
              <a:cs typeface="Hiragino Kaku Gothic ProN W6" charset="-128"/>
            </a:endParaRPr>
          </a:p>
          <a:p>
            <a:pPr marL="342900" lvl="1" indent="-342900">
              <a:spcBef>
                <a:spcPts val="1000"/>
              </a:spcBef>
            </a:pPr>
            <a:r>
              <a:rPr lang="en-US" altLang="ja-JP" dirty="0" smtClean="0">
                <a:latin typeface="Hiragino Kaku Gothic ProN W6" charset="-128"/>
                <a:ea typeface="Hiragino Kaku Gothic ProN W6" charset="-128"/>
                <a:cs typeface="Hiragino Kaku Gothic ProN W6" charset="-128"/>
              </a:rPr>
              <a:t>SVM</a:t>
            </a:r>
            <a:r>
              <a:rPr lang="ja-JP" altLang="en-US" dirty="0" smtClean="0">
                <a:latin typeface="Hiragino Kaku Gothic ProN W6" charset="-128"/>
                <a:ea typeface="Hiragino Kaku Gothic ProN W6" charset="-128"/>
                <a:cs typeface="Hiragino Kaku Gothic ProN W6" charset="-128"/>
              </a:rPr>
              <a:t>と比べて大量のデータでも学習がはやく，学習後の分類器の性能が良い</a:t>
            </a:r>
            <a:endParaRPr lang="en-US" altLang="ja-JP" dirty="0" smtClean="0">
              <a:latin typeface="Hiragino Kaku Gothic ProN W6" charset="-128"/>
              <a:ea typeface="Hiragino Kaku Gothic ProN W6" charset="-128"/>
              <a:cs typeface="Hiragino Kaku Gothic ProN W6" charset="-128"/>
            </a:endParaRPr>
          </a:p>
          <a:p>
            <a:pPr marL="342900" lvl="1" indent="-342900">
              <a:spcBef>
                <a:spcPts val="1000"/>
              </a:spcBef>
            </a:pPr>
            <a:r>
              <a:rPr lang="ja-JP" altLang="en-US" dirty="0" smtClean="0">
                <a:latin typeface="Hiragino Kaku Gothic ProN W6" charset="-128"/>
                <a:ea typeface="Hiragino Kaku Gothic ProN W6" charset="-128"/>
                <a:cs typeface="Hiragino Kaku Gothic ProN W6" charset="-128"/>
              </a:rPr>
              <a:t>層ごとに自己符号化器による事前学習を行って高性能化</a:t>
            </a:r>
            <a:endParaRPr lang="en-US" altLang="ja-JP" dirty="0" smtClean="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76942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Hiragino Kaku Gothic ProN W6" charset="-128"/>
                <a:ea typeface="Hiragino Kaku Gothic ProN W6" charset="-128"/>
                <a:cs typeface="Hiragino Kaku Gothic ProN W6" charset="-128"/>
              </a:rPr>
              <a:t>3.5.2</a:t>
            </a:r>
            <a:r>
              <a:rPr lang="en-US" altLang="ja-JP" dirty="0">
                <a:latin typeface="Hiragino Kaku Gothic ProN W6" charset="-128"/>
                <a:ea typeface="Hiragino Kaku Gothic ProN W6" charset="-128"/>
                <a:cs typeface="Hiragino Kaku Gothic ProN W6" charset="-128"/>
              </a:rPr>
              <a:t/>
            </a:r>
            <a:br>
              <a:rPr lang="en-US" altLang="ja-JP" dirty="0">
                <a:latin typeface="Hiragino Kaku Gothic ProN W6" charset="-128"/>
                <a:ea typeface="Hiragino Kaku Gothic ProN W6" charset="-128"/>
                <a:cs typeface="Hiragino Kaku Gothic ProN W6" charset="-128"/>
              </a:rPr>
            </a:br>
            <a:r>
              <a:rPr lang="ja-JP" altLang="en-US" dirty="0" smtClean="0">
                <a:latin typeface="Hiragino Kaku Gothic ProN W6" charset="-128"/>
                <a:ea typeface="Hiragino Kaku Gothic ProN W6" charset="-128"/>
                <a:cs typeface="Hiragino Kaku Gothic ProN W6" charset="-128"/>
              </a:rPr>
              <a:t>教師あり学習</a:t>
            </a:r>
            <a:r>
              <a:rPr lang="ja-JP" altLang="en-US" dirty="0">
                <a:latin typeface="Hiragino Kaku Gothic ProN W6" charset="-128"/>
                <a:ea typeface="Hiragino Kaku Gothic ProN W6" charset="-128"/>
                <a:cs typeface="Hiragino Kaku Gothic ProN W6" charset="-128"/>
              </a:rPr>
              <a:t>による確定的なモデルの学習</a:t>
            </a:r>
            <a:endParaRPr kumimoji="1" lang="ja-JP" altLang="en-US" dirty="0"/>
          </a:p>
        </p:txBody>
      </p:sp>
      <p:sp>
        <p:nvSpPr>
          <p:cNvPr id="3" name="コンテンツ プレースホルダー 2"/>
          <p:cNvSpPr>
            <a:spLocks noGrp="1"/>
          </p:cNvSpPr>
          <p:nvPr>
            <p:ph idx="1"/>
          </p:nvPr>
        </p:nvSpPr>
        <p:spPr>
          <a:xfrm>
            <a:off x="680321" y="2336873"/>
            <a:ext cx="10187376" cy="3599316"/>
          </a:xfrm>
        </p:spPr>
        <p:txBody>
          <a:bodyPr/>
          <a:lstStyle/>
          <a:p>
            <a:r>
              <a:rPr kumimoji="1" lang="ja-JP" altLang="en-US" dirty="0" smtClean="0">
                <a:latin typeface="Hiragino Kaku Gothic ProN W6" charset="-128"/>
                <a:ea typeface="Hiragino Kaku Gothic ProN W6" charset="-128"/>
                <a:cs typeface="Hiragino Kaku Gothic ProN W6" charset="-128"/>
              </a:rPr>
              <a:t>ここまでは入力をそのまま出力する教師なし学習をする自己符号化器</a:t>
            </a:r>
            <a:endParaRPr kumimoji="1"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→教師あり学習を自己符号化器に使おう（音声分野の識別的事前学習）</a:t>
            </a:r>
            <a:endParaRPr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画像認識において良くない性能</a:t>
            </a:r>
            <a:endParaRPr lang="en-US" altLang="ja-JP" dirty="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三層</a:t>
            </a:r>
            <a:r>
              <a:rPr kumimoji="1" lang="en-US" altLang="ja-JP" dirty="0" smtClean="0">
                <a:latin typeface="Hiragino Kaku Gothic ProN W6" charset="-128"/>
                <a:ea typeface="Hiragino Kaku Gothic ProN W6" charset="-128"/>
                <a:cs typeface="Hiragino Kaku Gothic ProN W6" charset="-128"/>
              </a:rPr>
              <a:t>NN</a:t>
            </a:r>
            <a:r>
              <a:rPr kumimoji="1" lang="ja-JP" altLang="en-US" dirty="0" smtClean="0">
                <a:latin typeface="Hiragino Kaku Gothic ProN W6" charset="-128"/>
                <a:ea typeface="Hiragino Kaku Gothic ProN W6" charset="-128"/>
                <a:cs typeface="Hiragino Kaku Gothic ProN W6" charset="-128"/>
              </a:rPr>
              <a:t>で特徴が表現できなければ学習できないためか</a:t>
            </a:r>
            <a:endParaRPr kumimoji="1"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音声認識では</a:t>
            </a:r>
            <a:r>
              <a:rPr lang="en-US" altLang="ja-JP" dirty="0" smtClean="0">
                <a:latin typeface="Hiragino Kaku Gothic ProN W6" charset="-128"/>
                <a:ea typeface="Hiragino Kaku Gothic ProN W6" charset="-128"/>
                <a:cs typeface="Hiragino Kaku Gothic ProN W6" charset="-128"/>
              </a:rPr>
              <a:t>DBN</a:t>
            </a:r>
            <a:r>
              <a:rPr lang="ja-JP" altLang="en-US" dirty="0" smtClean="0">
                <a:latin typeface="Hiragino Kaku Gothic ProN W6" charset="-128"/>
                <a:ea typeface="Hiragino Kaku Gothic ProN W6" charset="-128"/>
                <a:cs typeface="Hiragino Kaku Gothic ProN W6" charset="-128"/>
              </a:rPr>
              <a:t>による事前学習と同等</a:t>
            </a:r>
            <a:endParaRPr kumimoji="1" lang="en-US" altLang="ja-JP" dirty="0" smtClean="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933420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3.6</a:t>
            </a:r>
            <a:r>
              <a:rPr kumimoji="1" lang="ja-JP" altLang="en-US" dirty="0" smtClean="0">
                <a:latin typeface="Hiragino Kaku Gothic ProN W6" charset="-128"/>
                <a:ea typeface="Hiragino Kaku Gothic ProN W6" charset="-128"/>
                <a:cs typeface="Hiragino Kaku Gothic ProN W6" charset="-128"/>
              </a:rPr>
              <a:t>　</a:t>
            </a:r>
            <a:r>
              <a:rPr lang="en-US" altLang="ja-JP" dirty="0" err="1" smtClean="0">
                <a:latin typeface="Hiragino Kaku Gothic ProN W6" charset="-128"/>
                <a:ea typeface="Hiragino Kaku Gothic ProN W6" charset="-128"/>
                <a:cs typeface="Hiragino Kaku Gothic ProN W6" charset="-128"/>
              </a:rPr>
              <a:t>PoE</a:t>
            </a:r>
            <a:r>
              <a:rPr lang="ja-JP" altLang="en-US" dirty="0" smtClean="0">
                <a:latin typeface="Hiragino Kaku Gothic ProN W6" charset="-128"/>
                <a:ea typeface="Hiragino Kaku Gothic ProN W6" charset="-128"/>
                <a:cs typeface="Hiragino Kaku Gothic ProN W6" charset="-128"/>
              </a:rPr>
              <a:t>の学習法としての</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normAutofit/>
          </a:bodyPr>
          <a:lstStyle/>
          <a:p>
            <a:r>
              <a:rPr kumimoji="1" lang="en-US" altLang="ja-JP" dirty="0" err="1" smtClean="0">
                <a:latin typeface="Hiragino Kaku Gothic ProN W6" charset="-128"/>
                <a:ea typeface="Hiragino Kaku Gothic ProN W6" charset="-128"/>
                <a:cs typeface="Hiragino Kaku Gothic ProN W6" charset="-128"/>
              </a:rPr>
              <a:t>PoE</a:t>
            </a:r>
            <a:r>
              <a:rPr kumimoji="1" lang="en-US" altLang="ja-JP" dirty="0" smtClean="0">
                <a:latin typeface="Hiragino Kaku Gothic ProN W6" charset="-128"/>
                <a:ea typeface="Hiragino Kaku Gothic ProN W6" charset="-128"/>
                <a:cs typeface="Hiragino Kaku Gothic ProN W6" charset="-128"/>
              </a:rPr>
              <a:t>(Product of Experts)</a:t>
            </a:r>
            <a:r>
              <a:rPr kumimoji="1" lang="ja-JP" altLang="en-US" dirty="0" smtClean="0">
                <a:latin typeface="Hiragino Kaku Gothic ProN W6" charset="-128"/>
                <a:ea typeface="Hiragino Kaku Gothic ProN W6" charset="-128"/>
                <a:cs typeface="Hiragino Kaku Gothic ProN W6" charset="-128"/>
              </a:rPr>
              <a:t>　エキスパート関数</a:t>
            </a:r>
            <a:r>
              <a:rPr kumimoji="1" lang="en-US" altLang="ja-JP" dirty="0" smtClean="0">
                <a:latin typeface="Hiragino Kaku Gothic ProN W6" charset="-128"/>
                <a:ea typeface="Hiragino Kaku Gothic ProN W6" charset="-128"/>
                <a:cs typeface="Hiragino Kaku Gothic ProN W6" charset="-128"/>
              </a:rPr>
              <a:t>f</a:t>
            </a:r>
            <a:r>
              <a:rPr kumimoji="1" lang="ja-JP" altLang="en-US" dirty="0" smtClean="0">
                <a:latin typeface="Hiragino Kaku Gothic ProN W6" charset="-128"/>
                <a:ea typeface="Hiragino Kaku Gothic ProN W6" charset="-128"/>
                <a:cs typeface="Hiragino Kaku Gothic ProN W6" charset="-128"/>
              </a:rPr>
              <a:t>の積</a:t>
            </a:r>
            <a:endParaRPr kumimoji="1" lang="en-US" altLang="ja-JP" dirty="0" smtClean="0">
              <a:latin typeface="Hiragino Kaku Gothic ProN W6" charset="-128"/>
              <a:ea typeface="Hiragino Kaku Gothic ProN W6" charset="-128"/>
              <a:cs typeface="Hiragino Kaku Gothic ProN W6" charset="-128"/>
            </a:endParaRPr>
          </a:p>
          <a:p>
            <a:endParaRPr lang="en-US" altLang="ja-JP" dirty="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尤度</a:t>
            </a:r>
            <a:endParaRPr kumimoji="1" lang="en-US" altLang="ja-JP" dirty="0" smtClean="0">
              <a:latin typeface="Hiragino Kaku Gothic ProN W6" charset="-128"/>
              <a:ea typeface="Hiragino Kaku Gothic ProN W6" charset="-128"/>
              <a:cs typeface="Hiragino Kaku Gothic ProN W6" charset="-128"/>
            </a:endParaRPr>
          </a:p>
          <a:p>
            <a:endParaRPr lang="en-US" altLang="ja-JP" dirty="0">
              <a:latin typeface="Hiragino Kaku Gothic ProN W6" charset="-128"/>
              <a:ea typeface="Hiragino Kaku Gothic ProN W6" charset="-128"/>
              <a:cs typeface="Hiragino Kaku Gothic ProN W6" charset="-128"/>
            </a:endParaRPr>
          </a:p>
          <a:p>
            <a:endParaRPr kumimoji="1" lang="en-US" altLang="ja-JP" dirty="0" smtClean="0">
              <a:latin typeface="Hiragino Kaku Gothic ProN W6" charset="-128"/>
              <a:ea typeface="Hiragino Kaku Gothic ProN W6" charset="-128"/>
              <a:cs typeface="Hiragino Kaku Gothic ProN W6" charset="-128"/>
            </a:endParaRPr>
          </a:p>
          <a:p>
            <a:endParaRPr lang="en-US" altLang="ja-JP" dirty="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前の式で定義された</a:t>
            </a:r>
            <a:r>
              <a:rPr kumimoji="1" lang="en-US" altLang="ja-JP" dirty="0" smtClean="0">
                <a:latin typeface="Hiragino Kaku Gothic ProN W6" charset="-128"/>
                <a:ea typeface="Hiragino Kaku Gothic ProN W6" charset="-128"/>
                <a:cs typeface="Hiragino Kaku Gothic ProN W6" charset="-128"/>
              </a:rPr>
              <a:t>EFH</a:t>
            </a:r>
            <a:r>
              <a:rPr kumimoji="1" lang="ja-JP" altLang="en-US" dirty="0" smtClean="0">
                <a:latin typeface="Hiragino Kaku Gothic ProN W6" charset="-128"/>
                <a:ea typeface="Hiragino Kaku Gothic ProN W6" charset="-128"/>
                <a:cs typeface="Hiragino Kaku Gothic ProN W6" charset="-128"/>
              </a:rPr>
              <a:t>は</a:t>
            </a:r>
            <a:r>
              <a:rPr lang="en-US" altLang="ja-JP" dirty="0" err="1" smtClean="0">
                <a:latin typeface="Hiragino Kaku Gothic ProN W6" charset="-128"/>
                <a:ea typeface="Hiragino Kaku Gothic ProN W6" charset="-128"/>
                <a:cs typeface="Hiragino Kaku Gothic ProN W6" charset="-128"/>
              </a:rPr>
              <a:t>PoE</a:t>
            </a:r>
            <a:r>
              <a:rPr lang="ja-JP" altLang="en-US" dirty="0" smtClean="0">
                <a:latin typeface="Hiragino Kaku Gothic ProN W6" charset="-128"/>
                <a:ea typeface="Hiragino Kaku Gothic ProN W6" charset="-128"/>
                <a:cs typeface="Hiragino Kaku Gothic ProN W6" charset="-128"/>
              </a:rPr>
              <a:t>の一種</a:t>
            </a:r>
            <a:endParaRPr kumimoji="1" lang="ja-JP" altLang="en-US" dirty="0">
              <a:latin typeface="Hiragino Kaku Gothic ProN W6" charset="-128"/>
              <a:ea typeface="Hiragino Kaku Gothic ProN W6" charset="-128"/>
              <a:cs typeface="Hiragino Kaku Gothic ProN W6"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4414" y="3251200"/>
            <a:ext cx="6537434" cy="1485989"/>
          </a:xfrm>
          <a:prstGeom prst="rect">
            <a:avLst/>
          </a:prstGeom>
        </p:spPr>
      </p:pic>
    </p:spTree>
    <p:extLst>
      <p:ext uri="{BB962C8B-B14F-4D97-AF65-F5344CB8AC3E}">
        <p14:creationId xmlns:p14="http://schemas.microsoft.com/office/powerpoint/2010/main" val="1316789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Hiragino Kaku Gothic ProN W6" charset="-128"/>
                <a:ea typeface="Hiragino Kaku Gothic ProN W6" charset="-128"/>
                <a:cs typeface="Hiragino Kaku Gothic ProN W6" charset="-128"/>
              </a:rPr>
              <a:t>事前学習</a:t>
            </a:r>
            <a:endParaRPr kumimoji="1" lang="ja-JP" altLang="en-US" dirty="0"/>
          </a:p>
        </p:txBody>
      </p:sp>
      <p:sp>
        <p:nvSpPr>
          <p:cNvPr id="3" name="コンテンツ プレースホルダー 2"/>
          <p:cNvSpPr>
            <a:spLocks noGrp="1"/>
          </p:cNvSpPr>
          <p:nvPr>
            <p:ph idx="1"/>
          </p:nvPr>
        </p:nvSpPr>
        <p:spPr/>
        <p:txBody>
          <a:bodyPr/>
          <a:lstStyle/>
          <a:p>
            <a:endParaRPr lang="en-US" altLang="ja-JP" dirty="0">
              <a:latin typeface="Hiragino Kaku Gothic ProN W6" charset="-128"/>
              <a:ea typeface="Hiragino Kaku Gothic ProN W6" charset="-128"/>
              <a:cs typeface="Hiragino Kaku Gothic ProN W6" charset="-128"/>
            </a:endParaRPr>
          </a:p>
          <a:p>
            <a:r>
              <a:rPr lang="ja-JP" altLang="en-US" dirty="0">
                <a:latin typeface="Hiragino Kaku Gothic ProN W6" charset="-128"/>
                <a:ea typeface="Hiragino Kaku Gothic ProN W6" charset="-128"/>
                <a:cs typeface="Hiragino Kaku Gothic ProN W6" charset="-128"/>
              </a:rPr>
              <a:t>多層</a:t>
            </a:r>
            <a:r>
              <a:rPr lang="en-US" altLang="ja-JP" dirty="0">
                <a:latin typeface="Hiragino Kaku Gothic ProN W6" charset="-128"/>
                <a:ea typeface="Hiragino Kaku Gothic ProN W6" charset="-128"/>
                <a:cs typeface="Hiragino Kaku Gothic ProN W6" charset="-128"/>
              </a:rPr>
              <a:t>NN</a:t>
            </a:r>
            <a:r>
              <a:rPr lang="ja-JP" altLang="en-US" dirty="0">
                <a:latin typeface="Hiragino Kaku Gothic ProN W6" charset="-128"/>
                <a:ea typeface="Hiragino Kaku Gothic ProN W6" charset="-128"/>
                <a:cs typeface="Hiragino Kaku Gothic ProN W6" charset="-128"/>
              </a:rPr>
              <a:t>を</a:t>
            </a:r>
            <a:r>
              <a:rPr lang="ja-JP" altLang="en-US" dirty="0" smtClean="0">
                <a:latin typeface="Hiragino Kaku Gothic ProN W6" charset="-128"/>
                <a:ea typeface="Hiragino Kaku Gothic ProN W6" charset="-128"/>
                <a:cs typeface="Hiragino Kaku Gothic ProN W6" charset="-128"/>
              </a:rPr>
              <a:t>隣接二層</a:t>
            </a:r>
            <a:r>
              <a:rPr lang="ja-JP" altLang="en-US" dirty="0">
                <a:latin typeface="Hiragino Kaku Gothic ProN W6" charset="-128"/>
                <a:ea typeface="Hiragino Kaku Gothic ProN W6" charset="-128"/>
                <a:cs typeface="Hiragino Kaku Gothic ProN W6" charset="-128"/>
              </a:rPr>
              <a:t>ごとに分解</a:t>
            </a:r>
            <a:endParaRPr lang="en-US" altLang="ja-JP" dirty="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二層間で</a:t>
            </a:r>
            <a:r>
              <a:rPr lang="en-US" altLang="ja-JP" dirty="0">
                <a:latin typeface="Hiragino Kaku Gothic ProN W6" charset="-128"/>
                <a:ea typeface="Hiragino Kaku Gothic ProN W6" charset="-128"/>
                <a:cs typeface="Hiragino Kaku Gothic ProN W6" charset="-128"/>
              </a:rPr>
              <a:t>RBM</a:t>
            </a:r>
            <a:r>
              <a:rPr lang="ja-JP" altLang="en-US" dirty="0">
                <a:latin typeface="Hiragino Kaku Gothic ProN W6" charset="-128"/>
                <a:ea typeface="Hiragino Kaku Gothic ProN W6" charset="-128"/>
                <a:cs typeface="Hiragino Kaku Gothic ProN W6" charset="-128"/>
              </a:rPr>
              <a:t>など小規模モデルを構成</a:t>
            </a:r>
            <a:endParaRPr lang="en-US" altLang="ja-JP" dirty="0">
              <a:latin typeface="Hiragino Kaku Gothic ProN W6" charset="-128"/>
              <a:ea typeface="Hiragino Kaku Gothic ProN W6" charset="-128"/>
              <a:cs typeface="Hiragino Kaku Gothic ProN W6" charset="-128"/>
            </a:endParaRPr>
          </a:p>
          <a:p>
            <a:r>
              <a:rPr lang="ja-JP" altLang="en-US" dirty="0">
                <a:latin typeface="Hiragino Kaku Gothic ProN W6" charset="-128"/>
                <a:ea typeface="Hiragino Kaku Gothic ProN W6" charset="-128"/>
                <a:cs typeface="Hiragino Kaku Gothic ProN W6" charset="-128"/>
              </a:rPr>
              <a:t>下層から順に学習</a:t>
            </a:r>
            <a:endParaRPr lang="en-US" altLang="ja-JP" dirty="0">
              <a:latin typeface="Hiragino Kaku Gothic ProN W6" charset="-128"/>
              <a:ea typeface="Hiragino Kaku Gothic ProN W6" charset="-128"/>
              <a:cs typeface="Hiragino Kaku Gothic ProN W6" charset="-128"/>
            </a:endParaRPr>
          </a:p>
          <a:p>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616" y="1965435"/>
            <a:ext cx="4915455" cy="4892565"/>
          </a:xfrm>
          <a:prstGeom prst="rect">
            <a:avLst/>
          </a:prstGeom>
        </p:spPr>
      </p:pic>
    </p:spTree>
    <p:extLst>
      <p:ext uri="{BB962C8B-B14F-4D97-AF65-F5344CB8AC3E}">
        <p14:creationId xmlns:p14="http://schemas.microsoft.com/office/powerpoint/2010/main" val="1118353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a:t>
            </a:r>
            <a:r>
              <a:rPr kumimoji="1" lang="ja-JP" altLang="en-US" dirty="0" smtClean="0">
                <a:latin typeface="Hiragino Kaku Gothic ProN W6" charset="-128"/>
                <a:ea typeface="Hiragino Kaku Gothic ProN W6" charset="-128"/>
                <a:cs typeface="Hiragino Kaku Gothic ProN W6" charset="-128"/>
              </a:rPr>
              <a:t>　確率的なモデルを用いた事前学習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pPr marL="0" indent="0">
              <a:buNone/>
            </a:pPr>
            <a:r>
              <a:rPr kumimoji="1" lang="ja-JP" altLang="en-US" dirty="0" smtClean="0">
                <a:latin typeface="Hiragino Kaku Gothic ProN W6" charset="-128"/>
                <a:ea typeface="Hiragino Kaku Gothic ProN W6" charset="-128"/>
                <a:cs typeface="Hiragino Kaku Gothic ProN W6" charset="-128"/>
              </a:rPr>
              <a:t>確率的なモデルの一種</a:t>
            </a:r>
            <a:r>
              <a:rPr lang="en-US" altLang="ja-JP" dirty="0" smtClean="0">
                <a:latin typeface="Hiragino Kaku Gothic ProN W6" charset="-128"/>
                <a:ea typeface="Hiragino Kaku Gothic ProN W6" charset="-128"/>
                <a:cs typeface="Hiragino Kaku Gothic ProN W6" charset="-128"/>
              </a:rPr>
              <a:t>: </a:t>
            </a:r>
            <a:r>
              <a:rPr lang="ja-JP" altLang="en-US" dirty="0" smtClean="0">
                <a:latin typeface="Hiragino Kaku Gothic ProN W6" charset="-128"/>
                <a:ea typeface="Hiragino Kaku Gothic ProN W6" charset="-128"/>
                <a:cs typeface="Hiragino Kaku Gothic ProN W6" charset="-128"/>
              </a:rPr>
              <a:t>制限ボルツマンマシン（</a:t>
            </a:r>
            <a:r>
              <a:rPr lang="en-US" altLang="ja-JP" dirty="0" smtClean="0">
                <a:latin typeface="Hiragino Kaku Gothic ProN W6" charset="-128"/>
                <a:ea typeface="Hiragino Kaku Gothic ProN W6" charset="-128"/>
                <a:cs typeface="Hiragino Kaku Gothic ProN W6" charset="-128"/>
              </a:rPr>
              <a:t>RBM</a:t>
            </a:r>
            <a:r>
              <a:rPr lang="ja-JP" altLang="en-US" dirty="0" smtClean="0">
                <a:latin typeface="Hiragino Kaku Gothic ProN W6" charset="-128"/>
                <a:ea typeface="Hiragino Kaku Gothic ProN W6" charset="-128"/>
                <a:cs typeface="Hiragino Kaku Gothic ProN W6" charset="-128"/>
              </a:rPr>
              <a:t>）</a:t>
            </a:r>
            <a:endParaRPr lang="en-US" altLang="ja-JP" dirty="0" smtClean="0">
              <a:latin typeface="Hiragino Kaku Gothic ProN W6" charset="-128"/>
              <a:ea typeface="Hiragino Kaku Gothic ProN W6" charset="-128"/>
              <a:cs typeface="Hiragino Kaku Gothic ProN W6" charset="-128"/>
            </a:endParaRPr>
          </a:p>
          <a:p>
            <a:endParaRPr kumimoji="1" lang="ja-JP" altLang="en-US" dirty="0">
              <a:latin typeface="Hiragino Kaku Gothic ProN W6" charset="-128"/>
              <a:ea typeface="Hiragino Kaku Gothic ProN W6" charset="-128"/>
              <a:cs typeface="Hiragino Kaku Gothic ProN W6"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1" y="3014876"/>
            <a:ext cx="10058400" cy="3223958"/>
          </a:xfrm>
          <a:prstGeom prst="rect">
            <a:avLst/>
          </a:prstGeom>
        </p:spPr>
      </p:pic>
    </p:spTree>
    <p:extLst>
      <p:ext uri="{BB962C8B-B14F-4D97-AF65-F5344CB8AC3E}">
        <p14:creationId xmlns:p14="http://schemas.microsoft.com/office/powerpoint/2010/main" val="21027091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3.4.1</a:t>
            </a:r>
            <a:r>
              <a:rPr kumimoji="1" lang="ja-JP" altLang="en-US" dirty="0" smtClean="0">
                <a:latin typeface="Hiragino Kaku Gothic ProN W6" charset="-128"/>
                <a:ea typeface="Hiragino Kaku Gothic ProN W6" charset="-128"/>
                <a:cs typeface="Hiragino Kaku Gothic ProN W6" charset="-128"/>
              </a:rPr>
              <a:t>　</a:t>
            </a:r>
            <a:r>
              <a:rPr kumimoji="1" lang="en-US" altLang="ja-JP" dirty="0" smtClean="0">
                <a:latin typeface="Hiragino Kaku Gothic ProN W6" charset="-128"/>
                <a:ea typeface="Hiragino Kaku Gothic ProN W6" charset="-128"/>
                <a:cs typeface="Hiragino Kaku Gothic ProN W6" charset="-128"/>
              </a:rPr>
              <a:t>RBM</a:t>
            </a:r>
            <a:r>
              <a:rPr kumimoji="1" lang="ja-JP" altLang="en-US" dirty="0" smtClean="0">
                <a:latin typeface="Hiragino Kaku Gothic ProN W6" charset="-128"/>
                <a:ea typeface="Hiragino Kaku Gothic ProN W6" charset="-128"/>
                <a:cs typeface="Hiragino Kaku Gothic ProN W6" charset="-128"/>
              </a:rPr>
              <a:t>（制限ボルツマンマシン）</a:t>
            </a:r>
            <a:endParaRPr kumimoji="1" lang="ja-JP" altLang="en-US" dirty="0">
              <a:latin typeface="Hiragino Kaku Gothic ProN W6" charset="-128"/>
              <a:ea typeface="Hiragino Kaku Gothic ProN W6" charset="-128"/>
              <a:cs typeface="Hiragino Kaku Gothic ProN W6" charset="-128"/>
            </a:endParaRP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6957" y="2233105"/>
            <a:ext cx="3680754" cy="443214"/>
          </a:xfr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956" y="2676320"/>
            <a:ext cx="8032037" cy="1215892"/>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955" y="3892212"/>
            <a:ext cx="3008093" cy="449663"/>
          </a:xfrm>
          <a:prstGeom prst="rect">
            <a:avLst/>
          </a:prstGeom>
        </p:spPr>
      </p:pic>
      <p:sp>
        <p:nvSpPr>
          <p:cNvPr id="10" name="テキスト ボックス 9"/>
          <p:cNvSpPr txBox="1"/>
          <p:nvPr/>
        </p:nvSpPr>
        <p:spPr>
          <a:xfrm>
            <a:off x="680321" y="5096102"/>
            <a:ext cx="10208396" cy="461665"/>
          </a:xfrm>
          <a:prstGeom prst="rect">
            <a:avLst/>
          </a:prstGeom>
          <a:noFill/>
        </p:spPr>
        <p:txBody>
          <a:bodyPr wrap="square" rtlCol="0">
            <a:spAutoFit/>
          </a:bodyPr>
          <a:lstStyle/>
          <a:p>
            <a:r>
              <a:rPr kumimoji="1" lang="en-US" altLang="ja-JP" sz="2400" dirty="0" err="1" smtClean="0">
                <a:latin typeface="Hiragino Kaku Gothic ProN W6" charset="-128"/>
                <a:ea typeface="Hiragino Kaku Gothic ProN W6" charset="-128"/>
                <a:cs typeface="Hiragino Kaku Gothic ProN W6" charset="-128"/>
              </a:rPr>
              <a:t>θ</a:t>
            </a:r>
            <a:r>
              <a:rPr kumimoji="1" lang="ja-JP" altLang="en-US" sz="2400" dirty="0" smtClean="0">
                <a:latin typeface="Hiragino Kaku Gothic ProN W6" charset="-128"/>
                <a:ea typeface="Hiragino Kaku Gothic ProN W6" charset="-128"/>
                <a:cs typeface="Hiragino Kaku Gothic ProN W6" charset="-128"/>
              </a:rPr>
              <a:t>を最適化する</a:t>
            </a:r>
            <a:endParaRPr kumimoji="1" lang="ja-JP" altLang="en-US" sz="2400"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3900270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RBM</a:t>
            </a:r>
            <a:endParaRPr kumimoji="1" lang="ja-JP" altLang="en-US" dirty="0">
              <a:latin typeface="Hiragino Kaku Gothic ProN W6" charset="-128"/>
              <a:ea typeface="Hiragino Kaku Gothic ProN W6" charset="-128"/>
              <a:cs typeface="Hiragino Kaku Gothic ProN W6" charset="-128"/>
            </a:endParaRP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3556" y="3192630"/>
            <a:ext cx="7706217" cy="756217"/>
          </a:xfrm>
          <a:prstGeom prst="rect">
            <a:avLst/>
          </a:prstGeom>
        </p:spPr>
      </p:pic>
      <p:sp>
        <p:nvSpPr>
          <p:cNvPr id="5" name="テキスト ボックス 4"/>
          <p:cNvSpPr txBox="1"/>
          <p:nvPr/>
        </p:nvSpPr>
        <p:spPr>
          <a:xfrm>
            <a:off x="953589" y="2592466"/>
            <a:ext cx="6673583" cy="1200329"/>
          </a:xfrm>
          <a:prstGeom prst="rect">
            <a:avLst/>
          </a:prstGeom>
          <a:noFill/>
        </p:spPr>
        <p:txBody>
          <a:bodyPr wrap="square" rtlCol="0">
            <a:spAutoFit/>
          </a:bodyPr>
          <a:lstStyle/>
          <a:p>
            <a:r>
              <a:rPr kumimoji="1" lang="ja-JP" altLang="en-US" sz="2400" dirty="0" smtClean="0">
                <a:latin typeface="Hiragino Kaku Gothic ProN W6" charset="-128"/>
                <a:ea typeface="Hiragino Kaku Gothic ProN W6" charset="-128"/>
                <a:cs typeface="Hiragino Kaku Gothic ProN W6" charset="-128"/>
              </a:rPr>
              <a:t>規格化定数　</a:t>
            </a:r>
            <a:r>
              <a:rPr kumimoji="1" lang="en-US" altLang="ja-JP" sz="2400" dirty="0" smtClean="0">
                <a:latin typeface="Hiragino Kaku Gothic ProN W6" charset="-128"/>
                <a:ea typeface="Hiragino Kaku Gothic ProN W6" charset="-128"/>
                <a:cs typeface="Hiragino Kaku Gothic ProN W6" charset="-128"/>
              </a:rPr>
              <a:t>v</a:t>
            </a:r>
            <a:r>
              <a:rPr kumimoji="1" lang="ja-JP" altLang="en-US" sz="2400" dirty="0" smtClean="0">
                <a:latin typeface="Hiragino Kaku Gothic ProN W6" charset="-128"/>
                <a:ea typeface="Hiragino Kaku Gothic ProN W6" charset="-128"/>
                <a:cs typeface="Hiragino Kaku Gothic ProN W6" charset="-128"/>
              </a:rPr>
              <a:t>と</a:t>
            </a:r>
            <a:r>
              <a:rPr kumimoji="1" lang="en-US" altLang="ja-JP" sz="2400" dirty="0" smtClean="0">
                <a:latin typeface="Hiragino Kaku Gothic ProN W6" charset="-128"/>
                <a:ea typeface="Hiragino Kaku Gothic ProN W6" charset="-128"/>
                <a:cs typeface="Hiragino Kaku Gothic ProN W6" charset="-128"/>
              </a:rPr>
              <a:t>h</a:t>
            </a:r>
            <a:r>
              <a:rPr kumimoji="1" lang="ja-JP" altLang="en-US" sz="2400" dirty="0" smtClean="0">
                <a:latin typeface="Hiragino Kaku Gothic ProN W6" charset="-128"/>
                <a:ea typeface="Hiragino Kaku Gothic ProN W6" charset="-128"/>
                <a:cs typeface="Hiragino Kaku Gothic ProN W6" charset="-128"/>
              </a:rPr>
              <a:t>に依存しない</a:t>
            </a:r>
            <a:endParaRPr kumimoji="1" lang="en-US" altLang="ja-JP" sz="2400" dirty="0" smtClean="0">
              <a:latin typeface="Hiragino Kaku Gothic ProN W6" charset="-128"/>
              <a:ea typeface="Hiragino Kaku Gothic ProN W6" charset="-128"/>
              <a:cs typeface="Hiragino Kaku Gothic ProN W6" charset="-128"/>
            </a:endParaRPr>
          </a:p>
          <a:p>
            <a:endParaRPr kumimoji="1" lang="en-US" altLang="ja-JP" sz="2400" dirty="0">
              <a:latin typeface="Hiragino Kaku Gothic ProN W6" charset="-128"/>
              <a:ea typeface="Hiragino Kaku Gothic ProN W6" charset="-128"/>
              <a:cs typeface="Hiragino Kaku Gothic ProN W6" charset="-128"/>
            </a:endParaRPr>
          </a:p>
          <a:p>
            <a:r>
              <a:rPr kumimoji="1" lang="en-US" altLang="ja-JP" sz="2400" dirty="0" smtClean="0">
                <a:latin typeface="Hiragino Kaku Gothic ProN W6" charset="-128"/>
                <a:ea typeface="Hiragino Kaku Gothic ProN W6" charset="-128"/>
                <a:cs typeface="Hiragino Kaku Gothic ProN W6" charset="-128"/>
              </a:rPr>
              <a:t>Z(</a:t>
            </a:r>
            <a:r>
              <a:rPr kumimoji="1" lang="en-US" altLang="ja-JP" sz="2400" dirty="0" err="1" smtClean="0">
                <a:latin typeface="Hiragino Kaku Gothic ProN W6" charset="-128"/>
                <a:ea typeface="Hiragino Kaku Gothic ProN W6" charset="-128"/>
                <a:cs typeface="Hiragino Kaku Gothic ProN W6" charset="-128"/>
              </a:rPr>
              <a:t>θ</a:t>
            </a:r>
            <a:r>
              <a:rPr kumimoji="1" lang="en-US" altLang="ja-JP" sz="2400" dirty="0" smtClean="0">
                <a:latin typeface="Hiragino Kaku Gothic ProN W6" charset="-128"/>
                <a:ea typeface="Hiragino Kaku Gothic ProN W6" charset="-128"/>
                <a:cs typeface="Hiragino Kaku Gothic ProN W6" charset="-128"/>
              </a:rPr>
              <a:t>)=</a:t>
            </a:r>
            <a:endParaRPr kumimoji="1" lang="ja-JP" altLang="en-US" sz="2400" dirty="0">
              <a:latin typeface="Hiragino Kaku Gothic ProN W6" charset="-128"/>
              <a:ea typeface="Hiragino Kaku Gothic ProN W6" charset="-128"/>
              <a:cs typeface="Hiragino Kaku Gothic ProN W6" charset="-128"/>
            </a:endParaRPr>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589" y="4094733"/>
            <a:ext cx="4425235" cy="635047"/>
          </a:xfrm>
          <a:prstGeom prst="rect">
            <a:avLst/>
          </a:prstGeom>
        </p:spPr>
      </p:pic>
      <p:sp>
        <p:nvSpPr>
          <p:cNvPr id="9" name="テキスト ボックス 8"/>
          <p:cNvSpPr txBox="1"/>
          <p:nvPr/>
        </p:nvSpPr>
        <p:spPr>
          <a:xfrm>
            <a:off x="871369" y="4781927"/>
            <a:ext cx="4801314" cy="461665"/>
          </a:xfrm>
          <a:prstGeom prst="rect">
            <a:avLst/>
          </a:prstGeom>
          <a:noFill/>
        </p:spPr>
        <p:txBody>
          <a:bodyPr wrap="none" rtlCol="0">
            <a:spAutoFit/>
          </a:bodyPr>
          <a:lstStyle/>
          <a:p>
            <a:r>
              <a:rPr kumimoji="1" lang="ja-JP" altLang="en-US" sz="2400" dirty="0" smtClean="0">
                <a:latin typeface="Hiragino Kaku Gothic ProN W6" charset="-128"/>
                <a:ea typeface="Hiragino Kaku Gothic ProN W6" charset="-128"/>
                <a:cs typeface="Hiragino Kaku Gothic ProN W6" charset="-128"/>
              </a:rPr>
              <a:t>となるように規格化定数を定める</a:t>
            </a:r>
            <a:endParaRPr kumimoji="1" lang="ja-JP" altLang="en-US" sz="2400"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7642021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Hiragino Kaku Gothic ProN W6" charset="-128"/>
                <a:ea typeface="Hiragino Kaku Gothic ProN W6" charset="-128"/>
                <a:cs typeface="Hiragino Kaku Gothic ProN W6" charset="-128"/>
              </a:rPr>
              <a:t>RBM</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lang="en-US" altLang="ja-JP" dirty="0" smtClean="0">
                <a:latin typeface="Hiragino Kaku Gothic ProN W6" charset="-128"/>
                <a:ea typeface="Hiragino Kaku Gothic ProN W6" charset="-128"/>
                <a:cs typeface="Hiragino Kaku Gothic ProN W6" charset="-128"/>
              </a:rPr>
              <a:t>b(1), b(2)</a:t>
            </a:r>
            <a:r>
              <a:rPr lang="ja-JP" altLang="en-US" dirty="0" smtClean="0">
                <a:latin typeface="Hiragino Kaku Gothic ProN W6" charset="-128"/>
                <a:ea typeface="Hiragino Kaku Gothic ProN W6" charset="-128"/>
                <a:cs typeface="Hiragino Kaku Gothic ProN W6" charset="-128"/>
              </a:rPr>
              <a:t>の各要素</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正：</a:t>
            </a:r>
            <a:r>
              <a:rPr lang="en-US" altLang="ja-JP" dirty="0" smtClean="0">
                <a:latin typeface="Hiragino Kaku Gothic ProN W6" charset="-128"/>
                <a:ea typeface="Hiragino Kaku Gothic ProN W6" charset="-128"/>
                <a:cs typeface="Hiragino Kaku Gothic ProN W6" charset="-128"/>
              </a:rPr>
              <a:t>v, h</a:t>
            </a:r>
            <a:r>
              <a:rPr lang="ja-JP" altLang="en-US" dirty="0" smtClean="0">
                <a:latin typeface="Hiragino Kaku Gothic ProN W6" charset="-128"/>
                <a:ea typeface="Hiragino Kaku Gothic ProN W6" charset="-128"/>
                <a:cs typeface="Hiragino Kaku Gothic ProN W6" charset="-128"/>
              </a:rPr>
              <a:t>の対応する要素が１を取りやすくする</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負：０を取りやすくする</a:t>
            </a:r>
            <a:endParaRPr kumimoji="1"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結合重みの行列</a:t>
            </a:r>
            <a:r>
              <a:rPr kumimoji="1" lang="en-US" altLang="ja-JP" dirty="0" smtClean="0">
                <a:latin typeface="Hiragino Kaku Gothic ProN W6" charset="-128"/>
                <a:ea typeface="Hiragino Kaku Gothic ProN W6" charset="-128"/>
                <a:cs typeface="Hiragino Kaku Gothic ProN W6" charset="-128"/>
              </a:rPr>
              <a:t>W</a:t>
            </a:r>
            <a:r>
              <a:rPr kumimoji="1" lang="ja-JP" altLang="en-US" dirty="0" smtClean="0">
                <a:latin typeface="Hiragino Kaku Gothic ProN W6" charset="-128"/>
                <a:ea typeface="Hiragino Kaku Gothic ProN W6" charset="-128"/>
                <a:cs typeface="Hiragino Kaku Gothic ProN W6" charset="-128"/>
              </a:rPr>
              <a:t>は</a:t>
            </a:r>
            <a:r>
              <a:rPr lang="en-US" altLang="ja-JP" dirty="0" smtClean="0">
                <a:latin typeface="Hiragino Kaku Gothic ProN W6" charset="-128"/>
                <a:ea typeface="Hiragino Kaku Gothic ProN W6" charset="-128"/>
                <a:cs typeface="Hiragino Kaku Gothic ProN W6" charset="-128"/>
              </a:rPr>
              <a:t>v</a:t>
            </a:r>
            <a:r>
              <a:rPr lang="ja-JP" altLang="en-US" dirty="0" smtClean="0">
                <a:latin typeface="Hiragino Kaku Gothic ProN W6" charset="-128"/>
                <a:ea typeface="Hiragino Kaku Gothic ProN W6" charset="-128"/>
                <a:cs typeface="Hiragino Kaku Gothic ProN W6" charset="-128"/>
              </a:rPr>
              <a:t>と</a:t>
            </a:r>
            <a:r>
              <a:rPr lang="en-US" altLang="ja-JP" dirty="0" smtClean="0">
                <a:latin typeface="Hiragino Kaku Gothic ProN W6" charset="-128"/>
                <a:ea typeface="Hiragino Kaku Gothic ProN W6" charset="-128"/>
                <a:cs typeface="Hiragino Kaku Gothic ProN W6" charset="-128"/>
              </a:rPr>
              <a:t>h</a:t>
            </a:r>
            <a:r>
              <a:rPr lang="ja-JP" altLang="en-US" dirty="0" smtClean="0">
                <a:latin typeface="Hiragino Kaku Gothic ProN W6" charset="-128"/>
                <a:ea typeface="Hiragino Kaku Gothic ProN W6" charset="-128"/>
                <a:cs typeface="Hiragino Kaku Gothic ProN W6" charset="-128"/>
              </a:rPr>
              <a:t>の相関関係を定める</a:t>
            </a:r>
            <a:endParaRPr lang="en-US" altLang="ja-JP" dirty="0" smtClean="0">
              <a:latin typeface="Hiragino Kaku Gothic ProN W6" charset="-128"/>
              <a:ea typeface="Hiragino Kaku Gothic ProN W6" charset="-128"/>
              <a:cs typeface="Hiragino Kaku Gothic ProN W6" charset="-128"/>
            </a:endParaRPr>
          </a:p>
          <a:p>
            <a:pPr lvl="1"/>
            <a:r>
              <a:rPr lang="en-US" altLang="ja-JP" dirty="0" err="1" smtClean="0">
                <a:latin typeface="Hiragino Kaku Gothic ProN W6" charset="-128"/>
                <a:ea typeface="Hiragino Kaku Gothic ProN W6" charset="-128"/>
                <a:cs typeface="Hiragino Kaku Gothic ProN W6" charset="-128"/>
              </a:rPr>
              <a:t>Wij</a:t>
            </a:r>
            <a:r>
              <a:rPr lang="ja-JP" altLang="en-US" dirty="0" smtClean="0">
                <a:latin typeface="Hiragino Kaku Gothic ProN W6" charset="-128"/>
                <a:ea typeface="Hiragino Kaku Gothic ProN W6" charset="-128"/>
                <a:cs typeface="Hiragino Kaku Gothic ProN W6" charset="-128"/>
              </a:rPr>
              <a:t>が正：</a:t>
            </a:r>
            <a:r>
              <a:rPr lang="en-US" altLang="ja-JP" dirty="0" smtClean="0">
                <a:latin typeface="Hiragino Kaku Gothic ProN W6" charset="-128"/>
                <a:ea typeface="Hiragino Kaku Gothic ProN W6" charset="-128"/>
                <a:cs typeface="Hiragino Kaku Gothic ProN W6" charset="-128"/>
              </a:rPr>
              <a:t>vi</a:t>
            </a:r>
            <a:r>
              <a:rPr lang="ja-JP" altLang="en-US" dirty="0" smtClean="0">
                <a:latin typeface="Hiragino Kaku Gothic ProN W6" charset="-128"/>
                <a:ea typeface="Hiragino Kaku Gothic ProN W6" charset="-128"/>
                <a:cs typeface="Hiragino Kaku Gothic ProN W6" charset="-128"/>
              </a:rPr>
              <a:t>と</a:t>
            </a:r>
            <a:r>
              <a:rPr lang="en-US" altLang="ja-JP" dirty="0" err="1" smtClean="0">
                <a:latin typeface="Hiragino Kaku Gothic ProN W6" charset="-128"/>
                <a:ea typeface="Hiragino Kaku Gothic ProN W6" charset="-128"/>
                <a:cs typeface="Hiragino Kaku Gothic ProN W6" charset="-128"/>
              </a:rPr>
              <a:t>hj</a:t>
            </a:r>
            <a:r>
              <a:rPr lang="ja-JP" altLang="en-US" dirty="0" smtClean="0">
                <a:latin typeface="Hiragino Kaku Gothic ProN W6" charset="-128"/>
                <a:ea typeface="Hiragino Kaku Gothic ProN W6" charset="-128"/>
                <a:cs typeface="Hiragino Kaku Gothic ProN W6" charset="-128"/>
              </a:rPr>
              <a:t>が同時に１を取りやすくなり，負であれば取りにくくなる</a:t>
            </a:r>
            <a:endParaRPr lang="en-US" altLang="ja-JP" dirty="0" smtClean="0">
              <a:latin typeface="Hiragino Kaku Gothic ProN W6" charset="-128"/>
              <a:ea typeface="Hiragino Kaku Gothic ProN W6" charset="-128"/>
              <a:cs typeface="Hiragino Kaku Gothic ProN W6" charset="-128"/>
            </a:endParaRPr>
          </a:p>
          <a:p>
            <a:pPr lvl="1"/>
            <a:r>
              <a:rPr lang="en-US" altLang="ja-JP" dirty="0" err="1" smtClean="0">
                <a:latin typeface="Hiragino Kaku Gothic ProN W6" charset="-128"/>
                <a:ea typeface="Hiragino Kaku Gothic ProN W6" charset="-128"/>
                <a:cs typeface="Hiragino Kaku Gothic ProN W6" charset="-128"/>
              </a:rPr>
              <a:t>Wij</a:t>
            </a:r>
            <a:r>
              <a:rPr lang="ja-JP" altLang="en-US" dirty="0" smtClean="0">
                <a:latin typeface="Hiragino Kaku Gothic ProN W6" charset="-128"/>
                <a:ea typeface="Hiragino Kaku Gothic ProN W6" charset="-128"/>
                <a:cs typeface="Hiragino Kaku Gothic ProN W6" charset="-128"/>
              </a:rPr>
              <a:t>がゼロならグラフ表記において</a:t>
            </a:r>
            <a:r>
              <a:rPr lang="en-US" altLang="ja-JP" dirty="0" smtClean="0">
                <a:latin typeface="Hiragino Kaku Gothic ProN W6" charset="-128"/>
                <a:ea typeface="Hiragino Kaku Gothic ProN W6" charset="-128"/>
                <a:cs typeface="Hiragino Kaku Gothic ProN W6" charset="-128"/>
              </a:rPr>
              <a:t>vi</a:t>
            </a:r>
            <a:r>
              <a:rPr lang="ja-JP" altLang="en-US" dirty="0" smtClean="0">
                <a:latin typeface="Hiragino Kaku Gothic ProN W6" charset="-128"/>
                <a:ea typeface="Hiragino Kaku Gothic ProN W6" charset="-128"/>
                <a:cs typeface="Hiragino Kaku Gothic ProN W6" charset="-128"/>
              </a:rPr>
              <a:t>と</a:t>
            </a:r>
            <a:r>
              <a:rPr lang="en-US" altLang="ja-JP" dirty="0" err="1" smtClean="0">
                <a:latin typeface="Hiragino Kaku Gothic ProN W6" charset="-128"/>
                <a:ea typeface="Hiragino Kaku Gothic ProN W6" charset="-128"/>
                <a:cs typeface="Hiragino Kaku Gothic ProN W6" charset="-128"/>
              </a:rPr>
              <a:t>hj</a:t>
            </a:r>
            <a:r>
              <a:rPr lang="ja-JP" altLang="en-US" dirty="0" smtClean="0">
                <a:latin typeface="Hiragino Kaku Gothic ProN W6" charset="-128"/>
                <a:ea typeface="Hiragino Kaku Gothic ProN W6" charset="-128"/>
                <a:cs typeface="Hiragino Kaku Gothic ProN W6" charset="-128"/>
              </a:rPr>
              <a:t>間に線が無い</a:t>
            </a:r>
            <a:endParaRPr lang="en-US" altLang="ja-JP" dirty="0">
              <a:latin typeface="Hiragino Kaku Gothic ProN W6" charset="-128"/>
              <a:ea typeface="Hiragino Kaku Gothic ProN W6" charset="-128"/>
              <a:cs typeface="Hiragino Kaku Gothic ProN W6" charset="-128"/>
            </a:endParaRPr>
          </a:p>
          <a:p>
            <a:endParaRPr lang="en-US" altLang="ja-JP" dirty="0" smtClean="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653023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Hiragino Kaku Gothic ProN W6" charset="-128"/>
                <a:ea typeface="Hiragino Kaku Gothic ProN W6" charset="-128"/>
                <a:cs typeface="Hiragino Kaku Gothic ProN W6" charset="-128"/>
              </a:rPr>
              <a:t>RBM</a:t>
            </a:r>
            <a:r>
              <a:rPr lang="ja-JP" altLang="en-US" dirty="0" smtClean="0">
                <a:latin typeface="Hiragino Kaku Gothic ProN W6" charset="-128"/>
                <a:ea typeface="Hiragino Kaku Gothic ProN W6" charset="-128"/>
                <a:cs typeface="Hiragino Kaku Gothic ProN W6" charset="-128"/>
              </a:rPr>
              <a:t>の条件付き確率</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lang="en-US" altLang="ja-JP" dirty="0">
                <a:latin typeface="Hiragino Kaku Gothic ProN W6" charset="-128"/>
                <a:ea typeface="Hiragino Kaku Gothic ProN W6" charset="-128"/>
                <a:cs typeface="Hiragino Kaku Gothic ProN W6" charset="-128"/>
              </a:rPr>
              <a:t>v</a:t>
            </a:r>
            <a:r>
              <a:rPr lang="ja-JP" altLang="en-US" dirty="0">
                <a:latin typeface="Hiragino Kaku Gothic ProN W6" charset="-128"/>
                <a:ea typeface="Hiragino Kaku Gothic ProN W6" charset="-128"/>
                <a:cs typeface="Hiragino Kaku Gothic ProN W6" charset="-128"/>
              </a:rPr>
              <a:t>同士や</a:t>
            </a:r>
            <a:r>
              <a:rPr lang="en-US" altLang="ja-JP" dirty="0">
                <a:latin typeface="Hiragino Kaku Gothic ProN W6" charset="-128"/>
                <a:ea typeface="Hiragino Kaku Gothic ProN W6" charset="-128"/>
                <a:cs typeface="Hiragino Kaku Gothic ProN W6" charset="-128"/>
              </a:rPr>
              <a:t>h</a:t>
            </a:r>
            <a:r>
              <a:rPr lang="ja-JP" altLang="en-US" dirty="0">
                <a:latin typeface="Hiragino Kaku Gothic ProN W6" charset="-128"/>
                <a:ea typeface="Hiragino Kaku Gothic ProN W6" charset="-128"/>
                <a:cs typeface="Hiragino Kaku Gothic ProN W6" charset="-128"/>
              </a:rPr>
              <a:t>同士が独立であることから</a:t>
            </a:r>
            <a:endParaRPr lang="en-US" altLang="ja-JP" dirty="0">
              <a:latin typeface="Hiragino Kaku Gothic ProN W6" charset="-128"/>
              <a:ea typeface="Hiragino Kaku Gothic ProN W6" charset="-128"/>
              <a:cs typeface="Hiragino Kaku Gothic ProN W6"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421" y="2847865"/>
            <a:ext cx="10058400" cy="3739843"/>
          </a:xfrm>
          <a:prstGeom prst="rect">
            <a:avLst/>
          </a:prstGeom>
        </p:spPr>
      </p:pic>
    </p:spTree>
    <p:extLst>
      <p:ext uri="{BB962C8B-B14F-4D97-AF65-F5344CB8AC3E}">
        <p14:creationId xmlns:p14="http://schemas.microsoft.com/office/powerpoint/2010/main" val="1133169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3.4.2</a:t>
            </a:r>
            <a:r>
              <a:rPr kumimoji="1" lang="ja-JP" altLang="en-US" dirty="0" smtClean="0">
                <a:latin typeface="Hiragino Kaku Gothic ProN W6" charset="-128"/>
                <a:ea typeface="Hiragino Kaku Gothic ProN W6" charset="-128"/>
                <a:cs typeface="Hiragino Kaku Gothic ProN W6" charset="-128"/>
              </a:rPr>
              <a:t>　指数型ハーモニウム族</a:t>
            </a:r>
            <a:r>
              <a:rPr kumimoji="1" lang="en-US" altLang="ja-JP" dirty="0" smtClean="0">
                <a:latin typeface="Hiragino Kaku Gothic ProN W6" charset="-128"/>
                <a:ea typeface="Hiragino Kaku Gothic ProN W6" charset="-128"/>
                <a:cs typeface="Hiragino Kaku Gothic ProN W6" charset="-128"/>
              </a:rPr>
              <a:t>(EFH)</a:t>
            </a:r>
            <a:endParaRPr kumimoji="1" lang="ja-JP" altLang="en-US" dirty="0">
              <a:latin typeface="Hiragino Kaku Gothic ProN W6" charset="-128"/>
              <a:ea typeface="Hiragino Kaku Gothic ProN W6" charset="-128"/>
              <a:cs typeface="Hiragino Kaku Gothic ProN W6" charset="-128"/>
            </a:endParaRP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282" y="3182822"/>
            <a:ext cx="9613900" cy="3001779"/>
          </a:xfrm>
        </p:spPr>
      </p:pic>
      <p:sp>
        <p:nvSpPr>
          <p:cNvPr id="6" name="テキスト ボックス 5"/>
          <p:cNvSpPr txBox="1"/>
          <p:nvPr/>
        </p:nvSpPr>
        <p:spPr>
          <a:xfrm>
            <a:off x="680282" y="2225109"/>
            <a:ext cx="8852103" cy="830997"/>
          </a:xfrm>
          <a:prstGeom prst="rect">
            <a:avLst/>
          </a:prstGeom>
          <a:noFill/>
        </p:spPr>
        <p:txBody>
          <a:bodyPr wrap="none" rtlCol="0">
            <a:spAutoFit/>
          </a:bodyPr>
          <a:lstStyle/>
          <a:p>
            <a:r>
              <a:rPr kumimoji="1" lang="en-US" altLang="ja-JP" sz="2400" dirty="0" smtClean="0">
                <a:latin typeface="Hiragino Kaku Gothic ProN W6" charset="-128"/>
                <a:ea typeface="Hiragino Kaku Gothic ProN W6" charset="-128"/>
                <a:cs typeface="Hiragino Kaku Gothic ProN W6" charset="-128"/>
              </a:rPr>
              <a:t>RBM</a:t>
            </a:r>
            <a:r>
              <a:rPr kumimoji="1" lang="ja-JP" altLang="en-US" sz="2400" dirty="0" smtClean="0">
                <a:latin typeface="Hiragino Kaku Gothic ProN W6" charset="-128"/>
                <a:ea typeface="Hiragino Kaku Gothic ProN W6" charset="-128"/>
                <a:cs typeface="Hiragino Kaku Gothic ProN W6" charset="-128"/>
              </a:rPr>
              <a:t>は条件付き分布が独立</a:t>
            </a:r>
            <a:endParaRPr kumimoji="1" lang="en-US" altLang="ja-JP" sz="2400" dirty="0" smtClean="0">
              <a:latin typeface="Hiragino Kaku Gothic ProN W6" charset="-128"/>
              <a:ea typeface="Hiragino Kaku Gothic ProN W6" charset="-128"/>
              <a:cs typeface="Hiragino Kaku Gothic ProN W6" charset="-128"/>
            </a:endParaRPr>
          </a:p>
          <a:p>
            <a:r>
              <a:rPr kumimoji="1" lang="ja-JP" altLang="en-US" sz="2400" dirty="0" smtClean="0">
                <a:latin typeface="Hiragino Kaku Gothic ProN W6" charset="-128"/>
                <a:ea typeface="Hiragino Kaku Gothic ProN W6" charset="-128"/>
                <a:cs typeface="Hiragino Kaku Gothic ProN W6" charset="-128"/>
              </a:rPr>
              <a:t>条件付き分布が独立になる分布を一般に</a:t>
            </a:r>
            <a:r>
              <a:rPr kumimoji="1" lang="en-US" altLang="ja-JP" sz="2400" dirty="0" smtClean="0">
                <a:latin typeface="Hiragino Kaku Gothic ProN W6" charset="-128"/>
                <a:ea typeface="Hiragino Kaku Gothic ProN W6" charset="-128"/>
                <a:cs typeface="Hiragino Kaku Gothic ProN W6" charset="-128"/>
              </a:rPr>
              <a:t>EFH</a:t>
            </a:r>
            <a:r>
              <a:rPr kumimoji="1" lang="ja-JP" altLang="en-US" sz="2400" dirty="0" smtClean="0">
                <a:latin typeface="Hiragino Kaku Gothic ProN W6" charset="-128"/>
                <a:ea typeface="Hiragino Kaku Gothic ProN W6" charset="-128"/>
                <a:cs typeface="Hiragino Kaku Gothic ProN W6" charset="-128"/>
              </a:rPr>
              <a:t>といい以下で表す</a:t>
            </a:r>
            <a:endParaRPr kumimoji="1" lang="ja-JP" altLang="en-US" sz="2400" dirty="0">
              <a:latin typeface="Hiragino Kaku Gothic ProN W6" charset="-128"/>
              <a:ea typeface="Hiragino Kaku Gothic ProN W6" charset="-128"/>
              <a:cs typeface="Hiragino Kaku Gothic ProN W6" charset="-128"/>
            </a:endParaRPr>
          </a:p>
        </p:txBody>
      </p:sp>
      <p:sp>
        <p:nvSpPr>
          <p:cNvPr id="7" name="テキスト ボックス 6"/>
          <p:cNvSpPr txBox="1"/>
          <p:nvPr/>
        </p:nvSpPr>
        <p:spPr>
          <a:xfrm>
            <a:off x="680282" y="4683711"/>
            <a:ext cx="4067503" cy="369332"/>
          </a:xfrm>
          <a:prstGeom prst="rect">
            <a:avLst/>
          </a:prstGeom>
          <a:noFill/>
        </p:spPr>
        <p:txBody>
          <a:bodyPr wrap="square" rtlCol="0">
            <a:spAutoFit/>
          </a:bodyPr>
          <a:lstStyle/>
          <a:p>
            <a:r>
              <a:rPr kumimoji="1" lang="ja-JP" altLang="en-US" dirty="0" smtClean="0">
                <a:solidFill>
                  <a:srgbClr val="FF0000"/>
                </a:solidFill>
                <a:latin typeface="Hiragino Kaku Gothic ProN W6" charset="-128"/>
                <a:ea typeface="Hiragino Kaku Gothic ProN W6" charset="-128"/>
                <a:cs typeface="Hiragino Kaku Gothic ProN W6" charset="-128"/>
              </a:rPr>
              <a:t>エネルギー関数</a:t>
            </a:r>
            <a:endParaRPr kumimoji="1" lang="ja-JP" altLang="en-US" dirty="0">
              <a:solidFill>
                <a:srgbClr val="FF0000"/>
              </a:solidFill>
              <a:latin typeface="Hiragino Kaku Gothic ProN W6" charset="-128"/>
              <a:ea typeface="Hiragino Kaku Gothic ProN W6" charset="-128"/>
              <a:cs typeface="Hiragino Kaku Gothic ProN W6" charset="-128"/>
            </a:endParaRPr>
          </a:p>
        </p:txBody>
      </p:sp>
      <p:sp>
        <p:nvSpPr>
          <p:cNvPr id="8" name="テキスト ボックス 7"/>
          <p:cNvSpPr txBox="1"/>
          <p:nvPr/>
        </p:nvSpPr>
        <p:spPr>
          <a:xfrm>
            <a:off x="10294182" y="4222046"/>
            <a:ext cx="1176925" cy="461665"/>
          </a:xfrm>
          <a:prstGeom prst="rect">
            <a:avLst/>
          </a:prstGeom>
          <a:noFill/>
        </p:spPr>
        <p:txBody>
          <a:bodyPr wrap="none" rtlCol="0">
            <a:spAutoFit/>
          </a:bodyPr>
          <a:lstStyle/>
          <a:p>
            <a:r>
              <a:rPr kumimoji="1" lang="en-US" altLang="ja-JP" sz="2400" dirty="0" smtClean="0">
                <a:latin typeface="Hiragino Kaku Gothic ProN W6" charset="-128"/>
                <a:ea typeface="Hiragino Kaku Gothic ProN W6" charset="-128"/>
                <a:cs typeface="Hiragino Kaku Gothic ProN W6" charset="-128"/>
              </a:rPr>
              <a:t>(3.12)</a:t>
            </a:r>
            <a:endParaRPr kumimoji="1" lang="ja-JP" altLang="en-US" sz="2400"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290149841"/>
      </p:ext>
    </p:extLst>
  </p:cSld>
  <p:clrMapOvr>
    <a:masterClrMapping/>
  </p:clrMapOvr>
</p:sld>
</file>

<file path=ppt/theme/theme1.xml><?xml version="1.0" encoding="utf-8"?>
<a:theme xmlns:a="http://schemas.openxmlformats.org/drawingml/2006/main" name="ベルリン">
  <a:themeElements>
    <a:clrScheme name="ベルリン">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ベルリン">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ベルリン">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1567</TotalTime>
  <Words>1082</Words>
  <Application>Microsoft Macintosh PowerPoint</Application>
  <PresentationFormat>ワイド画面</PresentationFormat>
  <Paragraphs>152</Paragraphs>
  <Slides>25</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25</vt:i4>
      </vt:variant>
    </vt:vector>
  </HeadingPairs>
  <TitlesOfParts>
    <vt:vector size="32" baseType="lpstr">
      <vt:lpstr>Hiragino Kaku Gothic ProN W6</vt:lpstr>
      <vt:lpstr>Hiragino Kaku Gothic StdN W8</vt:lpstr>
      <vt:lpstr>ＭＳ Ｐゴシック</vt:lpstr>
      <vt:lpstr>Trebuchet MS</vt:lpstr>
      <vt:lpstr>ヒラギノ角ゴ Pro W6</vt:lpstr>
      <vt:lpstr>Arial</vt:lpstr>
      <vt:lpstr>ベルリン</vt:lpstr>
      <vt:lpstr>深層学習　３章後半</vt:lpstr>
      <vt:lpstr>3.3　自己符号化器による内部表現の学習</vt:lpstr>
      <vt:lpstr>事前学習</vt:lpstr>
      <vt:lpstr>3.4　確率的なモデルを用いた事前学習</vt:lpstr>
      <vt:lpstr>3.4.1　RBM（制限ボルツマンマシン）</vt:lpstr>
      <vt:lpstr>RBM</vt:lpstr>
      <vt:lpstr>RBM</vt:lpstr>
      <vt:lpstr>RBMの条件付き確率</vt:lpstr>
      <vt:lpstr>3.4.2　指数型ハーモニウム族(EFH)</vt:lpstr>
      <vt:lpstr>3.4.3 指数型ハーモニウム族のCD法による学習</vt:lpstr>
      <vt:lpstr>3.4.4　CD法が最適化している損失関数</vt:lpstr>
      <vt:lpstr>3.4.5 CD法と類似した学習則を与えるアルゴリズム</vt:lpstr>
      <vt:lpstr>MPF法の利点</vt:lpstr>
      <vt:lpstr>3.4.6　CD法から派生した学習則</vt:lpstr>
      <vt:lpstr>CD法から派生した学習則</vt:lpstr>
      <vt:lpstr>3.4.7 確率的なモデルの事前学習と自己符号化器の学習の関係</vt:lpstr>
      <vt:lpstr>変分自己符号化器</vt:lpstr>
      <vt:lpstr>3.5　確定的なモデルを用いた事前学習</vt:lpstr>
      <vt:lpstr>3.5.1 教師なし学習による確定的なモデルの学習</vt:lpstr>
      <vt:lpstr>雑音除去自己符号化器による事前学習</vt:lpstr>
      <vt:lpstr>周辺化雑音除去自己符号化器</vt:lpstr>
      <vt:lpstr>その他の自己符号化器による事前学習</vt:lpstr>
      <vt:lpstr>極端学習機械(ELM)</vt:lpstr>
      <vt:lpstr>3.5.2 教師あり学習による確定的なモデルの学習</vt:lpstr>
      <vt:lpstr>3.6　PoEの学習法としてのCD法</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深層学習　３章後半</dc:title>
  <dc:creator>Microsoft Office ユーザー</dc:creator>
  <cp:lastModifiedBy>Microsoft Office ユーザー</cp:lastModifiedBy>
  <cp:revision>104</cp:revision>
  <dcterms:created xsi:type="dcterms:W3CDTF">2017-05-14T01:38:55Z</dcterms:created>
  <dcterms:modified xsi:type="dcterms:W3CDTF">2017-05-15T03:51:00Z</dcterms:modified>
</cp:coreProperties>
</file>