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0"/>
    <p:restoredTop sz="94715"/>
  </p:normalViewPr>
  <p:slideViewPr>
    <p:cSldViewPr snapToGrid="0" snapToObjects="1">
      <p:cViewPr varScale="1">
        <p:scale>
          <a:sx n="122" d="100"/>
          <a:sy n="122" d="100"/>
        </p:scale>
        <p:origin x="3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9D6E9DEC-419B-4CC5-A080-3B06BD5A8291}"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プレースホルダーまでドラッグするかアイコンをクリックして図を追加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9D6E9DEC-419B-4CC5-A080-3B06BD5A8291}"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5/15/17</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dirty="0"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0578ACC-22D6-47C1-A373-4FD133E34F3C}" type="datetimeFigureOut">
              <a:rPr lang="en-US" smtClean="0"/>
              <a:t>5/15/17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5/15/17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5/15/17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5/15/17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E331444B-B92B-4E27-8C94-BB93EAF5CB18}" type="datetimeFigureOut">
              <a:rPr lang="en-US" smtClean="0"/>
              <a:t>5/15/17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3EFA5E-FA76-400D-B3DC-F0BA90E6D107}" type="datetimeFigureOut">
              <a:rPr lang="en-US" smtClean="0"/>
              <a:t>5/15/17</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5/15/17</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440743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hf sldNum="0" hdr="0" ftr="0" dt="0"/>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smtClean="0">
                <a:latin typeface="Hiragino Kaku Gothic ProN W6" charset="-128"/>
                <a:ea typeface="Hiragino Kaku Gothic ProN W6" charset="-128"/>
                <a:cs typeface="Hiragino Kaku Gothic ProN W6" charset="-128"/>
              </a:rPr>
              <a:t>深層</a:t>
            </a:r>
            <a:r>
              <a:rPr kumimoji="1" lang="ja-JP" altLang="en-US" dirty="0" smtClean="0">
                <a:latin typeface="Hiragino Kaku Gothic ProN W6" charset="-128"/>
                <a:ea typeface="Hiragino Kaku Gothic ProN W6" charset="-128"/>
                <a:cs typeface="Hiragino Kaku Gothic ProN W6" charset="-128"/>
              </a:rPr>
              <a:t>学習</a:t>
            </a:r>
            <a:r>
              <a:rPr lang="ja-JP" altLang="en-US" dirty="0">
                <a:latin typeface="Hiragino Kaku Gothic ProN W6" charset="-128"/>
                <a:ea typeface="Hiragino Kaku Gothic ProN W6" charset="-128"/>
                <a:cs typeface="Hiragino Kaku Gothic ProN W6" charset="-128"/>
              </a:rPr>
              <a:t>　</a:t>
            </a:r>
            <a:r>
              <a:rPr kumimoji="1" lang="ja-JP" altLang="en-US" dirty="0" smtClean="0">
                <a:latin typeface="Hiragino Kaku Gothic ProN W6" charset="-128"/>
                <a:ea typeface="Hiragino Kaku Gothic ProN W6" charset="-128"/>
                <a:cs typeface="Hiragino Kaku Gothic ProN W6" charset="-128"/>
              </a:rPr>
              <a:t>３章後半</a:t>
            </a:r>
            <a:endParaRPr kumimoji="1" lang="ja-JP" altLang="en-US" dirty="0">
              <a:latin typeface="Hiragino Kaku Gothic ProN W6" charset="-128"/>
              <a:ea typeface="Hiragino Kaku Gothic ProN W6" charset="-128"/>
              <a:cs typeface="Hiragino Kaku Gothic ProN W6" charset="-128"/>
            </a:endParaRPr>
          </a:p>
        </p:txBody>
      </p:sp>
      <p:sp>
        <p:nvSpPr>
          <p:cNvPr id="3" name="サブタイトル 2"/>
          <p:cNvSpPr>
            <a:spLocks noGrp="1"/>
          </p:cNvSpPr>
          <p:nvPr>
            <p:ph type="subTitle" idx="1"/>
          </p:nvPr>
        </p:nvSpPr>
        <p:spPr/>
        <p:txBody>
          <a:bodyPr/>
          <a:lstStyle/>
          <a:p>
            <a:r>
              <a:rPr lang="ja-JP" altLang="en-US" dirty="0" smtClean="0">
                <a:latin typeface="Hiragino Kaku Gothic ProN W6" charset="-128"/>
                <a:ea typeface="Hiragino Kaku Gothic ProN W6" charset="-128"/>
                <a:cs typeface="Hiragino Kaku Gothic ProN W6" charset="-128"/>
              </a:rPr>
              <a:t>３章　事前学習とその周辺</a:t>
            </a:r>
            <a:endParaRPr kumimoji="1" lang="en-US" altLang="ja-JP" dirty="0" smtClean="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1385122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3.4.6</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法から派生した学習則</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436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latin typeface="ヒラギノ角ゴ Pro W6" charset="-128"/>
                <a:ea typeface="ヒラギノ角ゴ Pro W6" charset="-128"/>
              </a:rPr>
              <a:t>3.4.7</a:t>
            </a:r>
            <a:r>
              <a:rPr lang="en-US" altLang="ja-JP" dirty="0">
                <a:latin typeface="ヒラギノ角ゴ Pro W6" charset="-128"/>
                <a:ea typeface="ヒラギノ角ゴ Pro W6" charset="-128"/>
              </a:rPr>
              <a:t/>
            </a:r>
            <a:br>
              <a:rPr lang="en-US" altLang="ja-JP" dirty="0">
                <a:latin typeface="ヒラギノ角ゴ Pro W6" charset="-128"/>
                <a:ea typeface="ヒラギノ角ゴ Pro W6" charset="-128"/>
              </a:rPr>
            </a:br>
            <a:r>
              <a:rPr kumimoji="1" lang="ja-JP" altLang="en-US" sz="3100" dirty="0" smtClean="0">
                <a:latin typeface="ヒラギノ角ゴ Pro W6" charset="-128"/>
                <a:ea typeface="ヒラギノ角ゴ Pro W6" charset="-128"/>
              </a:rPr>
              <a:t>確率的なモデルの事前学習と自己符号化器の学習の関係</a:t>
            </a:r>
            <a:endParaRPr kumimoji="1" lang="ja-JP" altLang="en-US" sz="3100" dirty="0">
              <a:latin typeface="ヒラギノ角ゴ Pro W6" charset="-128"/>
              <a:ea typeface="ヒラギノ角ゴ Pro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4889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3.5</a:t>
            </a:r>
            <a:r>
              <a:rPr kumimoji="1" lang="ja-JP" altLang="en-US" dirty="0" smtClean="0">
                <a:latin typeface="Hiragino Kaku Gothic ProN W6" charset="-128"/>
                <a:ea typeface="Hiragino Kaku Gothic ProN W6" charset="-128"/>
                <a:cs typeface="Hiragino Kaku Gothic ProN W6" charset="-128"/>
              </a:rPr>
              <a:t>　確定的なモデルを用いた事前学習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事前学習は後の深層</a:t>
            </a:r>
            <a:r>
              <a:rPr kumimoji="1" lang="en-US" altLang="ja-JP" dirty="0" smtClean="0">
                <a:latin typeface="Hiragino Kaku Gothic ProN W6" charset="-128"/>
                <a:ea typeface="Hiragino Kaku Gothic ProN W6" charset="-128"/>
                <a:cs typeface="Hiragino Kaku Gothic ProN W6" charset="-128"/>
              </a:rPr>
              <a:t>NN</a:t>
            </a:r>
            <a:r>
              <a:rPr kumimoji="1" lang="ja-JP" altLang="en-US" dirty="0" smtClean="0">
                <a:latin typeface="Hiragino Kaku Gothic ProN W6" charset="-128"/>
                <a:ea typeface="Hiragino Kaku Gothic ProN W6" charset="-128"/>
                <a:cs typeface="Hiragino Kaku Gothic ProN W6" charset="-128"/>
              </a:rPr>
              <a:t>の過学習を防ぐ</a:t>
            </a:r>
            <a:endParaRPr kumimoji="1" lang="en-US" altLang="ja-JP" dirty="0" smtClean="0">
              <a:latin typeface="Hiragino Kaku Gothic ProN W6" charset="-128"/>
              <a:ea typeface="Hiragino Kaku Gothic ProN W6" charset="-128"/>
              <a:cs typeface="Hiragino Kaku Gothic ProN W6" charset="-128"/>
            </a:endParaRPr>
          </a:p>
          <a:p>
            <a:r>
              <a:rPr lang="ja-JP" altLang="en-US" dirty="0" smtClean="0">
                <a:latin typeface="Hiragino Kaku Gothic ProN W6" charset="-128"/>
                <a:ea typeface="Hiragino Kaku Gothic ProN W6" charset="-128"/>
                <a:cs typeface="Hiragino Kaku Gothic ProN W6" charset="-128"/>
              </a:rPr>
              <a:t>確率的なモデルは，確定的な教師あり学習の損失関数とは間接的</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確率的なモデルは直接的</a:t>
            </a:r>
            <a:endParaRPr kumimoji="1" lang="en-US" altLang="ja-JP" dirty="0" smtClean="0">
              <a:latin typeface="Hiragino Kaku Gothic ProN W6" charset="-128"/>
              <a:ea typeface="Hiragino Kaku Gothic ProN W6" charset="-128"/>
              <a:cs typeface="Hiragino Kaku Gothic ProN W6" charset="-128"/>
            </a:endParaRPr>
          </a:p>
          <a:p>
            <a:pPr lvl="1" algn="just"/>
            <a:r>
              <a:rPr lang="en-US" altLang="ja-JP" dirty="0" smtClean="0">
                <a:latin typeface="Hiragino Kaku Gothic ProN W6" charset="-128"/>
                <a:ea typeface="Hiragino Kaku Gothic ProN W6" charset="-128"/>
                <a:cs typeface="Hiragino Kaku Gothic ProN W6" charset="-128"/>
              </a:rPr>
              <a:t>3.5.1</a:t>
            </a:r>
            <a:r>
              <a:rPr lang="ja-JP" altLang="en-US" dirty="0" smtClean="0">
                <a:latin typeface="Hiragino Kaku Gothic ProN W6" charset="-128"/>
                <a:ea typeface="Hiragino Kaku Gothic ProN W6" charset="-128"/>
                <a:cs typeface="Hiragino Kaku Gothic ProN W6" charset="-128"/>
              </a:rPr>
              <a:t>　教師なし学習</a:t>
            </a:r>
            <a:endParaRPr lang="en-US" altLang="ja-JP" dirty="0" smtClean="0">
              <a:latin typeface="Hiragino Kaku Gothic ProN W6" charset="-128"/>
              <a:ea typeface="Hiragino Kaku Gothic ProN W6" charset="-128"/>
              <a:cs typeface="Hiragino Kaku Gothic ProN W6" charset="-128"/>
            </a:endParaRPr>
          </a:p>
          <a:p>
            <a:pPr lvl="1"/>
            <a:r>
              <a:rPr kumimoji="1" lang="en-US" altLang="ja-JP" dirty="0" smtClean="0">
                <a:latin typeface="Hiragino Kaku Gothic ProN W6" charset="-128"/>
                <a:ea typeface="Hiragino Kaku Gothic ProN W6" charset="-128"/>
                <a:cs typeface="Hiragino Kaku Gothic ProN W6" charset="-128"/>
              </a:rPr>
              <a:t>3.5.2</a:t>
            </a:r>
            <a:r>
              <a:rPr kumimoji="1" lang="ja-JP" altLang="en-US" dirty="0" smtClean="0">
                <a:latin typeface="Hiragino Kaku Gothic ProN W6" charset="-128"/>
                <a:ea typeface="Hiragino Kaku Gothic ProN W6" charset="-128"/>
                <a:cs typeface="Hiragino Kaku Gothic ProN W6" charset="-128"/>
              </a:rPr>
              <a:t>　教師あり学習</a:t>
            </a:r>
            <a:endParaRPr kumimoji="1" lang="ja-JP" altLang="en-US"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353630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3.5.1</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教師なし学習による確定的なモデルの学習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20181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3.5.2</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教師あり学習</a:t>
            </a:r>
            <a:r>
              <a:rPr lang="ja-JP" altLang="en-US" dirty="0">
                <a:latin typeface="Hiragino Kaku Gothic ProN W6" charset="-128"/>
                <a:ea typeface="Hiragino Kaku Gothic ProN W6" charset="-128"/>
                <a:cs typeface="Hiragino Kaku Gothic ProN W6" charset="-128"/>
              </a:rPr>
              <a:t>による確定的なモデルの学習</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3342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3.6</a:t>
            </a:r>
            <a:r>
              <a:rPr kumimoji="1" lang="ja-JP" altLang="en-US" dirty="0" smtClean="0">
                <a:latin typeface="Hiragino Kaku Gothic ProN W6" charset="-128"/>
                <a:ea typeface="Hiragino Kaku Gothic ProN W6" charset="-128"/>
                <a:cs typeface="Hiragino Kaku Gothic ProN W6" charset="-128"/>
              </a:rPr>
              <a:t>　</a:t>
            </a:r>
            <a:r>
              <a:rPr lang="en-US" altLang="ja-JP" dirty="0" err="1" smtClean="0">
                <a:latin typeface="Hiragino Kaku Gothic ProN W6" charset="-128"/>
                <a:ea typeface="Hiragino Kaku Gothic ProN W6" charset="-128"/>
                <a:cs typeface="Hiragino Kaku Gothic ProN W6" charset="-128"/>
              </a:rPr>
              <a:t>PoE</a:t>
            </a:r>
            <a:r>
              <a:rPr lang="ja-JP" altLang="en-US" dirty="0" smtClean="0">
                <a:latin typeface="Hiragino Kaku Gothic ProN W6" charset="-128"/>
                <a:ea typeface="Hiragino Kaku Gothic ProN W6" charset="-128"/>
                <a:cs typeface="Hiragino Kaku Gothic ProN W6" charset="-128"/>
              </a:rPr>
              <a:t>の学習法としての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1678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3.3</a:t>
            </a:r>
            <a:r>
              <a:rPr kumimoji="1" lang="ja-JP" altLang="en-US" dirty="0" smtClean="0">
                <a:latin typeface="Hiragino Kaku Gothic ProN W6" charset="-128"/>
                <a:ea typeface="Hiragino Kaku Gothic ProN W6" charset="-128"/>
                <a:cs typeface="Hiragino Kaku Gothic ProN W6" charset="-128"/>
              </a:rPr>
              <a:t>　自己符号化器による内部表現の学習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b="1" dirty="0" smtClean="0">
                <a:latin typeface="Hiragino Kaku Gothic ProN W6" charset="-128"/>
                <a:ea typeface="Hiragino Kaku Gothic ProN W6" charset="-128"/>
                <a:cs typeface="Hiragino Kaku Gothic ProN W6" charset="-128"/>
              </a:rPr>
              <a:t>事前学習←自己符号化器の学習</a:t>
            </a:r>
            <a:r>
              <a:rPr kumimoji="1" lang="ja-JP" altLang="en-US" b="1" dirty="0" smtClean="0">
                <a:latin typeface="Hiragino Kaku Gothic ProN W6" charset="-128"/>
                <a:ea typeface="Hiragino Kaku Gothic ProN W6" charset="-128"/>
                <a:cs typeface="Hiragino Kaku Gothic ProN W6" charset="-128"/>
              </a:rPr>
              <a:t>に</a:t>
            </a:r>
            <a:r>
              <a:rPr lang="ja-JP" altLang="en-US" b="1" dirty="0" smtClean="0">
                <a:latin typeface="Hiragino Kaku Gothic ProN W6" charset="-128"/>
                <a:ea typeface="Hiragino Kaku Gothic ProN W6" charset="-128"/>
                <a:cs typeface="Hiragino Kaku Gothic ProN W6" charset="-128"/>
              </a:rPr>
              <a:t>用いる</a:t>
            </a:r>
            <a:endParaRPr kumimoji="1" lang="en-US" altLang="ja-JP" b="1" dirty="0" smtClean="0">
              <a:latin typeface="Hiragino Kaku Gothic ProN W6" charset="-128"/>
              <a:ea typeface="Hiragino Kaku Gothic ProN W6" charset="-128"/>
              <a:cs typeface="Hiragino Kaku Gothic ProN W6" charset="-128"/>
            </a:endParaRPr>
          </a:p>
          <a:p>
            <a:endParaRPr kumimoji="1" lang="en-US" altLang="ja-JP" b="1" dirty="0" smtClean="0">
              <a:latin typeface="Hiragino Kaku Gothic ProN W6" charset="-128"/>
              <a:ea typeface="Hiragino Kaku Gothic ProN W6" charset="-128"/>
              <a:cs typeface="Hiragino Kaku Gothic ProN W6" charset="-128"/>
            </a:endParaRPr>
          </a:p>
          <a:p>
            <a:pPr marL="0" indent="0">
              <a:buNone/>
            </a:pPr>
            <a:r>
              <a:rPr lang="ja-JP" altLang="en-US" b="1" dirty="0" smtClean="0">
                <a:latin typeface="Hiragino Kaku Gothic ProN W6" charset="-128"/>
                <a:ea typeface="Hiragino Kaku Gothic ProN W6" charset="-128"/>
                <a:cs typeface="Hiragino Kaku Gothic ProN W6" charset="-128"/>
              </a:rPr>
              <a:t>自己符号化器を層ごとに貪欲学習して事前学習</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3.4</a:t>
            </a:r>
            <a:r>
              <a:rPr kumimoji="1" lang="ja-JP" altLang="en-US" b="1" dirty="0" smtClean="0">
                <a:latin typeface="Hiragino Kaku Gothic ProN W6" charset="-128"/>
                <a:ea typeface="Hiragino Kaku Gothic ProN W6" charset="-128"/>
                <a:cs typeface="Hiragino Kaku Gothic ProN W6" charset="-128"/>
              </a:rPr>
              <a:t>　</a:t>
            </a:r>
            <a:r>
              <a:rPr kumimoji="1" lang="ja-JP" altLang="en-US" b="1" dirty="0" smtClean="0">
                <a:latin typeface="Hiragino Kaku Gothic ProN W6" charset="-128"/>
                <a:ea typeface="Hiragino Kaku Gothic ProN W6" charset="-128"/>
                <a:cs typeface="Hiragino Kaku Gothic ProN W6" charset="-128"/>
              </a:rPr>
              <a:t>確定的</a:t>
            </a:r>
            <a:r>
              <a:rPr kumimoji="1" lang="ja-JP" altLang="en-US" b="1" dirty="0" smtClean="0">
                <a:latin typeface="Hiragino Kaku Gothic ProN W6" charset="-128"/>
                <a:ea typeface="Hiragino Kaku Gothic ProN W6" charset="-128"/>
                <a:cs typeface="Hiragino Kaku Gothic ProN W6" charset="-128"/>
              </a:rPr>
              <a:t>なモデル</a:t>
            </a:r>
            <a:endParaRPr kumimoji="1" lang="en-US" altLang="ja-JP" b="1" dirty="0" smtClean="0">
              <a:latin typeface="Hiragino Kaku Gothic ProN W6" charset="-128"/>
              <a:ea typeface="Hiragino Kaku Gothic ProN W6" charset="-128"/>
              <a:cs typeface="Hiragino Kaku Gothic ProN W6" charset="-128"/>
            </a:endParaRPr>
          </a:p>
          <a:p>
            <a:r>
              <a:rPr lang="en-US" altLang="ja-JP" b="1" dirty="0" smtClean="0">
                <a:latin typeface="Hiragino Kaku Gothic ProN W6" charset="-128"/>
                <a:ea typeface="Hiragino Kaku Gothic ProN W6" charset="-128"/>
                <a:cs typeface="Hiragino Kaku Gothic ProN W6" charset="-128"/>
              </a:rPr>
              <a:t>3.5</a:t>
            </a:r>
            <a:r>
              <a:rPr lang="ja-JP" altLang="en-US" b="1" dirty="0" smtClean="0">
                <a:latin typeface="Hiragino Kaku Gothic ProN W6" charset="-128"/>
                <a:ea typeface="Hiragino Kaku Gothic ProN W6" charset="-128"/>
                <a:cs typeface="Hiragino Kaku Gothic ProN W6" charset="-128"/>
              </a:rPr>
              <a:t>　</a:t>
            </a:r>
            <a:r>
              <a:rPr lang="ja-JP" altLang="en-US" b="1" dirty="0" smtClean="0">
                <a:latin typeface="Hiragino Kaku Gothic ProN W6" charset="-128"/>
                <a:ea typeface="Hiragino Kaku Gothic ProN W6" charset="-128"/>
                <a:cs typeface="Hiragino Kaku Gothic ProN W6" charset="-128"/>
              </a:rPr>
              <a:t>確率的</a:t>
            </a:r>
            <a:r>
              <a:rPr lang="ja-JP" altLang="en-US" b="1" dirty="0" smtClean="0">
                <a:latin typeface="Hiragino Kaku Gothic ProN W6" charset="-128"/>
                <a:ea typeface="Hiragino Kaku Gothic ProN W6" charset="-128"/>
                <a:cs typeface="Hiragino Kaku Gothic ProN W6" charset="-128"/>
              </a:rPr>
              <a:t>なモデル</a:t>
            </a:r>
            <a:endParaRPr lang="en-US" altLang="ja-JP" b="1" dirty="0" smtClean="0">
              <a:latin typeface="Hiragino Kaku Gothic ProN W6" charset="-128"/>
              <a:ea typeface="Hiragino Kaku Gothic ProN W6" charset="-128"/>
              <a:cs typeface="Hiragino Kaku Gothic ProN W6" charset="-128"/>
            </a:endParaRPr>
          </a:p>
          <a:p>
            <a:r>
              <a:rPr kumimoji="1" lang="en-US" altLang="ja-JP" b="1" dirty="0" smtClean="0">
                <a:latin typeface="Hiragino Kaku Gothic ProN W6" charset="-128"/>
                <a:ea typeface="Hiragino Kaku Gothic ProN W6" charset="-128"/>
                <a:cs typeface="Hiragino Kaku Gothic ProN W6" charset="-128"/>
              </a:rPr>
              <a:t>3.6</a:t>
            </a:r>
            <a:r>
              <a:rPr kumimoji="1" lang="ja-JP" altLang="en-US" b="1" dirty="0" smtClean="0">
                <a:latin typeface="Hiragino Kaku Gothic ProN W6" charset="-128"/>
                <a:ea typeface="Hiragino Kaku Gothic ProN W6" charset="-128"/>
                <a:cs typeface="Hiragino Kaku Gothic ProN W6" charset="-128"/>
              </a:rPr>
              <a:t>　</a:t>
            </a:r>
            <a:r>
              <a:rPr lang="en-US" altLang="ja-JP" b="1" dirty="0" smtClean="0">
                <a:latin typeface="Hiragino Kaku Gothic ProN W6" charset="-128"/>
                <a:ea typeface="Hiragino Kaku Gothic ProN W6" charset="-128"/>
                <a:cs typeface="Hiragino Kaku Gothic ProN W6" charset="-128"/>
              </a:rPr>
              <a:t>Product of Experts </a:t>
            </a:r>
            <a:r>
              <a:rPr lang="ja-JP" altLang="en-US" b="1" dirty="0" smtClean="0">
                <a:latin typeface="Hiragino Kaku Gothic ProN W6" charset="-128"/>
                <a:ea typeface="Hiragino Kaku Gothic ProN W6" charset="-128"/>
                <a:cs typeface="Hiragino Kaku Gothic ProN W6" charset="-128"/>
              </a:rPr>
              <a:t>の学習法としての</a:t>
            </a:r>
            <a:r>
              <a:rPr lang="en-US" altLang="ja-JP" b="1" dirty="0" smtClean="0">
                <a:latin typeface="Hiragino Kaku Gothic ProN W6" charset="-128"/>
                <a:ea typeface="Hiragino Kaku Gothic ProN W6" charset="-128"/>
                <a:cs typeface="Hiragino Kaku Gothic ProN W6" charset="-128"/>
              </a:rPr>
              <a:t>CD</a:t>
            </a:r>
            <a:r>
              <a:rPr lang="ja-JP" altLang="en-US" b="1" dirty="0" smtClean="0">
                <a:latin typeface="Hiragino Kaku Gothic ProN W6" charset="-128"/>
                <a:ea typeface="Hiragino Kaku Gothic ProN W6" charset="-128"/>
                <a:cs typeface="Hiragino Kaku Gothic ProN W6" charset="-128"/>
              </a:rPr>
              <a:t>法</a:t>
            </a:r>
            <a:endParaRPr lang="en-US" altLang="ja-JP" b="1" dirty="0">
              <a:latin typeface="Hiragino Kaku Gothic ProN W6" charset="-128"/>
              <a:ea typeface="Hiragino Kaku Gothic ProN W6" charset="-128"/>
              <a:cs typeface="Hiragino Kaku Gothic ProN W6" charset="-128"/>
            </a:endParaRPr>
          </a:p>
          <a:p>
            <a:pPr marL="0" indent="0">
              <a:buNone/>
            </a:pPr>
            <a:r>
              <a:rPr kumimoji="1" lang="en-US" altLang="ja-JP" b="1" dirty="0" smtClean="0">
                <a:latin typeface="Hiragino Kaku Gothic ProN W6" charset="-128"/>
                <a:ea typeface="Hiragino Kaku Gothic ProN W6" charset="-128"/>
                <a:cs typeface="Hiragino Kaku Gothic ProN W6" charset="-128"/>
              </a:rPr>
              <a:t>CD</a:t>
            </a:r>
            <a:r>
              <a:rPr kumimoji="1"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a:t>
            </a:r>
            <a:r>
              <a:rPr lang="en-US" altLang="ja-JP" b="1" dirty="0" smtClean="0">
                <a:latin typeface="Hiragino Kaku Gothic ProN W6" charset="-128"/>
                <a:ea typeface="Hiragino Kaku Gothic ProN W6" charset="-128"/>
                <a:cs typeface="Hiragino Kaku Gothic ProN W6" charset="-128"/>
              </a:rPr>
              <a:t>Contrastive Divergence</a:t>
            </a:r>
            <a:r>
              <a:rPr lang="ja-JP" altLang="en-US" b="1" dirty="0" smtClean="0">
                <a:latin typeface="Hiragino Kaku Gothic ProN W6" charset="-128"/>
                <a:ea typeface="Hiragino Kaku Gothic ProN W6" charset="-128"/>
                <a:cs typeface="Hiragino Kaku Gothic ProN W6" charset="-128"/>
              </a:rPr>
              <a:t>法</a:t>
            </a:r>
            <a:r>
              <a:rPr lang="ja-JP" altLang="en-US" b="1" dirty="0" smtClean="0">
                <a:latin typeface="Hiragino Kaku Gothic ProN W6" charset="-128"/>
                <a:ea typeface="Hiragino Kaku Gothic ProN W6" charset="-128"/>
                <a:cs typeface="Hiragino Kaku Gothic ProN W6" charset="-128"/>
              </a:rPr>
              <a:t>）を中心</a:t>
            </a:r>
            <a:endParaRPr kumimoji="1" lang="ja-JP" altLang="en-US" b="1"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431187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a:t>
            </a:r>
            <a:r>
              <a:rPr kumimoji="1" lang="ja-JP" altLang="en-US" dirty="0" smtClean="0">
                <a:latin typeface="Hiragino Kaku Gothic ProN W6" charset="-128"/>
                <a:ea typeface="Hiragino Kaku Gothic ProN W6" charset="-128"/>
                <a:cs typeface="Hiragino Kaku Gothic ProN W6" charset="-128"/>
              </a:rPr>
              <a:t>　確率的なモデルを用いた事前学習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ja-JP" altLang="en-US" dirty="0" smtClean="0">
                <a:latin typeface="Hiragino Kaku Gothic ProN W6" charset="-128"/>
                <a:ea typeface="Hiragino Kaku Gothic ProN W6" charset="-128"/>
                <a:cs typeface="Hiragino Kaku Gothic ProN W6" charset="-128"/>
              </a:rPr>
              <a:t>確率的なモデルの一種</a:t>
            </a:r>
            <a:r>
              <a:rPr lang="en-US" altLang="ja-JP" dirty="0" smtClean="0">
                <a:latin typeface="Hiragino Kaku Gothic ProN W6" charset="-128"/>
                <a:ea typeface="Hiragino Kaku Gothic ProN W6" charset="-128"/>
                <a:cs typeface="Hiragino Kaku Gothic ProN W6" charset="-128"/>
              </a:rPr>
              <a:t>: </a:t>
            </a:r>
            <a:r>
              <a:rPr lang="ja-JP" altLang="en-US" dirty="0" smtClean="0">
                <a:latin typeface="Hiragino Kaku Gothic ProN W6" charset="-128"/>
                <a:ea typeface="Hiragino Kaku Gothic ProN W6" charset="-128"/>
                <a:cs typeface="Hiragino Kaku Gothic ProN W6" charset="-128"/>
              </a:rPr>
              <a:t>制限ボルツマンマシン（</a:t>
            </a:r>
            <a:r>
              <a:rPr lang="en-US" altLang="ja-JP" dirty="0" smtClean="0">
                <a:latin typeface="Hiragino Kaku Gothic ProN W6" charset="-128"/>
                <a:ea typeface="Hiragino Kaku Gothic ProN W6" charset="-128"/>
                <a:cs typeface="Hiragino Kaku Gothic ProN W6" charset="-128"/>
              </a:rPr>
              <a:t>RBM</a:t>
            </a:r>
            <a:r>
              <a:rPr lang="ja-JP" altLang="en-US" dirty="0" smtClean="0">
                <a:latin typeface="Hiragino Kaku Gothic ProN W6" charset="-128"/>
                <a:ea typeface="Hiragino Kaku Gothic ProN W6" charset="-128"/>
                <a:cs typeface="Hiragino Kaku Gothic ProN W6" charset="-128"/>
              </a:rPr>
              <a:t>）</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3014876"/>
            <a:ext cx="10058400" cy="3223958"/>
          </a:xfrm>
          <a:prstGeom prst="rect">
            <a:avLst/>
          </a:prstGeom>
        </p:spPr>
      </p:pic>
    </p:spTree>
    <p:extLst>
      <p:ext uri="{BB962C8B-B14F-4D97-AF65-F5344CB8AC3E}">
        <p14:creationId xmlns:p14="http://schemas.microsoft.com/office/powerpoint/2010/main" val="2102709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3.4.1</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RBM</a:t>
            </a:r>
            <a:r>
              <a:rPr kumimoji="1" lang="ja-JP" altLang="en-US" dirty="0" smtClean="0">
                <a:latin typeface="Hiragino Kaku Gothic ProN W6" charset="-128"/>
                <a:ea typeface="Hiragino Kaku Gothic ProN W6" charset="-128"/>
                <a:cs typeface="Hiragino Kaku Gothic ProN W6" charset="-128"/>
              </a:rPr>
              <a:t>（制限ボルツマンマシン）</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957" y="2233105"/>
            <a:ext cx="3680754" cy="443214"/>
          </a:xfr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56" y="2676320"/>
            <a:ext cx="8032037" cy="1215892"/>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55" y="3892212"/>
            <a:ext cx="3008093" cy="449663"/>
          </a:xfrm>
          <a:prstGeom prst="rect">
            <a:avLst/>
          </a:prstGeom>
        </p:spPr>
      </p:pic>
      <p:sp>
        <p:nvSpPr>
          <p:cNvPr id="10" name="テキスト ボックス 9"/>
          <p:cNvSpPr txBox="1"/>
          <p:nvPr/>
        </p:nvSpPr>
        <p:spPr>
          <a:xfrm>
            <a:off x="680321" y="5274441"/>
            <a:ext cx="10208396" cy="461665"/>
          </a:xfrm>
          <a:prstGeom prst="rect">
            <a:avLst/>
          </a:prstGeom>
          <a:noFill/>
        </p:spPr>
        <p:txBody>
          <a:bodyPr wrap="square" rtlCol="0">
            <a:spAutoFit/>
          </a:bodyPr>
          <a:lstStyle/>
          <a:p>
            <a:r>
              <a:rPr kumimoji="1" lang="en-US" altLang="ja-JP" sz="2400" dirty="0" err="1" smtClean="0">
                <a:latin typeface="Hiragino Kaku Gothic ProN W6" charset="-128"/>
                <a:ea typeface="Hiragino Kaku Gothic ProN W6" charset="-128"/>
                <a:cs typeface="Hiragino Kaku Gothic ProN W6" charset="-128"/>
              </a:rPr>
              <a:t>θ</a:t>
            </a:r>
            <a:r>
              <a:rPr kumimoji="1" lang="ja-JP" altLang="en-US" sz="2400" dirty="0" smtClean="0">
                <a:latin typeface="Hiragino Kaku Gothic ProN W6" charset="-128"/>
                <a:ea typeface="Hiragino Kaku Gothic ProN W6" charset="-128"/>
                <a:cs typeface="Hiragino Kaku Gothic ProN W6" charset="-128"/>
              </a:rPr>
              <a:t>を最適化する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390027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RBM</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556" y="3192630"/>
            <a:ext cx="7706217" cy="756217"/>
          </a:xfrm>
          <a:prstGeom prst="rect">
            <a:avLst/>
          </a:prstGeom>
        </p:spPr>
      </p:pic>
      <p:sp>
        <p:nvSpPr>
          <p:cNvPr id="5" name="テキスト ボックス 4"/>
          <p:cNvSpPr txBox="1"/>
          <p:nvPr/>
        </p:nvSpPr>
        <p:spPr>
          <a:xfrm>
            <a:off x="953589" y="2592466"/>
            <a:ext cx="6673583" cy="1200329"/>
          </a:xfrm>
          <a:prstGeom prst="rect">
            <a:avLst/>
          </a:prstGeom>
          <a:noFill/>
        </p:spPr>
        <p:txBody>
          <a:bodyPr wrap="square" rtlCol="0">
            <a:spAutoFit/>
          </a:bodyPr>
          <a:lstStyle/>
          <a:p>
            <a:r>
              <a:rPr kumimoji="1" lang="ja-JP" altLang="en-US" sz="2400" dirty="0" smtClean="0">
                <a:latin typeface="Hiragino Kaku Gothic ProN W6" charset="-128"/>
                <a:ea typeface="Hiragino Kaku Gothic ProN W6" charset="-128"/>
                <a:cs typeface="Hiragino Kaku Gothic ProN W6" charset="-128"/>
              </a:rPr>
              <a:t>規格化定数　</a:t>
            </a:r>
            <a:r>
              <a:rPr kumimoji="1" lang="en-US" altLang="ja-JP" sz="2400" dirty="0" smtClean="0">
                <a:latin typeface="Hiragino Kaku Gothic ProN W6" charset="-128"/>
                <a:ea typeface="Hiragino Kaku Gothic ProN W6" charset="-128"/>
                <a:cs typeface="Hiragino Kaku Gothic ProN W6" charset="-128"/>
              </a:rPr>
              <a:t>v</a:t>
            </a:r>
            <a:r>
              <a:rPr kumimoji="1" lang="ja-JP" altLang="en-US" sz="2400" dirty="0" smtClean="0">
                <a:latin typeface="Hiragino Kaku Gothic ProN W6" charset="-128"/>
                <a:ea typeface="Hiragino Kaku Gothic ProN W6" charset="-128"/>
                <a:cs typeface="Hiragino Kaku Gothic ProN W6" charset="-128"/>
              </a:rPr>
              <a:t>と</a:t>
            </a:r>
            <a:r>
              <a:rPr kumimoji="1" lang="en-US" altLang="ja-JP" sz="2400" dirty="0" smtClean="0">
                <a:latin typeface="Hiragino Kaku Gothic ProN W6" charset="-128"/>
                <a:ea typeface="Hiragino Kaku Gothic ProN W6" charset="-128"/>
                <a:cs typeface="Hiragino Kaku Gothic ProN W6" charset="-128"/>
              </a:rPr>
              <a:t>h</a:t>
            </a:r>
            <a:r>
              <a:rPr kumimoji="1" lang="ja-JP" altLang="en-US" sz="2400" dirty="0" smtClean="0">
                <a:latin typeface="Hiragino Kaku Gothic ProN W6" charset="-128"/>
                <a:ea typeface="Hiragino Kaku Gothic ProN W6" charset="-128"/>
                <a:cs typeface="Hiragino Kaku Gothic ProN W6" charset="-128"/>
              </a:rPr>
              <a:t>に依存しない</a:t>
            </a:r>
            <a:endParaRPr kumimoji="1" lang="en-US" altLang="ja-JP" sz="2400" dirty="0" smtClean="0">
              <a:latin typeface="Hiragino Kaku Gothic ProN W6" charset="-128"/>
              <a:ea typeface="Hiragino Kaku Gothic ProN W6" charset="-128"/>
              <a:cs typeface="Hiragino Kaku Gothic ProN W6" charset="-128"/>
            </a:endParaRPr>
          </a:p>
          <a:p>
            <a:endParaRPr kumimoji="1" lang="en-US" altLang="ja-JP" sz="2400" dirty="0">
              <a:latin typeface="Hiragino Kaku Gothic ProN W6" charset="-128"/>
              <a:ea typeface="Hiragino Kaku Gothic ProN W6" charset="-128"/>
              <a:cs typeface="Hiragino Kaku Gothic ProN W6" charset="-128"/>
            </a:endParaRPr>
          </a:p>
          <a:p>
            <a:r>
              <a:rPr kumimoji="1" lang="en-US" altLang="ja-JP" sz="2400" dirty="0" smtClean="0">
                <a:latin typeface="Hiragino Kaku Gothic ProN W6" charset="-128"/>
                <a:ea typeface="Hiragino Kaku Gothic ProN W6" charset="-128"/>
                <a:cs typeface="Hiragino Kaku Gothic ProN W6" charset="-128"/>
              </a:rPr>
              <a:t>Z(</a:t>
            </a:r>
            <a:r>
              <a:rPr kumimoji="1" lang="en-US" altLang="ja-JP" sz="2400" dirty="0" err="1" smtClean="0">
                <a:latin typeface="Hiragino Kaku Gothic ProN W6" charset="-128"/>
                <a:ea typeface="Hiragino Kaku Gothic ProN W6" charset="-128"/>
                <a:cs typeface="Hiragino Kaku Gothic ProN W6" charset="-128"/>
              </a:rPr>
              <a:t>θ</a:t>
            </a:r>
            <a:r>
              <a:rPr kumimoji="1" lang="en-US" altLang="ja-JP" sz="2400" dirty="0" smtClean="0">
                <a:latin typeface="Hiragino Kaku Gothic ProN W6" charset="-128"/>
                <a:ea typeface="Hiragino Kaku Gothic ProN W6" charset="-128"/>
                <a:cs typeface="Hiragino Kaku Gothic ProN W6" charset="-128"/>
              </a:rPr>
              <a:t>)=</a:t>
            </a:r>
            <a:endParaRPr kumimoji="1" lang="ja-JP" altLang="en-US" sz="2400" dirty="0">
              <a:latin typeface="Hiragino Kaku Gothic ProN W6" charset="-128"/>
              <a:ea typeface="Hiragino Kaku Gothic ProN W6" charset="-128"/>
              <a:cs typeface="Hiragino Kaku Gothic ProN W6" charset="-128"/>
            </a:endParaRPr>
          </a:p>
        </p:txBody>
      </p:sp>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589" y="4094733"/>
            <a:ext cx="4425235" cy="635047"/>
          </a:xfrm>
          <a:prstGeom prst="rect">
            <a:avLst/>
          </a:prstGeom>
        </p:spPr>
      </p:pic>
      <p:sp>
        <p:nvSpPr>
          <p:cNvPr id="9" name="テキスト ボックス 8"/>
          <p:cNvSpPr txBox="1"/>
          <p:nvPr/>
        </p:nvSpPr>
        <p:spPr>
          <a:xfrm>
            <a:off x="871369" y="4781927"/>
            <a:ext cx="4801314" cy="461665"/>
          </a:xfrm>
          <a:prstGeom prst="rect">
            <a:avLst/>
          </a:prstGeom>
          <a:noFill/>
        </p:spPr>
        <p:txBody>
          <a:bodyPr wrap="none" rtlCol="0">
            <a:spAutoFit/>
          </a:bodyPr>
          <a:lstStyle/>
          <a:p>
            <a:r>
              <a:rPr kumimoji="1" lang="ja-JP" altLang="en-US" sz="2400" dirty="0" smtClean="0">
                <a:latin typeface="Hiragino Kaku Gothic ProN W6" charset="-128"/>
                <a:ea typeface="Hiragino Kaku Gothic ProN W6" charset="-128"/>
                <a:cs typeface="Hiragino Kaku Gothic ProN W6" charset="-128"/>
              </a:rPr>
              <a:t>となるように規格化定数を定める</a:t>
            </a:r>
            <a:endParaRPr kumimoji="1" lang="ja-JP" altLang="en-US" sz="2400" dirty="0">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764202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3.4.2</a:t>
            </a:r>
            <a:r>
              <a:rPr kumimoji="1" lang="ja-JP" altLang="en-US" dirty="0" smtClean="0">
                <a:latin typeface="Hiragino Kaku Gothic ProN W6" charset="-128"/>
                <a:ea typeface="Hiragino Kaku Gothic ProN W6" charset="-128"/>
                <a:cs typeface="Hiragino Kaku Gothic ProN W6" charset="-128"/>
              </a:rPr>
              <a:t>　指数型ハーモニウム族</a:t>
            </a:r>
            <a:r>
              <a:rPr kumimoji="1" lang="en-US" altLang="ja-JP" dirty="0" smtClean="0">
                <a:latin typeface="Hiragino Kaku Gothic ProN W6" charset="-128"/>
                <a:ea typeface="Hiragino Kaku Gothic ProN W6" charset="-128"/>
                <a:cs typeface="Hiragino Kaku Gothic ProN W6" charset="-128"/>
              </a:rPr>
              <a:t>(EFH)</a:t>
            </a:r>
            <a:endParaRPr kumimoji="1" lang="ja-JP" altLang="en-US" dirty="0">
              <a:latin typeface="Hiragino Kaku Gothic ProN W6" charset="-128"/>
              <a:ea typeface="Hiragino Kaku Gothic ProN W6" charset="-128"/>
              <a:cs typeface="Hiragino Kaku Gothic ProN W6" charset="-128"/>
            </a:endParaRPr>
          </a:p>
        </p:txBody>
      </p:sp>
      <p:pic>
        <p:nvPicPr>
          <p:cNvPr id="4" name="コンテンツ プレースホルダー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282" y="3182822"/>
            <a:ext cx="9613900" cy="3001779"/>
          </a:xfrm>
        </p:spPr>
      </p:pic>
      <p:sp>
        <p:nvSpPr>
          <p:cNvPr id="6" name="テキスト ボックス 5"/>
          <p:cNvSpPr txBox="1"/>
          <p:nvPr/>
        </p:nvSpPr>
        <p:spPr>
          <a:xfrm>
            <a:off x="680282" y="2225109"/>
            <a:ext cx="8852103" cy="830997"/>
          </a:xfrm>
          <a:prstGeom prst="rect">
            <a:avLst/>
          </a:prstGeom>
          <a:noFill/>
        </p:spPr>
        <p:txBody>
          <a:bodyPr wrap="none" rtlCol="0">
            <a:spAutoFit/>
          </a:bodyPr>
          <a:lstStyle/>
          <a:p>
            <a:r>
              <a:rPr kumimoji="1" lang="en-US" altLang="ja-JP" sz="2400" dirty="0" smtClean="0">
                <a:latin typeface="Hiragino Kaku Gothic ProN W6" charset="-128"/>
                <a:ea typeface="Hiragino Kaku Gothic ProN W6" charset="-128"/>
                <a:cs typeface="Hiragino Kaku Gothic ProN W6" charset="-128"/>
              </a:rPr>
              <a:t>RBM</a:t>
            </a:r>
            <a:r>
              <a:rPr kumimoji="1" lang="ja-JP" altLang="en-US" sz="2400" dirty="0" smtClean="0">
                <a:latin typeface="Hiragino Kaku Gothic ProN W6" charset="-128"/>
                <a:ea typeface="Hiragino Kaku Gothic ProN W6" charset="-128"/>
                <a:cs typeface="Hiragino Kaku Gothic ProN W6" charset="-128"/>
              </a:rPr>
              <a:t>は条件付き分布が独立</a:t>
            </a:r>
            <a:endParaRPr kumimoji="1" lang="en-US" altLang="ja-JP" sz="2400" dirty="0" smtClean="0">
              <a:latin typeface="Hiragino Kaku Gothic ProN W6" charset="-128"/>
              <a:ea typeface="Hiragino Kaku Gothic ProN W6" charset="-128"/>
              <a:cs typeface="Hiragino Kaku Gothic ProN W6" charset="-128"/>
            </a:endParaRPr>
          </a:p>
          <a:p>
            <a:r>
              <a:rPr kumimoji="1" lang="ja-JP" altLang="en-US" sz="2400" dirty="0" smtClean="0">
                <a:latin typeface="Hiragino Kaku Gothic ProN W6" charset="-128"/>
                <a:ea typeface="Hiragino Kaku Gothic ProN W6" charset="-128"/>
                <a:cs typeface="Hiragino Kaku Gothic ProN W6" charset="-128"/>
              </a:rPr>
              <a:t>条件付き分布が独立になる分布を一般に</a:t>
            </a:r>
            <a:r>
              <a:rPr kumimoji="1" lang="en-US" altLang="ja-JP" sz="2400" dirty="0" smtClean="0">
                <a:latin typeface="Hiragino Kaku Gothic ProN W6" charset="-128"/>
                <a:ea typeface="Hiragino Kaku Gothic ProN W6" charset="-128"/>
                <a:cs typeface="Hiragino Kaku Gothic ProN W6" charset="-128"/>
              </a:rPr>
              <a:t>EFH</a:t>
            </a:r>
            <a:r>
              <a:rPr kumimoji="1" lang="ja-JP" altLang="en-US" sz="2400" dirty="0" smtClean="0">
                <a:latin typeface="Hiragino Kaku Gothic ProN W6" charset="-128"/>
                <a:ea typeface="Hiragino Kaku Gothic ProN W6" charset="-128"/>
                <a:cs typeface="Hiragino Kaku Gothic ProN W6" charset="-128"/>
              </a:rPr>
              <a:t>といい以下で表す</a:t>
            </a:r>
            <a:endParaRPr kumimoji="1" lang="ja-JP" altLang="en-US" sz="2400" dirty="0">
              <a:latin typeface="Hiragino Kaku Gothic ProN W6" charset="-128"/>
              <a:ea typeface="Hiragino Kaku Gothic ProN W6" charset="-128"/>
              <a:cs typeface="Hiragino Kaku Gothic ProN W6" charset="-128"/>
            </a:endParaRPr>
          </a:p>
        </p:txBody>
      </p:sp>
      <p:sp>
        <p:nvSpPr>
          <p:cNvPr id="7" name="テキスト ボックス 6"/>
          <p:cNvSpPr txBox="1"/>
          <p:nvPr/>
        </p:nvSpPr>
        <p:spPr>
          <a:xfrm>
            <a:off x="680282" y="4683711"/>
            <a:ext cx="4067503" cy="369332"/>
          </a:xfrm>
          <a:prstGeom prst="rect">
            <a:avLst/>
          </a:prstGeom>
          <a:noFill/>
        </p:spPr>
        <p:txBody>
          <a:bodyPr wrap="square" rtlCol="0">
            <a:spAutoFit/>
          </a:bodyPr>
          <a:lstStyle/>
          <a:p>
            <a:r>
              <a:rPr kumimoji="1" lang="ja-JP" altLang="en-US" dirty="0" smtClean="0">
                <a:solidFill>
                  <a:srgbClr val="FF0000"/>
                </a:solidFill>
                <a:latin typeface="Hiragino Kaku Gothic ProN W6" charset="-128"/>
                <a:ea typeface="Hiragino Kaku Gothic ProN W6" charset="-128"/>
                <a:cs typeface="Hiragino Kaku Gothic ProN W6" charset="-128"/>
              </a:rPr>
              <a:t>エネルギー関数</a:t>
            </a:r>
            <a:endParaRPr kumimoji="1" lang="ja-JP" altLang="en-US" dirty="0">
              <a:solidFill>
                <a:srgbClr val="FF0000"/>
              </a:solidFill>
              <a:latin typeface="Hiragino Kaku Gothic ProN W6" charset="-128"/>
              <a:ea typeface="Hiragino Kaku Gothic ProN W6" charset="-128"/>
              <a:cs typeface="Hiragino Kaku Gothic ProN W6" charset="-128"/>
            </a:endParaRPr>
          </a:p>
        </p:txBody>
      </p:sp>
    </p:spTree>
    <p:extLst>
      <p:ext uri="{BB962C8B-B14F-4D97-AF65-F5344CB8AC3E}">
        <p14:creationId xmlns:p14="http://schemas.microsoft.com/office/powerpoint/2010/main" val="129014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Hiragino Kaku Gothic ProN W6" charset="-128"/>
                <a:ea typeface="Hiragino Kaku Gothic ProN W6" charset="-128"/>
                <a:cs typeface="Hiragino Kaku Gothic ProN W6" charset="-128"/>
              </a:rPr>
              <a:t>3.4.3</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lang="ja-JP" altLang="en-US" dirty="0" smtClean="0">
                <a:latin typeface="Hiragino Kaku Gothic ProN W6" charset="-128"/>
                <a:ea typeface="Hiragino Kaku Gothic ProN W6" charset="-128"/>
                <a:cs typeface="Hiragino Kaku Gothic ProN W6" charset="-128"/>
              </a:rPr>
              <a:t>指数型ハーモニウム族の</a:t>
            </a:r>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法による学習</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pPr marL="0" indent="0">
              <a:buNone/>
            </a:pP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a:t>
            </a:r>
            <a:r>
              <a:rPr kumimoji="1" lang="en-US" altLang="ja-JP" dirty="0" smtClean="0">
                <a:latin typeface="Hiragino Kaku Gothic ProN W6" charset="-128"/>
                <a:ea typeface="Hiragino Kaku Gothic ProN W6" charset="-128"/>
                <a:cs typeface="Hiragino Kaku Gothic ProN W6" charset="-128"/>
              </a:rPr>
              <a:t>Contrastive Divergence</a:t>
            </a:r>
            <a:r>
              <a:rPr kumimoji="1" lang="ja-JP" altLang="en-US" dirty="0" smtClean="0">
                <a:latin typeface="Hiragino Kaku Gothic ProN W6" charset="-128"/>
                <a:ea typeface="Hiragino Kaku Gothic ProN W6" charset="-128"/>
                <a:cs typeface="Hiragino Kaku Gothic ProN W6" charset="-128"/>
              </a:rPr>
              <a:t>法）</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a:t>
            </a:r>
            <a:r>
              <a:rPr lang="en-US" altLang="ja-JP" dirty="0" err="1" smtClean="0">
                <a:latin typeface="Hiragino Kaku Gothic ProN W6" charset="-128"/>
                <a:ea typeface="Hiragino Kaku Gothic ProN W6" charset="-128"/>
                <a:cs typeface="Hiragino Kaku Gothic ProN W6" charset="-128"/>
              </a:rPr>
              <a:t>θ</a:t>
            </a:r>
            <a:r>
              <a:rPr lang="ja-JP" altLang="en-US" dirty="0" smtClean="0">
                <a:latin typeface="Hiragino Kaku Gothic ProN W6" charset="-128"/>
                <a:ea typeface="Hiragino Kaku Gothic ProN W6" charset="-128"/>
                <a:cs typeface="Hiragino Kaku Gothic ProN W6" charset="-128"/>
              </a:rPr>
              <a:t>に関する勾配計算に</a:t>
            </a:r>
            <a:r>
              <a:rPr lang="en-US" altLang="ja-JP" dirty="0" smtClean="0">
                <a:latin typeface="Hiragino Kaku Gothic ProN W6" charset="-128"/>
                <a:ea typeface="Hiragino Kaku Gothic ProN W6" charset="-128"/>
                <a:cs typeface="Hiragino Kaku Gothic ProN W6" charset="-128"/>
              </a:rPr>
              <a:t>EFH</a:t>
            </a:r>
            <a:r>
              <a:rPr lang="ja-JP" altLang="en-US" dirty="0" smtClean="0">
                <a:latin typeface="Hiragino Kaku Gothic ProN W6" charset="-128"/>
                <a:ea typeface="Hiragino Kaku Gothic ProN W6" charset="-128"/>
                <a:cs typeface="Hiragino Kaku Gothic ProN W6" charset="-128"/>
              </a:rPr>
              <a:t>のモデル分布の期待値計算が必要→ギプスサンプリングで近似→計算時間が掛かり過ぎる</a:t>
            </a:r>
            <a:endParaRPr lang="en-US" altLang="ja-JP" dirty="0" smtClean="0">
              <a:latin typeface="Hiragino Kaku Gothic ProN W6" charset="-128"/>
              <a:ea typeface="Hiragino Kaku Gothic ProN W6" charset="-128"/>
              <a:cs typeface="Hiragino Kaku Gothic ProN W6" charset="-128"/>
            </a:endParaRPr>
          </a:p>
          <a:p>
            <a:r>
              <a:rPr kumimoji="1" lang="ja-JP" altLang="en-US" dirty="0" smtClean="0">
                <a:latin typeface="Hiragino Kaku Gothic ProN W6" charset="-128"/>
                <a:ea typeface="Hiragino Kaku Gothic ProN W6" charset="-128"/>
                <a:cs typeface="Hiragino Kaku Gothic ProN W6" charset="-128"/>
              </a:rPr>
              <a:t>ギプスサンプリングを</a:t>
            </a:r>
            <a:r>
              <a:rPr lang="en-US" altLang="ja-JP" dirty="0" smtClean="0">
                <a:latin typeface="Hiragino Kaku Gothic ProN W6" charset="-128"/>
                <a:ea typeface="Hiragino Kaku Gothic ProN W6" charset="-128"/>
                <a:cs typeface="Hiragino Kaku Gothic ProN W6" charset="-128"/>
              </a:rPr>
              <a:t>k</a:t>
            </a:r>
            <a:r>
              <a:rPr lang="ja-JP" altLang="en-US" dirty="0" smtClean="0">
                <a:latin typeface="Hiragino Kaku Gothic ProN W6" charset="-128"/>
                <a:ea typeface="Hiragino Kaku Gothic ProN W6" charset="-128"/>
                <a:cs typeface="Hiragino Kaku Gothic ProN W6" charset="-128"/>
              </a:rPr>
              <a:t>回（よく</a:t>
            </a:r>
            <a:r>
              <a:rPr lang="en-US" altLang="ja-JP" dirty="0" smtClean="0">
                <a:latin typeface="Hiragino Kaku Gothic ProN W6" charset="-128"/>
                <a:ea typeface="Hiragino Kaku Gothic ProN W6" charset="-128"/>
                <a:cs typeface="Hiragino Kaku Gothic ProN W6" charset="-128"/>
              </a:rPr>
              <a:t>k=1</a:t>
            </a:r>
            <a:r>
              <a:rPr lang="ja-JP" altLang="en-US" dirty="0" smtClean="0">
                <a:latin typeface="Hiragino Kaku Gothic ProN W6" charset="-128"/>
                <a:ea typeface="Hiragino Kaku Gothic ProN W6" charset="-128"/>
                <a:cs typeface="Hiragino Kaku Gothic ProN W6" charset="-128"/>
              </a:rPr>
              <a:t>）だけ行う</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4136531"/>
            <a:ext cx="10058400" cy="1456485"/>
          </a:xfrm>
          <a:prstGeom prst="rect">
            <a:avLst/>
          </a:prstGeom>
        </p:spPr>
      </p:pic>
    </p:spTree>
    <p:extLst>
      <p:ext uri="{BB962C8B-B14F-4D97-AF65-F5344CB8AC3E}">
        <p14:creationId xmlns:p14="http://schemas.microsoft.com/office/powerpoint/2010/main" val="14016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3.4.4</a:t>
            </a:r>
            <a:r>
              <a:rPr kumimoji="1" lang="ja-JP" altLang="en-US" dirty="0" smtClean="0">
                <a:latin typeface="Hiragino Kaku Gothic ProN W6" charset="-128"/>
                <a:ea typeface="Hiragino Kaku Gothic ProN W6" charset="-128"/>
                <a:cs typeface="Hiragino Kaku Gothic ProN W6" charset="-128"/>
              </a:rPr>
              <a:t>　</a:t>
            </a: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法が最適化している損失関数</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ギプスサンプリングは導関数を用いて対数尤度を最大化</a:t>
            </a:r>
            <a:endParaRPr kumimoji="1" lang="en-US" altLang="ja-JP" dirty="0" smtClean="0">
              <a:latin typeface="Hiragino Kaku Gothic ProN W6" charset="-128"/>
              <a:ea typeface="Hiragino Kaku Gothic ProN W6" charset="-128"/>
              <a:cs typeface="Hiragino Kaku Gothic ProN W6" charset="-128"/>
            </a:endParaRPr>
          </a:p>
          <a:p>
            <a:r>
              <a:rPr lang="en-US" altLang="ja-JP" dirty="0" smtClean="0">
                <a:latin typeface="Hiragino Kaku Gothic ProN W6" charset="-128"/>
                <a:ea typeface="Hiragino Kaku Gothic ProN W6" charset="-128"/>
                <a:cs typeface="Hiragino Kaku Gothic ProN W6" charset="-128"/>
              </a:rPr>
              <a:t>CD</a:t>
            </a:r>
            <a:r>
              <a:rPr lang="ja-JP" altLang="en-US" dirty="0" smtClean="0">
                <a:latin typeface="Hiragino Kaku Gothic ProN W6" charset="-128"/>
                <a:ea typeface="Hiragino Kaku Gothic ProN W6" charset="-128"/>
                <a:cs typeface="Hiragino Kaku Gothic ProN W6" charset="-128"/>
              </a:rPr>
              <a:t>法も導関数の級数展開を打ち切った形なので対数尤度の最急勾配の良い近似</a:t>
            </a:r>
            <a:endParaRPr lang="en-US" altLang="ja-JP" dirty="0" smtClean="0">
              <a:latin typeface="Hiragino Kaku Gothic ProN W6" charset="-128"/>
              <a:ea typeface="Hiragino Kaku Gothic ProN W6" charset="-128"/>
              <a:cs typeface="Hiragino Kaku Gothic ProN W6" charset="-128"/>
            </a:endParaRPr>
          </a:p>
          <a:p>
            <a:endParaRPr kumimoji="1" lang="en-US" altLang="ja-JP" dirty="0">
              <a:latin typeface="Hiragino Kaku Gothic ProN W6" charset="-128"/>
              <a:ea typeface="Hiragino Kaku Gothic ProN W6" charset="-128"/>
              <a:cs typeface="Hiragino Kaku Gothic ProN W6" charset="-128"/>
            </a:endParaRPr>
          </a:p>
          <a:p>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法をそもそも異なる損失関数を最適化する手法と解釈</a:t>
            </a:r>
            <a:endParaRPr kumimoji="1" lang="en-US" altLang="ja-JP" dirty="0" smtClean="0">
              <a:latin typeface="Hiragino Kaku Gothic ProN W6" charset="-128"/>
              <a:ea typeface="Hiragino Kaku Gothic ProN W6" charset="-128"/>
              <a:cs typeface="Hiragino Kaku Gothic ProN W6" charset="-128"/>
            </a:endParaRPr>
          </a:p>
          <a:p>
            <a:pPr marL="0" indent="0">
              <a:buNone/>
            </a:pPr>
            <a:r>
              <a:rPr lang="en-US" altLang="ja-JP" dirty="0" smtClean="0">
                <a:latin typeface="Hiragino Kaku Gothic ProN W6" charset="-128"/>
                <a:ea typeface="Hiragino Kaku Gothic ProN W6" charset="-128"/>
                <a:cs typeface="Hiragino Kaku Gothic ProN W6" charset="-128"/>
              </a:rPr>
              <a:t>CD-k</a:t>
            </a:r>
            <a:r>
              <a:rPr lang="ja-JP" altLang="en-US" dirty="0" smtClean="0">
                <a:latin typeface="Hiragino Kaku Gothic ProN W6" charset="-128"/>
                <a:ea typeface="Hiragino Kaku Gothic ProN W6" charset="-128"/>
                <a:cs typeface="Hiragino Kaku Gothic ProN W6" charset="-128"/>
              </a:rPr>
              <a:t>法の損失関数</a:t>
            </a:r>
            <a:endParaRPr lang="en-US" altLang="ja-JP" dirty="0" smtClean="0">
              <a:latin typeface="Hiragino Kaku Gothic ProN W6" charset="-128"/>
              <a:ea typeface="Hiragino Kaku Gothic ProN W6" charset="-128"/>
              <a:cs typeface="Hiragino Kaku Gothic ProN W6" charset="-128"/>
            </a:endParaRPr>
          </a:p>
          <a:p>
            <a:endParaRPr kumimoji="1" lang="ja-JP" altLang="en-US" dirty="0">
              <a:latin typeface="Hiragino Kaku Gothic ProN W6" charset="-128"/>
              <a:ea typeface="Hiragino Kaku Gothic ProN W6" charset="-128"/>
              <a:cs typeface="Hiragino Kaku Gothic ProN W6" charset="-128"/>
            </a:endParaRPr>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21" y="5004238"/>
            <a:ext cx="10058400" cy="803411"/>
          </a:xfrm>
          <a:prstGeom prst="rect">
            <a:avLst/>
          </a:prstGeom>
        </p:spPr>
      </p:pic>
    </p:spTree>
    <p:extLst>
      <p:ext uri="{BB962C8B-B14F-4D97-AF65-F5344CB8AC3E}">
        <p14:creationId xmlns:p14="http://schemas.microsoft.com/office/powerpoint/2010/main" val="67991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Hiragino Kaku Gothic ProN W6" charset="-128"/>
                <a:ea typeface="Hiragino Kaku Gothic ProN W6" charset="-128"/>
                <a:cs typeface="Hiragino Kaku Gothic ProN W6" charset="-128"/>
              </a:rPr>
              <a:t>3.4.5</a:t>
            </a:r>
            <a:r>
              <a:rPr lang="en-US" altLang="ja-JP" dirty="0">
                <a:latin typeface="Hiragino Kaku Gothic ProN W6" charset="-128"/>
                <a:ea typeface="Hiragino Kaku Gothic ProN W6" charset="-128"/>
                <a:cs typeface="Hiragino Kaku Gothic ProN W6" charset="-128"/>
              </a:rPr>
              <a:t/>
            </a:r>
            <a:br>
              <a:rPr lang="en-US" altLang="ja-JP" dirty="0">
                <a:latin typeface="Hiragino Kaku Gothic ProN W6" charset="-128"/>
                <a:ea typeface="Hiragino Kaku Gothic ProN W6" charset="-128"/>
                <a:cs typeface="Hiragino Kaku Gothic ProN W6" charset="-128"/>
              </a:rPr>
            </a:br>
            <a:r>
              <a:rPr kumimoji="1" lang="en-US" altLang="ja-JP" dirty="0" smtClean="0">
                <a:latin typeface="Hiragino Kaku Gothic ProN W6" charset="-128"/>
                <a:ea typeface="Hiragino Kaku Gothic ProN W6" charset="-128"/>
                <a:cs typeface="Hiragino Kaku Gothic ProN W6" charset="-128"/>
              </a:rPr>
              <a:t>CD</a:t>
            </a:r>
            <a:r>
              <a:rPr kumimoji="1" lang="ja-JP" altLang="en-US" dirty="0" smtClean="0">
                <a:latin typeface="Hiragino Kaku Gothic ProN W6" charset="-128"/>
                <a:ea typeface="Hiragino Kaku Gothic ProN W6" charset="-128"/>
                <a:cs typeface="Hiragino Kaku Gothic ProN W6" charset="-128"/>
              </a:rPr>
              <a:t>法と類似した学習則を与えるアルゴリズム</a:t>
            </a:r>
            <a:endParaRPr kumimoji="1" lang="ja-JP" altLang="en-US" dirty="0">
              <a:latin typeface="Hiragino Kaku Gothic ProN W6" charset="-128"/>
              <a:ea typeface="Hiragino Kaku Gothic ProN W6" charset="-128"/>
              <a:cs typeface="Hiragino Kaku Gothic ProN W6" charset="-128"/>
            </a:endParaRPr>
          </a:p>
        </p:txBody>
      </p:sp>
      <p:sp>
        <p:nvSpPr>
          <p:cNvPr id="3" name="コンテンツ プレースホルダー 2"/>
          <p:cNvSpPr>
            <a:spLocks noGrp="1"/>
          </p:cNvSpPr>
          <p:nvPr>
            <p:ph idx="1"/>
          </p:nvPr>
        </p:nvSpPr>
        <p:spPr/>
        <p:txBody>
          <a:bodyPr/>
          <a:lstStyle/>
          <a:p>
            <a:r>
              <a:rPr kumimoji="1" lang="ja-JP" altLang="en-US" dirty="0" smtClean="0">
                <a:latin typeface="Hiragino Kaku Gothic ProN W6" charset="-128"/>
                <a:ea typeface="Hiragino Kaku Gothic ProN W6" charset="-128"/>
                <a:cs typeface="Hiragino Kaku Gothic ProN W6" charset="-128"/>
              </a:rPr>
              <a:t>最小確率流法</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連続時間</a:t>
            </a:r>
            <a:r>
              <a:rPr lang="en-US" altLang="ja-JP" dirty="0" smtClean="0">
                <a:latin typeface="Hiragino Kaku Gothic ProN W6" charset="-128"/>
                <a:ea typeface="Hiragino Kaku Gothic ProN W6" charset="-128"/>
                <a:cs typeface="Hiragino Kaku Gothic ProN W6" charset="-128"/>
              </a:rPr>
              <a:t>t</a:t>
            </a:r>
            <a:r>
              <a:rPr lang="ja-JP" altLang="en-US" dirty="0" smtClean="0">
                <a:latin typeface="Hiragino Kaku Gothic ProN W6" charset="-128"/>
                <a:ea typeface="Hiragino Kaku Gothic ProN W6" charset="-128"/>
                <a:cs typeface="Hiragino Kaku Gothic ProN W6" charset="-128"/>
              </a:rPr>
              <a:t>のマルコフ過程を考える</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kumimoji="1" lang="ja-JP" altLang="en-US" dirty="0" smtClean="0">
                <a:latin typeface="Hiragino Kaku Gothic ProN W6" charset="-128"/>
                <a:ea typeface="Hiragino Kaku Gothic ProN W6" charset="-128"/>
                <a:cs typeface="Hiragino Kaku Gothic ProN W6" charset="-128"/>
              </a:rPr>
              <a:t>確率過程の定常分布を経験分布に近づける損失関数を導入</a:t>
            </a: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r>
              <a:rPr lang="ja-JP" altLang="en-US" dirty="0" smtClean="0">
                <a:latin typeface="Hiragino Kaku Gothic ProN W6" charset="-128"/>
                <a:ea typeface="Hiragino Kaku Gothic ProN W6" charset="-128"/>
                <a:cs typeface="Hiragino Kaku Gothic ProN W6" charset="-128"/>
              </a:rPr>
              <a:t>詳細釣り合い条件と類似の制約下で損失関数を最小化</a:t>
            </a:r>
            <a:endParaRPr lang="en-US" altLang="ja-JP" dirty="0" smtClean="0">
              <a:latin typeface="Hiragino Kaku Gothic ProN W6" charset="-128"/>
              <a:ea typeface="Hiragino Kaku Gothic ProN W6" charset="-128"/>
              <a:cs typeface="Hiragino Kaku Gothic ProN W6" charset="-128"/>
            </a:endParaRPr>
          </a:p>
          <a:p>
            <a:pPr marL="457200" indent="-457200">
              <a:buFont typeface="+mj-lt"/>
              <a:buAutoNum type="arabicPeriod"/>
            </a:pPr>
            <a:endParaRPr kumimoji="1" lang="ja-JP" altLang="en-US" dirty="0">
              <a:latin typeface="Hiragino Kaku Gothic ProN W6" charset="-128"/>
              <a:ea typeface="Hiragino Kaku Gothic ProN W6" charset="-128"/>
              <a:cs typeface="Hiragino Kaku Gothic ProN W6" charset="-128"/>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937" y="3733801"/>
            <a:ext cx="4204138" cy="622716"/>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937" y="5158198"/>
            <a:ext cx="6758152" cy="777991"/>
          </a:xfrm>
          <a:prstGeom prst="rect">
            <a:avLst/>
          </a:prstGeom>
        </p:spPr>
      </p:pic>
    </p:spTree>
    <p:extLst>
      <p:ext uri="{BB962C8B-B14F-4D97-AF65-F5344CB8AC3E}">
        <p14:creationId xmlns:p14="http://schemas.microsoft.com/office/powerpoint/2010/main" val="355174065"/>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1295</TotalTime>
  <Words>244</Words>
  <Application>Microsoft Macintosh PowerPoint</Application>
  <PresentationFormat>ワイド画面</PresentationFormat>
  <Paragraphs>51</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Hiragino Kaku Gothic ProN W6</vt:lpstr>
      <vt:lpstr>ＭＳ Ｐゴシック</vt:lpstr>
      <vt:lpstr>Trebuchet MS</vt:lpstr>
      <vt:lpstr>ヒラギノ角ゴ Pro W6</vt:lpstr>
      <vt:lpstr>Arial</vt:lpstr>
      <vt:lpstr>ベルリン</vt:lpstr>
      <vt:lpstr>深層学習　３章後半</vt:lpstr>
      <vt:lpstr>3.3　自己符号化器による内部表現の学習</vt:lpstr>
      <vt:lpstr>3.4　確率的なモデルを用いた事前学習</vt:lpstr>
      <vt:lpstr>3.4.1　RBM（制限ボルツマンマシン）</vt:lpstr>
      <vt:lpstr>RBM</vt:lpstr>
      <vt:lpstr>3.4.2　指数型ハーモニウム族(EFH)</vt:lpstr>
      <vt:lpstr>3.4.3 指数型ハーモニウム族のCD法による学習</vt:lpstr>
      <vt:lpstr>3.4.4　CD法が最適化している損失関数</vt:lpstr>
      <vt:lpstr>3.4.5 CD法と類似した学習則を与えるアルゴリズム</vt:lpstr>
      <vt:lpstr>3.4.6　CD法から派生した学習則</vt:lpstr>
      <vt:lpstr>3.4.7 確率的なモデルの事前学習と自己符号化器の学習の関係</vt:lpstr>
      <vt:lpstr>3.5　確定的なモデルを用いた事前学習</vt:lpstr>
      <vt:lpstr>3.5.1 教師なし学習による確定的なモデルの学習</vt:lpstr>
      <vt:lpstr>3.5.2 教師あり学習による確定的なモデルの学習</vt:lpstr>
      <vt:lpstr>3.6　PoEの学習法としてのCD法</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深層学習　３章後半</dc:title>
  <dc:creator>Microsoft Office ユーザー</dc:creator>
  <cp:lastModifiedBy>Microsoft Office ユーザー</cp:lastModifiedBy>
  <cp:revision>26</cp:revision>
  <dcterms:created xsi:type="dcterms:W3CDTF">2017-05-14T01:38:55Z</dcterms:created>
  <dcterms:modified xsi:type="dcterms:W3CDTF">2017-05-14T23:18:10Z</dcterms:modified>
</cp:coreProperties>
</file>