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3" r:id="rId6"/>
    <p:sldId id="258" r:id="rId7"/>
    <p:sldId id="264" r:id="rId8"/>
    <p:sldId id="265" r:id="rId9"/>
    <p:sldId id="266" r:id="rId10"/>
    <p:sldId id="259" r:id="rId11"/>
    <p:sldId id="267" r:id="rId12"/>
    <p:sldId id="260" r:id="rId13"/>
    <p:sldId id="268" r:id="rId14"/>
    <p:sldId id="26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885" y="781050"/>
            <a:ext cx="9144000" cy="1061085"/>
          </a:xfrm>
        </p:spPr>
        <p:txBody>
          <a:bodyPr/>
          <a:lstStyle/>
          <a:p>
            <a:r>
              <a:rPr lang="zh-CN" altLang="en-US" sz="4800" dirty="0"/>
              <a:t>小小地复习一下神经网络</a:t>
            </a:r>
            <a:endParaRPr lang="zh-CN" alt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7470" y="2601595"/>
            <a:ext cx="9144000" cy="338328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800"/>
              <a:t>注意：</a:t>
            </a:r>
            <a:endParaRPr lang="zh-CN" altLang="en-US" sz="2800"/>
          </a:p>
          <a:p>
            <a:pPr algn="l"/>
            <a:r>
              <a:rPr lang="en-US" altLang="zh-CN" sz="2800"/>
              <a:t>1. </a:t>
            </a:r>
            <a:r>
              <a:rPr lang="zh-CN" altLang="en-US" sz="2800"/>
              <a:t>本系列我不打算展开理论和概念上的细节，因为网上有更好的资料来系统性学习。</a:t>
            </a:r>
            <a:endParaRPr lang="zh-CN" altLang="en-US" sz="2800"/>
          </a:p>
          <a:p>
            <a:pPr algn="l"/>
            <a:endParaRPr lang="zh-CN" altLang="en-US" sz="2800"/>
          </a:p>
          <a:p>
            <a:pPr algn="l"/>
            <a:r>
              <a:rPr lang="en-US" altLang="zh-CN" sz="2800"/>
              <a:t>2. </a:t>
            </a:r>
            <a:r>
              <a:rPr lang="zh-CN" altLang="en-US" sz="2800"/>
              <a:t>本系列是从编程的角度来探索深度学习和</a:t>
            </a:r>
            <a:r>
              <a:rPr lang="en-US" altLang="zh-CN" sz="2800"/>
              <a:t>TensorFlow</a:t>
            </a:r>
            <a:endParaRPr lang="en-US" altLang="zh-CN" sz="2800"/>
          </a:p>
          <a:p>
            <a:pPr algn="l"/>
            <a:endParaRPr lang="en-US" altLang="zh-CN" sz="2800"/>
          </a:p>
          <a:p>
            <a:pPr algn="l"/>
            <a:r>
              <a:rPr lang="en-US" altLang="zh-CN" sz="2800"/>
              <a:t>3. </a:t>
            </a:r>
            <a:r>
              <a:rPr lang="zh-CN" altLang="en-US" sz="2800"/>
              <a:t>不过复习一下基本的理论知识还是有帮助的</a:t>
            </a:r>
            <a:endParaRPr lang="zh-CN" altLang="en-US" sz="2800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计算图谱、数据流图谱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330" y="1691005"/>
            <a:ext cx="5730875" cy="465010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7905" y="1560830"/>
            <a:ext cx="5877560" cy="47377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sym typeface="+mn-ea"/>
              </a:rPr>
              <a:t>链在一起的函数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10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202680" y="1408430"/>
            <a:ext cx="5471795" cy="443992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40385" y="1367790"/>
            <a:ext cx="6318250" cy="557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将其想成函数链条有助于思考</a:t>
            </a:r>
            <a:endParaRPr lang="zh-CN" altLang="en-US"/>
          </a:p>
          <a:p>
            <a:endParaRPr lang="zh-CN" altLang="en-US"/>
          </a:p>
          <a:p>
            <a:r>
              <a:rPr lang="zh-CN" altLang="zh-CN"/>
              <a:t>编程语言的写法</a:t>
            </a:r>
            <a:endParaRPr lang="zh-CN" altLang="zh-CN"/>
          </a:p>
          <a:p>
            <a:r>
              <a:rPr lang="en-US" altLang="en-US"/>
              <a:t>Z = add(W, Y)</a:t>
            </a:r>
            <a:endParaRPr lang="en-US" altLang="en-US"/>
          </a:p>
          <a:p>
            <a:r>
              <a:rPr lang="en-US" altLang="en-US"/>
              <a:t>Z = add(Multiply(A, B), Multiply(5, X))</a:t>
            </a:r>
            <a:endParaRPr lang="en-US" altLang="en-US"/>
          </a:p>
          <a:p>
            <a:r>
              <a:rPr lang="en-US" altLang="en-US"/>
              <a:t>Z = </a:t>
            </a:r>
            <a:r>
              <a:rPr lang="en-US" altLang="en-US">
                <a:sym typeface="+mn-ea"/>
              </a:rPr>
              <a:t>add(Multiply(A, B), Multiply(5, Subtract(C, D)))</a:t>
            </a:r>
            <a:endParaRPr lang="en-US" altLang="en-US">
              <a:sym typeface="+mn-ea"/>
            </a:endParaRPr>
          </a:p>
          <a:p>
            <a:endParaRPr lang="en-US" altLang="en-US"/>
          </a:p>
          <a:p>
            <a:r>
              <a:rPr lang="zh-CN" altLang="en-US"/>
              <a:t>数学符号写法</a:t>
            </a:r>
            <a:endParaRPr lang="zh-CN" altLang="en-US"/>
          </a:p>
          <a:p>
            <a:r>
              <a:rPr lang="en-US" altLang="en-US"/>
              <a:t>Z = A * B + 5 * ( C - D )</a:t>
            </a:r>
            <a:endParaRPr lang="en-US" altLang="en-US"/>
          </a:p>
          <a:p>
            <a:endParaRPr lang="en-US" altLang="en-US"/>
          </a:p>
          <a:p>
            <a:r>
              <a:rPr lang="zh-CN" altLang="en-US"/>
              <a:t>这样思考有什么好处呢？</a:t>
            </a:r>
            <a:endParaRPr lang="zh-CN" altLang="en-US"/>
          </a:p>
          <a:p>
            <a:r>
              <a:rPr lang="zh-CN" altLang="en-US"/>
              <a:t>我们可以使用微积分！！！</a:t>
            </a:r>
            <a:endParaRPr lang="zh-CN" altLang="en-US"/>
          </a:p>
          <a:p>
            <a:r>
              <a:rPr lang="en-US" altLang="zh-CN"/>
              <a:t>Z</a:t>
            </a:r>
            <a:r>
              <a:rPr lang="zh-CN" altLang="en-US"/>
              <a:t>是可以求导的！！！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求导有什么好处呢？</a:t>
            </a:r>
            <a:endParaRPr lang="zh-CN" altLang="en-US"/>
          </a:p>
          <a:p>
            <a:r>
              <a:rPr lang="zh-CN" altLang="en-US"/>
              <a:t>我们就可以知道每个输入的改变对输出有多大的影响！！！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dz/da, dz/db, dz/dc, dz/dd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链在一起的函数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32190" y="1691005"/>
            <a:ext cx="3194685" cy="4707255"/>
          </a:xfrm>
        </p:spPr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注意：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如果函数不可求导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那么就呵呵了。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比如三角函数 </a:t>
            </a:r>
            <a:r>
              <a:rPr lang="en-US" altLang="zh-CN">
                <a:sym typeface="+mn-ea"/>
              </a:rPr>
              <a:t>tan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tan</a:t>
            </a:r>
            <a:r>
              <a:rPr lang="zh-CN" altLang="en-US">
                <a:sym typeface="+mn-ea"/>
              </a:rPr>
              <a:t>只在被定义的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区间可以求导</a:t>
            </a:r>
            <a:endParaRPr lang="zh-CN" altLang="en-US"/>
          </a:p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30480" y="1289050"/>
            <a:ext cx="8662670" cy="55384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sym typeface="+mn-ea"/>
              </a:rPr>
              <a:t>矩阵不断相乘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400"/>
              <a:t>将计算图谱想成矩阵不断相乘其实更多地是从编程的角度在思考。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因为我们可以将同一层的节点全部存在一个大矩阵当中，而不是每个节点单独存起来。这样有利于</a:t>
            </a:r>
            <a:r>
              <a:rPr lang="en-US" altLang="zh-CN" sz="2400"/>
              <a:t>GPU</a:t>
            </a:r>
            <a:r>
              <a:rPr lang="zh-CN" altLang="en-US" sz="2400"/>
              <a:t>并行计算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相乘是指 </a:t>
            </a:r>
            <a:r>
              <a:rPr lang="en-US" altLang="zh-CN" sz="2400"/>
              <a:t>Values * Weights	</a:t>
            </a:r>
            <a:r>
              <a:rPr lang="zh-CN" altLang="en-US" sz="2400"/>
              <a:t>这里他们都矩阵，而不是标量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如果每一层的激活函数也是一样的话，那么激活也可以</a:t>
            </a:r>
            <a:r>
              <a:rPr lang="en-US" altLang="zh-CN" sz="2400"/>
              <a:t>GPU</a:t>
            </a:r>
            <a:r>
              <a:rPr lang="zh-CN" altLang="en-US" sz="2400"/>
              <a:t>并行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 sz="2400"/>
              <a:t>	Outputs = Activate( Values * Weights) </a:t>
            </a:r>
            <a:endParaRPr lang="zh-CN" altLang="en-US" sz="2400"/>
          </a:p>
          <a:p>
            <a:pPr marL="457200" lvl="1" indent="0">
              <a:buNone/>
            </a:pPr>
            <a:r>
              <a:rPr lang="en-US" altLang="zh-CN" sz="2400"/>
              <a:t>	</a:t>
            </a:r>
            <a:r>
              <a:rPr lang="en-US" altLang="zh-CN" sz="2400">
                <a:sym typeface="+mn-ea"/>
              </a:rPr>
              <a:t>Outputs = Activate( Inputs ),	Inputs = Values * Weights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05330"/>
          </a:xfrm>
        </p:spPr>
        <p:txBody>
          <a:bodyPr>
            <a:normAutofit fontScale="90000"/>
          </a:bodyPr>
          <a:p>
            <a:r>
              <a:rPr lang="zh-CN" sz="2400"/>
              <a:t>还有一个最重要的方法：</a:t>
            </a:r>
            <a:r>
              <a:rPr lang="en-US" altLang="zh-CN" sz="2400">
                <a:sym typeface="+mn-ea"/>
              </a:rPr>
              <a:t>Back Propagation </a:t>
            </a:r>
            <a:r>
              <a:rPr lang="zh-CN" altLang="en-US" sz="2400">
                <a:sym typeface="+mn-ea"/>
              </a:rPr>
              <a:t>反向传播</a:t>
            </a:r>
            <a:br>
              <a:rPr lang="zh-CN" sz="2400"/>
            </a:br>
            <a:br>
              <a:rPr lang="zh-CN" sz="2400"/>
            </a:br>
            <a:r>
              <a:rPr lang="zh-CN" altLang="en-US" sz="2400"/>
              <a:t>简单地说是通过微分来修改权重。在机器学习里面用这个方法来训练出好的模型</a:t>
            </a: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/>
              <a:t>这里就不多讲了，下一期的理论复习再讲</a:t>
            </a:r>
            <a:endParaRPr lang="zh-CN" altLang="en-US" sz="24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17170" y="2171700"/>
            <a:ext cx="5496560" cy="447929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9205" y="2171700"/>
            <a:ext cx="5545455" cy="4479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83225"/>
          </a:xfrm>
        </p:spPr>
        <p:txBody>
          <a:bodyPr>
            <a:normAutofit/>
          </a:bodyPr>
          <a:p>
            <a:r>
              <a:rPr lang="zh-CN" altLang="en-US" sz="3600">
                <a:solidFill>
                  <a:srgbClr val="FF0000"/>
                </a:solidFill>
              </a:rPr>
              <a:t>神经网络</a:t>
            </a:r>
            <a:r>
              <a:rPr lang="zh-CN" altLang="en-US" sz="3600"/>
              <a:t>只是一个很酷的名词，媒体用来夸大其词的。其实没有生物神经那么高级。</a:t>
            </a:r>
            <a:br>
              <a:rPr lang="zh-CN" altLang="en-US" sz="3600"/>
            </a:br>
            <a:br>
              <a:rPr lang="zh-CN" altLang="en-US" sz="3600"/>
            </a:br>
            <a:r>
              <a:rPr lang="zh-CN" altLang="en-US" sz="3600"/>
              <a:t>归根结底就是</a:t>
            </a:r>
            <a:r>
              <a:rPr lang="zh-CN" altLang="en-US" sz="3600">
                <a:solidFill>
                  <a:srgbClr val="FF0000"/>
                </a:solidFill>
              </a:rPr>
              <a:t>计算图谱</a:t>
            </a:r>
            <a:r>
              <a:rPr lang="zh-CN" altLang="en-US" sz="3600"/>
              <a:t>，或者说</a:t>
            </a:r>
            <a:r>
              <a:rPr lang="zh-CN" altLang="en-US" sz="3600">
                <a:solidFill>
                  <a:srgbClr val="FF0000"/>
                </a:solidFill>
              </a:rPr>
              <a:t>数据流图谱</a:t>
            </a:r>
            <a:br>
              <a:rPr lang="zh-CN" altLang="en-US" sz="3600"/>
            </a:br>
            <a:br>
              <a:rPr lang="zh-CN" altLang="en-US" sz="3600"/>
            </a:br>
            <a:r>
              <a:rPr lang="zh-CN" altLang="en-US" sz="3600"/>
              <a:t>计算图谱归根结底就是一串</a:t>
            </a:r>
            <a:r>
              <a:rPr lang="zh-CN" altLang="en-US" sz="3600">
                <a:solidFill>
                  <a:srgbClr val="FF0000"/>
                </a:solidFill>
              </a:rPr>
              <a:t>链在一起的函数</a:t>
            </a:r>
            <a:br>
              <a:rPr lang="zh-CN" altLang="en-US" sz="3600">
                <a:solidFill>
                  <a:srgbClr val="FF0000"/>
                </a:solidFill>
              </a:rPr>
            </a:br>
            <a:br>
              <a:rPr lang="zh-CN" altLang="en-US" sz="3600">
                <a:solidFill>
                  <a:srgbClr val="FF0000"/>
                </a:solidFill>
              </a:rPr>
            </a:br>
            <a:r>
              <a:rPr lang="zh-CN" altLang="en-US" sz="3600">
                <a:solidFill>
                  <a:schemeClr val="tx1"/>
                </a:solidFill>
              </a:rPr>
              <a:t>归根结底就是</a:t>
            </a:r>
            <a:r>
              <a:rPr lang="zh-CN" altLang="en-US" sz="3600">
                <a:solidFill>
                  <a:srgbClr val="FF0000"/>
                </a:solidFill>
              </a:rPr>
              <a:t>矩阵不断相乘</a:t>
            </a:r>
            <a:br>
              <a:rPr lang="zh-CN" altLang="en-US" sz="3600"/>
            </a:br>
            <a:br>
              <a:rPr lang="zh-CN" altLang="en-US" sz="3600"/>
            </a:br>
            <a:r>
              <a:rPr lang="zh-CN" altLang="en-US" sz="3600"/>
              <a:t>接下来</a:t>
            </a:r>
            <a:r>
              <a:rPr lang="zh-CN" altLang="en-US" sz="3600">
                <a:sym typeface="+mn-ea"/>
              </a:rPr>
              <a:t>我会</a:t>
            </a:r>
            <a:r>
              <a:rPr lang="zh-CN" altLang="en-US" sz="3600"/>
              <a:t>一一解释</a:t>
            </a:r>
            <a:endParaRPr lang="zh-CN" alt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神经网络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3525" y="1419225"/>
            <a:ext cx="9124950" cy="51333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神经网络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37560" y="-22225"/>
            <a:ext cx="8422005" cy="6902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神经网络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28545" y="2153285"/>
            <a:ext cx="7534275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神经网络：一个节点怎么运作？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67390" cy="4351655"/>
          </a:xfrm>
        </p:spPr>
        <p:txBody>
          <a:bodyPr/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255" y="2803525"/>
            <a:ext cx="8540750" cy="40563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38200" y="1459865"/>
            <a:ext cx="10867390" cy="1191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两大件：权重（</a:t>
            </a:r>
            <a:r>
              <a:rPr lang="en-US" altLang="zh-CN" sz="2400"/>
              <a:t>Weight</a:t>
            </a:r>
            <a:r>
              <a:rPr lang="zh-CN" altLang="en-US" sz="2400"/>
              <a:t>）</a:t>
            </a:r>
            <a:r>
              <a:rPr lang="en-US" altLang="zh-CN" sz="2400"/>
              <a:t>+ </a:t>
            </a:r>
            <a:r>
              <a:rPr lang="zh-CN" altLang="en-US" sz="2400"/>
              <a:t>激活函数（</a:t>
            </a:r>
            <a:r>
              <a:rPr lang="en-US" altLang="zh-CN" sz="2400"/>
              <a:t>Activation Function</a:t>
            </a:r>
            <a:r>
              <a:rPr lang="zh-CN" altLang="en-US" sz="2400"/>
              <a:t>）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X = activate(inputN, inputM) ,  input = value * weight</a:t>
            </a:r>
            <a:endParaRPr lang="zh-CN" alt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9032875" y="2286000"/>
            <a:ext cx="3141345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举个例子：</a:t>
            </a:r>
            <a:endParaRPr lang="zh-CN" sz="2400"/>
          </a:p>
          <a:p>
            <a:r>
              <a:rPr lang="zh-CN" sz="2400"/>
              <a:t>激活函数为求和</a:t>
            </a:r>
            <a:endParaRPr lang="en-US" altLang="zh-CN" sz="2400"/>
          </a:p>
          <a:p>
            <a:r>
              <a:rPr lang="en-US" sz="2400"/>
              <a:t>sum(all inputs)</a:t>
            </a:r>
            <a:endParaRPr lang="en-US" sz="2400"/>
          </a:p>
          <a:p>
            <a:endParaRPr lang="en-US" sz="2400"/>
          </a:p>
          <a:p>
            <a:r>
              <a:rPr lang="en-US" sz="2400"/>
              <a:t>X = inputN + inputM</a:t>
            </a:r>
            <a:endParaRPr lang="en-US" sz="2400"/>
          </a:p>
          <a:p>
            <a:r>
              <a:rPr lang="en-US" sz="2400"/>
              <a:t>X = N * W1 + M * W2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神经网络：一个节点怎么运作？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565" y="1825625"/>
            <a:ext cx="10516235" cy="4351655"/>
          </a:xfrm>
        </p:spPr>
        <p:txBody>
          <a:bodyPr>
            <a:normAutofit fontScale="90000" lnSpcReduction="10000"/>
          </a:bodyPr>
          <a:p>
            <a:r>
              <a:rPr lang="zh-CN" altLang="en-US">
                <a:sym typeface="+mn-ea"/>
              </a:rPr>
              <a:t>两大件：权重（</a:t>
            </a:r>
            <a:r>
              <a:rPr lang="en-US" altLang="zh-CN">
                <a:sym typeface="+mn-ea"/>
              </a:rPr>
              <a:t>Weight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+ </a:t>
            </a:r>
            <a:r>
              <a:rPr lang="zh-CN" altLang="en-US">
                <a:sym typeface="+mn-ea"/>
              </a:rPr>
              <a:t>激活函数（</a:t>
            </a:r>
            <a:r>
              <a:rPr lang="en-US" altLang="zh-CN">
                <a:sym typeface="+mn-ea"/>
              </a:rPr>
              <a:t>Activation Function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权重是一个既定的值，每个条线有一个。可以不一样，通常都不一样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激活函数可以为任何函数，每个节点的激活可以是不一样的函数</a:t>
            </a:r>
            <a:endParaRPr lang="zh-CN" altLang="en-US"/>
          </a:p>
          <a:p>
            <a:r>
              <a:rPr lang="zh-CN" altLang="en-US"/>
              <a:t>函数头可以一般性地表示为：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value = activate(</a:t>
            </a:r>
            <a:r>
              <a:rPr lang="zh-CN" altLang="zh-CN"/>
              <a:t>一个所有</a:t>
            </a:r>
            <a:r>
              <a:rPr lang="en-US" altLang="zh-CN"/>
              <a:t>input</a:t>
            </a:r>
            <a:r>
              <a:rPr lang="zh-CN" altLang="en-US"/>
              <a:t>组成的向量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在上一个例子中就是，</a:t>
            </a:r>
            <a:r>
              <a:rPr lang="en-US" altLang="zh-CN"/>
              <a:t>value = sum( [ inputN, inputM ] 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输入与输出都可以是多个</a:t>
            </a:r>
            <a:endParaRPr lang="zh-CN" altLang="en-US"/>
          </a:p>
          <a:p>
            <a:pPr>
              <a:buFont typeface="Arial" panose="020B0604020202020204" pitchFamily="34" charset="0"/>
              <a:buChar char="•"/>
            </a:pPr>
            <a:endParaRPr lang="zh-CN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神经网络：整体来看一遍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24635" y="1327150"/>
            <a:ext cx="9143365" cy="53949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33705" y="5797550"/>
            <a:ext cx="549846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为了更好地建模，通常每一层的激活函数是一样的</a:t>
            </a:r>
            <a:endParaRPr lang="zh-CN" altLang="en-US"/>
          </a:p>
          <a:p>
            <a:r>
              <a:rPr lang="zh-CN" altLang="en-US"/>
              <a:t>至少在简单的情况下是这样的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计算图谱、数据流图谱</a:t>
            </a:r>
            <a:endParaRPr lang="zh-CN" alt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一个形象的称呼而已。</a:t>
            </a:r>
            <a:endParaRPr lang="zh-CN" altLang="en-US"/>
          </a:p>
          <a:p>
            <a:r>
              <a:rPr lang="zh-CN" altLang="en-US"/>
              <a:t>比神经网络更确切的点明了本质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我们来这里看一个动画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https://www.tensorflow.org/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1378</Words>
  <Application>WPS Presentation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Calibri Light</vt:lpstr>
      <vt:lpstr>Calibri</vt:lpstr>
      <vt:lpstr>微软雅黑</vt:lpstr>
      <vt:lpstr>Office Theme</vt:lpstr>
      <vt:lpstr>小小地复习一下神经网络</vt:lpstr>
      <vt:lpstr>神经网络只是一个很酷的名词，媒体用来夸大其词的。其实没有生物神经那么高级。  归根结底就是计算图谱，或者说数据流图谱  计算图谱归根结底就是一串链在一起的函数  归根结底就是矩阵不断相乘  接下来我会一一解释</vt:lpstr>
      <vt:lpstr>神经网络</vt:lpstr>
      <vt:lpstr>神经网络</vt:lpstr>
      <vt:lpstr>神经网络</vt:lpstr>
      <vt:lpstr>神经网络：一个节点怎么运作？</vt:lpstr>
      <vt:lpstr>神经网络：一个节点怎么运作？</vt:lpstr>
      <vt:lpstr>神经网络：整体来看一遍</vt:lpstr>
      <vt:lpstr>计算图谱、数据流图谱</vt:lpstr>
      <vt:lpstr>计算图谱、数据流图谱</vt:lpstr>
      <vt:lpstr>链在一起的函数</vt:lpstr>
      <vt:lpstr>链在一起的函数</vt:lpstr>
      <vt:lpstr>矩阵不断相乘</vt:lpstr>
      <vt:lpstr>还有一个最重要的方法：Back Propagation 反向传播  简单地说是通过微分来修改权重。在机器学习里面用这个方法来训练出好的模型  这里就不多讲了，下一期的理论复习再讲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神经网络的复习</dc:title>
  <dc:creator/>
  <cp:lastModifiedBy>Administrator</cp:lastModifiedBy>
  <cp:revision>22</cp:revision>
  <dcterms:created xsi:type="dcterms:W3CDTF">2016-10-06T03:10:00Z</dcterms:created>
  <dcterms:modified xsi:type="dcterms:W3CDTF">2016-10-06T05:43:52Z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1033-10.1.0.5783</vt:lpwstr>
  </property>
</Properties>
</file>