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0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8866F-8A92-41DD-B569-BAC5630CCDFA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66CC6-4A89-483F-8268-0606864940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47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93B2-70A3-4018-889F-4A3046C3BBDF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9CA2-2DE7-41A3-AC9C-9EFB20714A34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92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F52E-503E-4643-A460-BD3513D73D12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8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2DF4-7689-454B-A3BB-84FC55093AE5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0D96-4131-4997-82C0-20794C38F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66C6-97C7-4F29-80D9-1D7D745E2ECB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7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50A1-5099-47A3-A3E2-1FC4A2AE1330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7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08D0-807A-42D0-850C-57FF865EE1CD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9DE8-6F17-4A29-A951-6AA2033D8198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15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75BB-3FED-49AF-B069-87EE28F5FB80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7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248-41BB-4CCA-A7D2-8ECD501F4A16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0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011DBA5-F954-450B-BA6F-9537F56ABD9F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07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E467-B553-4AB9-9C1C-2D93751326A8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61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11C875-0D3E-4977-82BB-33717855A7CC}" type="datetime1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/>
              <a:t>若者における方言の認識について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3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24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若者における方言の認識について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高橋リサ</a:t>
            </a:r>
          </a:p>
        </p:txBody>
      </p:sp>
    </p:spTree>
    <p:extLst>
      <p:ext uri="{BB962C8B-B14F-4D97-AF65-F5344CB8AC3E}">
        <p14:creationId xmlns:p14="http://schemas.microsoft.com/office/powerpoint/2010/main" val="229793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調査内容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</a:p>
          <a:p>
            <a:pPr lvl="1"/>
            <a:r>
              <a:rPr lang="ja-JP" altLang="en-US" dirty="0"/>
              <a:t>方言を方言として認識できているかを調査</a:t>
            </a:r>
          </a:p>
          <a:p>
            <a:pPr lvl="1"/>
            <a:r>
              <a:rPr lang="ja-JP" altLang="en-US" dirty="0"/>
              <a:t>若者の中で本当に方言は廃れているかを考察</a:t>
            </a:r>
          </a:p>
          <a:p>
            <a:r>
              <a:rPr lang="ja-JP" altLang="en-US" dirty="0"/>
              <a:t>概要</a:t>
            </a:r>
          </a:p>
          <a:p>
            <a:pPr lvl="1"/>
            <a:r>
              <a:rPr lang="ja-JP" altLang="en-US" dirty="0"/>
              <a:t>調査期間</a:t>
            </a:r>
          </a:p>
          <a:p>
            <a:pPr lvl="2"/>
            <a:r>
              <a:rPr lang="en-US" altLang="ja-JP" dirty="0"/>
              <a:t>2017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/>
              <a:t>日～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</a:t>
            </a:r>
          </a:p>
          <a:p>
            <a:pPr lvl="1"/>
            <a:r>
              <a:rPr lang="ja-JP" altLang="en-US" dirty="0"/>
              <a:t>調査対象</a:t>
            </a:r>
          </a:p>
          <a:p>
            <a:pPr lvl="2"/>
            <a:r>
              <a:rPr lang="ja-JP" altLang="en-US" dirty="0"/>
              <a:t>岡山県岡山市出身・在住の</a:t>
            </a:r>
            <a:r>
              <a:rPr lang="en-US" altLang="ja-JP" dirty="0"/>
              <a:t>10</a:t>
            </a:r>
            <a:r>
              <a:rPr lang="ja-JP" altLang="en-US" dirty="0"/>
              <a:t>～</a:t>
            </a:r>
            <a:r>
              <a:rPr lang="en-US" altLang="ja-JP" dirty="0"/>
              <a:t>20</a:t>
            </a:r>
            <a:r>
              <a:rPr lang="ja-JP" altLang="en-US" dirty="0"/>
              <a:t>代の男女　</a:t>
            </a:r>
            <a:r>
              <a:rPr lang="en-US" altLang="ja-JP" dirty="0"/>
              <a:t>100</a:t>
            </a:r>
            <a:r>
              <a:rPr lang="ja-JP" altLang="en-US" dirty="0"/>
              <a:t>人</a:t>
            </a:r>
          </a:p>
          <a:p>
            <a:pPr lvl="1"/>
            <a:r>
              <a:rPr lang="ja-JP" altLang="en-US" dirty="0"/>
              <a:t>調査方法</a:t>
            </a:r>
          </a:p>
          <a:p>
            <a:pPr lvl="2"/>
            <a:r>
              <a:rPr lang="ja-JP" altLang="en-US" dirty="0"/>
              <a:t>記述式の調査票に記入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</p:spTree>
    <p:extLst>
      <p:ext uri="{BB962C8B-B14F-4D97-AF65-F5344CB8AC3E}">
        <p14:creationId xmlns:p14="http://schemas.microsoft.com/office/powerpoint/2010/main" val="258570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調査結果</a:t>
            </a:r>
            <a:r>
              <a:rPr lang="en-US" altLang="ja-JP"/>
              <a:t>―</a:t>
            </a:r>
            <a:r>
              <a:rPr lang="ja-JP" altLang="en-US"/>
              <a:t>集計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各語彙の方言の認識</a:t>
            </a: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704218"/>
              </p:ext>
            </p:extLst>
          </p:nvPr>
        </p:nvGraphicFramePr>
        <p:xfrm>
          <a:off x="1692000" y="2183850"/>
          <a:ext cx="5760000" cy="414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5362676" imgH="3857729" progId="Excel.Sheet.12">
                  <p:embed/>
                </p:oleObj>
              </mc:Choice>
              <mc:Fallback>
                <p:oleObj name="Worksheet" r:id="rId3" imgW="5362676" imgH="3857729" progId="Excel.Sheet.12">
                  <p:embed/>
                  <p:pic>
                    <p:nvPicPr>
                      <p:cNvPr id="4" name="オブジェクト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000" y="2183850"/>
                        <a:ext cx="5760000" cy="4143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93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調査結果</a:t>
            </a:r>
            <a:r>
              <a:rPr lang="en-US" altLang="ja-JP"/>
              <a:t>―</a:t>
            </a:r>
            <a:r>
              <a:rPr lang="ja-JP" altLang="en-US"/>
              <a:t>分析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方言として認識されていない語彙</a:t>
            </a:r>
          </a:p>
          <a:p>
            <a:pPr lvl="1"/>
            <a:r>
              <a:rPr lang="ja-JP" altLang="en-US"/>
              <a:t>「なおす」「たう」「ひこずる」「つかえる」「みやすい」</a:t>
            </a:r>
          </a:p>
          <a:p>
            <a:pPr lvl="2"/>
            <a:r>
              <a:rPr lang="ja-JP" altLang="en-US"/>
              <a:t>岡山弁の特徴が含まれていないため、標準語と勘違いしている</a:t>
            </a:r>
          </a:p>
          <a:p>
            <a:pPr lvl="1"/>
            <a:r>
              <a:rPr lang="ja-JP" altLang="en-US"/>
              <a:t>「すいばり」</a:t>
            </a:r>
          </a:p>
          <a:p>
            <a:pPr lvl="2"/>
            <a:r>
              <a:rPr lang="ja-JP" altLang="en-US"/>
              <a:t>メディアで耳にする機会がないため、標準語に置き換えできない</a:t>
            </a:r>
          </a:p>
          <a:p>
            <a:r>
              <a:rPr lang="ja-JP" altLang="en-US"/>
              <a:t>方言として認識されている語彙</a:t>
            </a:r>
          </a:p>
          <a:p>
            <a:pPr lvl="1"/>
            <a:r>
              <a:rPr lang="ja-JP" altLang="en-US"/>
              <a:t>「ぎょーさん」「おえん」「えれー」</a:t>
            </a:r>
          </a:p>
          <a:p>
            <a:pPr lvl="2"/>
            <a:r>
              <a:rPr lang="ja-JP" altLang="en-US"/>
              <a:t>方言らしい音を持っているため、方言であることが認識しやすい</a:t>
            </a:r>
          </a:p>
        </p:txBody>
      </p:sp>
    </p:spTree>
    <p:extLst>
      <p:ext uri="{BB962C8B-B14F-4D97-AF65-F5344CB8AC3E}">
        <p14:creationId xmlns:p14="http://schemas.microsoft.com/office/powerpoint/2010/main" val="158650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考察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若者の言葉</a:t>
            </a:r>
          </a:p>
          <a:p>
            <a:pPr lvl="1"/>
            <a:r>
              <a:rPr lang="ja-JP" altLang="en-US"/>
              <a:t>「メディアから受ける標準語」と「生活環境から受ける方言」の影響を受けている</a:t>
            </a:r>
          </a:p>
          <a:p>
            <a:pPr lvl="1"/>
            <a:r>
              <a:rPr lang="ja-JP" altLang="en-US"/>
              <a:t>方言は格好悪いと感じ、自発的に使おうとしない</a:t>
            </a:r>
          </a:p>
          <a:p>
            <a:r>
              <a:rPr lang="ja-JP" altLang="en-US"/>
              <a:t>若者の方言認識度</a:t>
            </a:r>
          </a:p>
          <a:p>
            <a:pPr lvl="1"/>
            <a:r>
              <a:rPr lang="ja-JP" altLang="en-US"/>
              <a:t>両親の教育や地域の人々との交流を通して方言を習得しながら、メディアを通じて標準語を習得している</a:t>
            </a:r>
          </a:p>
          <a:p>
            <a:pPr lvl="1"/>
            <a:r>
              <a:rPr lang="ja-JP" altLang="en-US"/>
              <a:t>若者は標準語と方言を一定のレベルで使いこなしている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</p:spTree>
    <p:extLst>
      <p:ext uri="{BB962C8B-B14F-4D97-AF65-F5344CB8AC3E}">
        <p14:creationId xmlns:p14="http://schemas.microsoft.com/office/powerpoint/2010/main" val="198043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＜参考＞調査票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1200" dirty="0"/>
              <a:t>次の文章を、日常使用している標準語に翻訳してください。</a:t>
            </a: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若者における方言の認識について</a:t>
            </a:r>
          </a:p>
        </p:txBody>
      </p:sp>
      <p:graphicFrame>
        <p:nvGraphicFramePr>
          <p:cNvPr id="5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985380"/>
              </p:ext>
            </p:extLst>
          </p:nvPr>
        </p:nvGraphicFramePr>
        <p:xfrm>
          <a:off x="1773283" y="2070660"/>
          <a:ext cx="5597434" cy="42778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7433">
                  <a:extLst>
                    <a:ext uri="{9D8B030D-6E8A-4147-A177-3AD203B41FA5}">
                      <a16:colId xmlns:a16="http://schemas.microsoft.com/office/drawing/2014/main" val="1333636044"/>
                    </a:ext>
                  </a:extLst>
                </a:gridCol>
                <a:gridCol w="5080001">
                  <a:extLst>
                    <a:ext uri="{9D8B030D-6E8A-4147-A177-3AD203B41FA5}">
                      <a16:colId xmlns:a16="http://schemas.microsoft.com/office/drawing/2014/main" val="4281821657"/>
                    </a:ext>
                  </a:extLst>
                </a:gridCol>
              </a:tblGrid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/>
                        <a:t>文章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4057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手にすいばりが刺さって痛い。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162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机を</a:t>
                      </a:r>
                      <a:r>
                        <a:rPr kumimoji="1" lang="ja-JP" altLang="ja-JP" sz="1100" kern="1200" dirty="0" err="1">
                          <a:effectLst/>
                        </a:rPr>
                        <a:t>ひこ</a:t>
                      </a:r>
                      <a:r>
                        <a:rPr kumimoji="1" lang="ja-JP" altLang="ja-JP" sz="1100" kern="1200" dirty="0">
                          <a:effectLst/>
                        </a:rPr>
                        <a:t>ずらずに運んでください。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24422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ちばけ</a:t>
                      </a:r>
                      <a:r>
                        <a:rPr kumimoji="1" lang="ja-JP" altLang="en-US" sz="1100" kern="1200" dirty="0">
                          <a:effectLst/>
                        </a:rPr>
                        <a:t>ずに</a:t>
                      </a:r>
                      <a:r>
                        <a:rPr kumimoji="1" lang="ja-JP" altLang="ja-JP" sz="1100" kern="1200" dirty="0">
                          <a:effectLst/>
                        </a:rPr>
                        <a:t>勉強しなさい。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46870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この時計、</a:t>
                      </a:r>
                      <a:r>
                        <a:rPr kumimoji="1" lang="ja-JP" altLang="en-US" sz="1100" kern="1200" dirty="0">
                          <a:effectLst/>
                        </a:rPr>
                        <a:t>めげとる</a:t>
                      </a:r>
                      <a:r>
                        <a:rPr kumimoji="1" lang="ja-JP" altLang="ja-JP" sz="1100" kern="1200" dirty="0">
                          <a:effectLst/>
                        </a:rPr>
                        <a:t>よ。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65965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新聞をなおしておいてください。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48683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kern="1200" dirty="0">
                          <a:effectLst/>
                        </a:rPr>
                        <a:t>棚の上の箱</a:t>
                      </a:r>
                      <a:r>
                        <a:rPr kumimoji="1" lang="ja-JP" altLang="ja-JP" sz="1100" kern="1200" dirty="0">
                          <a:effectLst/>
                        </a:rPr>
                        <a:t>に手がた</a:t>
                      </a:r>
                      <a:r>
                        <a:rPr kumimoji="1" lang="ja-JP" altLang="ja-JP" sz="1100" kern="1200" dirty="0" err="1">
                          <a:effectLst/>
                        </a:rPr>
                        <a:t>わ</a:t>
                      </a:r>
                      <a:r>
                        <a:rPr kumimoji="1" lang="ja-JP" altLang="en-US" sz="1100" kern="1200" dirty="0" err="1">
                          <a:effectLst/>
                        </a:rPr>
                        <a:t>ん</a:t>
                      </a:r>
                      <a:r>
                        <a:rPr kumimoji="1" lang="ja-JP" altLang="ja-JP" sz="1100" kern="1200" dirty="0">
                          <a:effectLst/>
                        </a:rPr>
                        <a:t>。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94419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今年も</a:t>
                      </a:r>
                      <a:r>
                        <a:rPr kumimoji="1" lang="ja-JP" altLang="ja-JP" sz="1100" kern="1200" dirty="0" err="1">
                          <a:effectLst/>
                        </a:rPr>
                        <a:t>ぎょ</a:t>
                      </a:r>
                      <a:r>
                        <a:rPr kumimoji="1" lang="ja-JP" altLang="ja-JP" sz="1100" kern="1200" dirty="0">
                          <a:effectLst/>
                        </a:rPr>
                        <a:t>ーさん桃が取れたね。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88195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試験の前は徹夜つづきで、えれーね。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41187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この間の国語の試験はみやすかった。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32100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おじいさん</a:t>
                      </a:r>
                      <a:r>
                        <a:rPr kumimoji="1" lang="ja-JP" altLang="en-US" sz="1100" kern="1200" dirty="0">
                          <a:effectLst/>
                        </a:rPr>
                        <a:t>の</a:t>
                      </a:r>
                      <a:r>
                        <a:rPr kumimoji="1" lang="ja-JP" altLang="ja-JP" sz="1100" kern="1200" dirty="0">
                          <a:effectLst/>
                        </a:rPr>
                        <a:t>壺をいらっちゃいけん</a:t>
                      </a:r>
                      <a:r>
                        <a:rPr kumimoji="1" lang="ja-JP" altLang="en-US" sz="1100" kern="1200" dirty="0">
                          <a:effectLst/>
                        </a:rPr>
                        <a:t>。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76039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いたずらばかりしちゃおえん。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53491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エコバックの取</a:t>
                      </a:r>
                      <a:r>
                        <a:rPr kumimoji="1" lang="ja-JP" altLang="ja-JP" sz="1100" kern="1200" dirty="0" err="1">
                          <a:effectLst/>
                        </a:rPr>
                        <a:t>っ</a:t>
                      </a:r>
                      <a:r>
                        <a:rPr kumimoji="1" lang="ja-JP" altLang="ja-JP" sz="1100" kern="1200" dirty="0">
                          <a:effectLst/>
                        </a:rPr>
                        <a:t>手がもげそうだ。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00290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100" kern="1200" dirty="0">
                          <a:effectLst/>
                        </a:rPr>
                        <a:t>寝起きで頭がわや</a:t>
                      </a:r>
                      <a:r>
                        <a:rPr kumimoji="1" lang="ja-JP" altLang="ja-JP" sz="1100" kern="1200" dirty="0" err="1">
                          <a:effectLst/>
                        </a:rPr>
                        <a:t>に</a:t>
                      </a:r>
                      <a:r>
                        <a:rPr kumimoji="1" lang="ja-JP" altLang="ja-JP" sz="1100" kern="1200" dirty="0">
                          <a:effectLst/>
                        </a:rPr>
                        <a:t>なっ</a:t>
                      </a:r>
                      <a:r>
                        <a:rPr kumimoji="1" lang="ja-JP" altLang="en-US" sz="1100" kern="1200" dirty="0">
                          <a:effectLst/>
                        </a:rPr>
                        <a:t>と</a:t>
                      </a:r>
                      <a:r>
                        <a:rPr kumimoji="1" lang="ja-JP" altLang="ja-JP" sz="1100" kern="1200" dirty="0">
                          <a:effectLst/>
                        </a:rPr>
                        <a:t>るよ。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80145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100" kern="1200" dirty="0">
                          <a:effectLst/>
                        </a:rPr>
                        <a:t>道で財布をひらった。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94733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100" kern="1200" dirty="0">
                          <a:effectLst/>
                        </a:rPr>
                        <a:t>道が車でつかえ</a:t>
                      </a:r>
                      <a:r>
                        <a:rPr kumimoji="1" lang="ja-JP" altLang="en-US" sz="1100" kern="1200" dirty="0">
                          <a:effectLst/>
                        </a:rPr>
                        <a:t>とって</a:t>
                      </a:r>
                      <a:r>
                        <a:rPr kumimoji="1" lang="ja-JP" altLang="ja-JP" sz="1100" kern="1200" dirty="0">
                          <a:effectLst/>
                        </a:rPr>
                        <a:t>、遅れた。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5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00988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427</Words>
  <Application>Microsoft Office PowerPoint</Application>
  <PresentationFormat>画面に合わせる (4:3)</PresentationFormat>
  <Paragraphs>69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游ゴシック</vt:lpstr>
      <vt:lpstr>Calibri</vt:lpstr>
      <vt:lpstr>Calibri Light</vt:lpstr>
      <vt:lpstr>レトロスペクト</vt:lpstr>
      <vt:lpstr>Worksheet</vt:lpstr>
      <vt:lpstr>若者における方言の認識について</vt:lpstr>
      <vt:lpstr>調査内容</vt:lpstr>
      <vt:lpstr>調査結果―集計</vt:lpstr>
      <vt:lpstr>調査結果―分析</vt:lpstr>
      <vt:lpstr>考察</vt:lpstr>
      <vt:lpstr>＜参考＞調査票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若者における方言の認識について</dc:title>
  <dcterms:created xsi:type="dcterms:W3CDTF">2015-10-27T07:53:52Z</dcterms:created>
  <dcterms:modified xsi:type="dcterms:W3CDTF">2017-12-06T03:51:42Z</dcterms:modified>
</cp:coreProperties>
</file>