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21"/>
  </p:notesMasterIdLst>
  <p:sldIdLst>
    <p:sldId id="259" r:id="rId2"/>
    <p:sldId id="278" r:id="rId3"/>
    <p:sldId id="282" r:id="rId4"/>
    <p:sldId id="280" r:id="rId5"/>
    <p:sldId id="281" r:id="rId6"/>
    <p:sldId id="279" r:id="rId7"/>
    <p:sldId id="283" r:id="rId8"/>
    <p:sldId id="284" r:id="rId9"/>
    <p:sldId id="288" r:id="rId10"/>
    <p:sldId id="285" r:id="rId11"/>
    <p:sldId id="287" r:id="rId12"/>
    <p:sldId id="289" r:id="rId13"/>
    <p:sldId id="298" r:id="rId14"/>
    <p:sldId id="286" r:id="rId15"/>
    <p:sldId id="290" r:id="rId16"/>
    <p:sldId id="291" r:id="rId17"/>
    <p:sldId id="297" r:id="rId18"/>
    <p:sldId id="300" r:id="rId19"/>
    <p:sldId id="301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조형민" initials="조" lastIdx="2" clrIdx="0">
    <p:extLst>
      <p:ext uri="{19B8F6BF-5375-455C-9EA6-DF929625EA0E}">
        <p15:presenceInfo xmlns:p15="http://schemas.microsoft.com/office/powerpoint/2012/main" userId="S::whgudals159@korea.ac.kr::443fe009-2fdf-4bd3-acea-e391b926c03c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2600"/>
    <a:srgbClr val="7A0000"/>
    <a:srgbClr val="FFFF00"/>
    <a:srgbClr val="EEF0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93" autoAdjust="0"/>
    <p:restoredTop sz="83386" autoAdjust="0"/>
  </p:normalViewPr>
  <p:slideViewPr>
    <p:cSldViewPr snapToGrid="0" snapToObjects="1">
      <p:cViewPr varScale="1">
        <p:scale>
          <a:sx n="97" d="100"/>
          <a:sy n="97" d="100"/>
        </p:scale>
        <p:origin x="1188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38" d="100"/>
          <a:sy n="138" d="100"/>
        </p:scale>
        <p:origin x="4712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CC00E1-7620-4A49-B23B-30FEFD5572F6}" type="datetimeFigureOut">
              <a:rPr kumimoji="1" lang="ko-Kore-KR" altLang="en-US" smtClean="0"/>
              <a:t>12/20/2022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637EC5-763B-EF49-A811-F09FA0ADAC2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44232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F7C91724-F6E1-408F-A69F-63801CC85EBF}"/>
              </a:ext>
            </a:extLst>
          </p:cNvPr>
          <p:cNvSpPr/>
          <p:nvPr/>
        </p:nvSpPr>
        <p:spPr>
          <a:xfrm>
            <a:off x="0" y="1344707"/>
            <a:ext cx="12192000" cy="4168587"/>
          </a:xfrm>
          <a:prstGeom prst="rect">
            <a:avLst/>
          </a:prstGeom>
          <a:solidFill>
            <a:srgbClr val="870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38B1B88-0AF8-4A3F-BBCE-C0E890AC05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00201"/>
            <a:ext cx="9144000" cy="2387600"/>
          </a:xfrm>
        </p:spPr>
        <p:txBody>
          <a:bodyPr anchor="b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E16FE14-C92E-4712-9339-685378F87D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03059"/>
            <a:ext cx="9144000" cy="954741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6" indent="0" algn="ctr">
              <a:buNone/>
              <a:defRPr sz="2000"/>
            </a:lvl2pPr>
            <a:lvl3pPr marL="914411" indent="0" algn="ctr">
              <a:buNone/>
              <a:defRPr sz="1800"/>
            </a:lvl3pPr>
            <a:lvl4pPr marL="1371617" indent="0" algn="ctr">
              <a:buNone/>
              <a:defRPr sz="1600"/>
            </a:lvl4pPr>
            <a:lvl5pPr marL="1828823" indent="0" algn="ctr">
              <a:buNone/>
              <a:defRPr sz="1600"/>
            </a:lvl5pPr>
            <a:lvl6pPr marL="2286029" indent="0" algn="ctr">
              <a:buNone/>
              <a:defRPr sz="1600"/>
            </a:lvl6pPr>
            <a:lvl7pPr marL="2743234" indent="0" algn="ctr">
              <a:buNone/>
              <a:defRPr sz="1600"/>
            </a:lvl7pPr>
            <a:lvl8pPr marL="3200440" indent="0" algn="ctr">
              <a:buNone/>
              <a:defRPr sz="1600"/>
            </a:lvl8pPr>
            <a:lvl9pPr marL="3657646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FD62165-E4E4-43DD-BBF6-8EDD8175E5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48" b="7408"/>
          <a:stretch/>
        </p:blipFill>
        <p:spPr>
          <a:xfrm>
            <a:off x="344547" y="327251"/>
            <a:ext cx="656299" cy="7200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D24A41F-094B-420D-89AA-247CB65EAB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5278" y="327251"/>
            <a:ext cx="532174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378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F0BB1E-C344-4B74-B804-F69CC1C39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2" y="365126"/>
            <a:ext cx="10515600" cy="936900"/>
          </a:xfrm>
        </p:spPr>
        <p:txBody>
          <a:bodyPr>
            <a:normAutofit/>
          </a:bodyPr>
          <a:lstStyle>
            <a:lvl1pPr>
              <a:defRPr sz="2400" b="1">
                <a:solidFill>
                  <a:srgbClr val="87002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93BFE78-7295-4310-BED0-1E15F7A57ABB}"/>
              </a:ext>
            </a:extLst>
          </p:cNvPr>
          <p:cNvSpPr/>
          <p:nvPr/>
        </p:nvSpPr>
        <p:spPr>
          <a:xfrm>
            <a:off x="838202" y="6258012"/>
            <a:ext cx="10515600" cy="369333"/>
          </a:xfrm>
          <a:prstGeom prst="rect">
            <a:avLst/>
          </a:prstGeom>
          <a:solidFill>
            <a:srgbClr val="870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01E86D-06C5-4DA5-A012-BE4E11F654BE}"/>
              </a:ext>
            </a:extLst>
          </p:cNvPr>
          <p:cNvSpPr txBox="1"/>
          <p:nvPr/>
        </p:nvSpPr>
        <p:spPr>
          <a:xfrm>
            <a:off x="10865222" y="6258012"/>
            <a:ext cx="488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24606AC5-7020-4F04-8CC2-2CD9591B92AC}" type="slidenum">
              <a:rPr lang="ko-KR" altLang="en-US" sz="1800" b="1" smtClean="0">
                <a:solidFill>
                  <a:schemeClr val="bg1"/>
                </a:solidFill>
              </a:rPr>
              <a:t>‹#›</a:t>
            </a:fld>
            <a:endParaRPr lang="ko-KR" altLang="en-US" sz="1800" b="1" dirty="0">
              <a:solidFill>
                <a:schemeClr val="bg1"/>
              </a:solidFill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56A4BE3D-532D-4BF1-A4FA-268B0F1EFC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2" y="1302026"/>
            <a:ext cx="10515600" cy="4649513"/>
          </a:xfrm>
        </p:spPr>
        <p:txBody>
          <a:bodyPr>
            <a:normAutofit/>
          </a:bodyPr>
          <a:lstStyle>
            <a:lvl1pPr>
              <a:lnSpc>
                <a:spcPct val="110000"/>
              </a:lnSpc>
              <a:defRPr sz="1800"/>
            </a:lvl1pPr>
            <a:lvl2pPr>
              <a:lnSpc>
                <a:spcPct val="110000"/>
              </a:lnSpc>
              <a:defRPr sz="1600"/>
            </a:lvl2pPr>
            <a:lvl3pPr>
              <a:lnSpc>
                <a:spcPct val="110000"/>
              </a:lnSpc>
              <a:defRPr sz="1400"/>
            </a:lvl3pPr>
            <a:lvl4pPr>
              <a:lnSpc>
                <a:spcPct val="110000"/>
              </a:lnSpc>
              <a:defRPr sz="1200"/>
            </a:lvl4pPr>
            <a:lvl5pPr>
              <a:lnSpc>
                <a:spcPct val="110000"/>
              </a:lnSpc>
              <a:defRPr sz="12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2822345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EFC10E91-F91D-0B4B-A16C-9D15CAFD0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60550"/>
            <a:ext cx="10515600" cy="936900"/>
          </a:xfrm>
        </p:spPr>
        <p:txBody>
          <a:bodyPr>
            <a:normAutofit/>
          </a:bodyPr>
          <a:lstStyle>
            <a:lvl1pPr algn="ctr">
              <a:defRPr sz="3600" b="1">
                <a:solidFill>
                  <a:srgbClr val="87002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711201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FFD406C-7CE3-4647-B91B-E99D53DFD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2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8E14AB5-A435-42BD-8436-E72D1EFFF7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2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258D3B-8C89-437A-902C-50F717D65C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73AC89-07D4-40A7-BBEA-93780F877E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2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120AA6-9435-47AF-9F59-F954179736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159E43-1EED-4568-BDCA-413F8649E2F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8098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ftr="0" dt="0"/>
  <p:txStyles>
    <p:titleStyle>
      <a:lvl1pPr algn="l" defTabSz="914411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3" indent="-228603" algn="l" defTabSz="914411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8" indent="-228603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14" indent="-228603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20" indent="-228603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26" indent="-228603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32" indent="-228603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7" indent="-228603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3" indent="-228603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8" indent="-228603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1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91441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91441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91441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91441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91441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91441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91441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146BF0-24FF-4548-A53E-54309578FB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4359" y="1632858"/>
            <a:ext cx="10083282" cy="2387600"/>
          </a:xfrm>
        </p:spPr>
        <p:txBody>
          <a:bodyPr>
            <a:normAutofit/>
          </a:bodyPr>
          <a:lstStyle/>
          <a:p>
            <a:r>
              <a:rPr kumimoji="1" lang="ko-KR" altLang="en-US" sz="3200"/>
              <a:t>게임 봇 탐지를 위한 데이터 확충 방안</a:t>
            </a:r>
            <a:endParaRPr kumimoji="1" lang="ko-Kore-KR" altLang="en-US" sz="320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CBE4FEC-EE22-D446-8BAA-08D4138C56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8759" y="4303059"/>
            <a:ext cx="9144000" cy="954741"/>
          </a:xfrm>
        </p:spPr>
        <p:txBody>
          <a:bodyPr/>
          <a:lstStyle/>
          <a:p>
            <a:pPr algn="r"/>
            <a:r>
              <a:rPr lang="ko-KR" altLang="en-US"/>
              <a:t>권순현</a:t>
            </a:r>
            <a:r>
              <a:rPr lang="en-US" altLang="ko-KR"/>
              <a:t> </a:t>
            </a:r>
            <a:r>
              <a:rPr lang="ko-KR" altLang="en-US"/>
              <a:t>박세훈</a:t>
            </a:r>
            <a:endParaRPr lang="en-US" altLang="ko-KR"/>
          </a:p>
          <a:p>
            <a:endParaRPr kumimoji="1" lang="ko-Kore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D851085-1995-4663-8A4C-362E09E5CB58}"/>
              </a:ext>
            </a:extLst>
          </p:cNvPr>
          <p:cNvSpPr/>
          <p:nvPr/>
        </p:nvSpPr>
        <p:spPr>
          <a:xfrm>
            <a:off x="99152" y="143219"/>
            <a:ext cx="1288973" cy="10135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56190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46CC1B-40BC-107C-4133-EBE80C712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사전 연구 </a:t>
            </a:r>
            <a:r>
              <a:rPr lang="en-US" altLang="ko-KR"/>
              <a:t>: GAN</a:t>
            </a:r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B6F228-629F-1E0D-DC83-5183A3F418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71299" y="1442678"/>
            <a:ext cx="5008878" cy="413257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/>
              <a:t>이미지 데이터에 사용</a:t>
            </a:r>
            <a:endParaRPr lang="en-US" altLang="ko-KR"/>
          </a:p>
          <a:p>
            <a:pPr>
              <a:lnSpc>
                <a:spcPct val="150000"/>
              </a:lnSpc>
            </a:pPr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/>
              <a:t>GAN</a:t>
            </a:r>
            <a:r>
              <a:rPr lang="ko-KR" altLang="en-US"/>
              <a:t>을 통해서 특정 데이터에 의해 생기는</a:t>
            </a:r>
            <a:r>
              <a:rPr lang="en-US" altLang="ko-KR"/>
              <a:t>overfitting </a:t>
            </a:r>
            <a:r>
              <a:rPr lang="ko-KR" altLang="en-US"/>
              <a:t>을 줄일 수 있고</a:t>
            </a:r>
            <a:r>
              <a:rPr lang="en-US" altLang="ko-KR"/>
              <a:t>, </a:t>
            </a:r>
            <a:r>
              <a:rPr lang="ko-KR" altLang="en-US"/>
              <a:t>사람들이 직접</a:t>
            </a:r>
            <a:r>
              <a:rPr lang="en-US" altLang="ko-KR"/>
              <a:t> </a:t>
            </a:r>
            <a:r>
              <a:rPr lang="ko-KR" altLang="en-US"/>
              <a:t>조정해줘야 하는 </a:t>
            </a:r>
            <a:r>
              <a:rPr lang="en-US" altLang="ko-KR"/>
              <a:t>feature</a:t>
            </a:r>
            <a:r>
              <a:rPr lang="ko-KR" altLang="en-US"/>
              <a:t>에 대한 필요성을  줄 일</a:t>
            </a:r>
            <a:r>
              <a:rPr lang="en-US" altLang="ko-KR"/>
              <a:t> </a:t>
            </a:r>
            <a:r>
              <a:rPr lang="ko-KR" altLang="en-US"/>
              <a:t>수 있다</a:t>
            </a:r>
            <a:r>
              <a:rPr lang="en-US" altLang="ko-KR"/>
              <a:t>.</a:t>
            </a:r>
          </a:p>
          <a:p>
            <a:pPr>
              <a:lnSpc>
                <a:spcPct val="150000"/>
              </a:lnSpc>
            </a:pPr>
            <a:endParaRPr lang="en-US" altLang="ko-KR"/>
          </a:p>
          <a:p>
            <a:pPr>
              <a:lnSpc>
                <a:spcPct val="150000"/>
              </a:lnSpc>
            </a:pPr>
            <a:r>
              <a:rPr lang="ko-KR" altLang="en-US"/>
              <a:t>이를 </a:t>
            </a:r>
            <a:r>
              <a:rPr lang="en-US" altLang="ko-KR"/>
              <a:t>tabular data</a:t>
            </a:r>
            <a:r>
              <a:rPr lang="ko-KR" altLang="en-US"/>
              <a:t>에 적용</a:t>
            </a:r>
            <a:endParaRPr lang="en-US" altLang="ko-KR"/>
          </a:p>
          <a:p>
            <a:endParaRPr lang="ko-KR" altLang="en-US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24C3705F-834C-3E46-F756-0ED5E658DB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785" y="1442678"/>
            <a:ext cx="4414967" cy="3972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97669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D89C5D-F0DC-7452-B763-6FFEF3635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연구 설계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1CB8285-CA59-9B41-C4AA-7CAA89C0C6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104" y="2704968"/>
            <a:ext cx="4745160" cy="273336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AC9469D-FA2D-AC92-2941-4510DDA53BF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/>
          <a:stretch/>
        </p:blipFill>
        <p:spPr>
          <a:xfrm>
            <a:off x="5369039" y="2698609"/>
            <a:ext cx="5824027" cy="258155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1778FA7-1260-36CB-0C1B-2435B983C842}"/>
              </a:ext>
            </a:extLst>
          </p:cNvPr>
          <p:cNvSpPr txBox="1"/>
          <p:nvPr/>
        </p:nvSpPr>
        <p:spPr>
          <a:xfrm>
            <a:off x="838202" y="1411238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/>
              <a:t>데이터 셋 </a:t>
            </a:r>
            <a:r>
              <a:rPr lang="en-US" altLang="ko-KR"/>
              <a:t>: AION </a:t>
            </a:r>
            <a:r>
              <a:rPr lang="ko-KR" altLang="en-US"/>
              <a:t>게임로그 데이터셋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49739</a:t>
            </a:r>
            <a:r>
              <a:rPr lang="ko-KR" altLang="en-US"/>
              <a:t>개의</a:t>
            </a:r>
            <a:r>
              <a:rPr lang="en-US" altLang="ko-KR"/>
              <a:t> </a:t>
            </a:r>
            <a:r>
              <a:rPr lang="ko-KR" altLang="en-US"/>
              <a:t>데이터</a:t>
            </a:r>
          </a:p>
        </p:txBody>
      </p:sp>
    </p:spTree>
    <p:extLst>
      <p:ext uri="{BB962C8B-B14F-4D97-AF65-F5344CB8AC3E}">
        <p14:creationId xmlns:p14="http://schemas.microsoft.com/office/powerpoint/2010/main" val="13078548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22E612-0718-F08C-D154-14E833BE1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연구 설계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AE22F8-A1D5-DD1E-4F98-821B3FB7DFA1}"/>
              </a:ext>
            </a:extLst>
          </p:cNvPr>
          <p:cNvSpPr txBox="1"/>
          <p:nvPr/>
        </p:nvSpPr>
        <p:spPr>
          <a:xfrm>
            <a:off x="838202" y="1260596"/>
            <a:ext cx="609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/>
              <a:t>데이터 셋 </a:t>
            </a:r>
            <a:r>
              <a:rPr lang="en-US" altLang="ko-KR"/>
              <a:t>: AION </a:t>
            </a:r>
            <a:r>
              <a:rPr lang="ko-KR" altLang="en-US"/>
              <a:t>게임로그 데이터셋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49739</a:t>
            </a:r>
            <a:r>
              <a:rPr lang="ko-KR" altLang="en-US"/>
              <a:t>개의</a:t>
            </a:r>
            <a:r>
              <a:rPr lang="en-US" altLang="ko-KR"/>
              <a:t> </a:t>
            </a:r>
            <a:r>
              <a:rPr lang="ko-KR" altLang="en-US"/>
              <a:t>데이터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train dataset 1: 37691</a:t>
            </a:r>
          </a:p>
          <a:p>
            <a:r>
              <a:rPr lang="en-US" altLang="ko-KR"/>
              <a:t>train dataset 2 : 7538</a:t>
            </a:r>
          </a:p>
          <a:p>
            <a:r>
              <a:rPr lang="en-US" altLang="ko-KR"/>
              <a:t>test dataset : 12048</a:t>
            </a:r>
          </a:p>
          <a:p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BBF9D79-E69B-0041-E764-3BBBCDD6C04E}"/>
              </a:ext>
            </a:extLst>
          </p:cNvPr>
          <p:cNvSpPr/>
          <p:nvPr/>
        </p:nvSpPr>
        <p:spPr>
          <a:xfrm>
            <a:off x="3401507" y="3429000"/>
            <a:ext cx="1526451" cy="746618"/>
          </a:xfrm>
          <a:prstGeom prst="rect">
            <a:avLst/>
          </a:prstGeom>
          <a:noFill/>
          <a:ln w="73025">
            <a:solidFill>
              <a:srgbClr val="7A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train data1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BE0BA53-AAD5-2A6B-8D29-AE8A75E636F5}"/>
              </a:ext>
            </a:extLst>
          </p:cNvPr>
          <p:cNvSpPr/>
          <p:nvPr/>
        </p:nvSpPr>
        <p:spPr>
          <a:xfrm>
            <a:off x="3401507" y="4857460"/>
            <a:ext cx="1526451" cy="962165"/>
          </a:xfrm>
          <a:prstGeom prst="rect">
            <a:avLst/>
          </a:prstGeom>
          <a:noFill/>
          <a:ln w="73025">
            <a:solidFill>
              <a:srgbClr val="7A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train data2</a:t>
            </a: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+ GAN</a:t>
            </a:r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8" name="그래픽 7" descr="아래쪽 화살표 단색으로 채워진">
            <a:extLst>
              <a:ext uri="{FF2B5EF4-FFF2-40B4-BE49-F238E27FC236}">
                <a16:creationId xmlns:a16="http://schemas.microsoft.com/office/drawing/2014/main" id="{CDD19C67-1F41-A1C9-B002-348C1FB36A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88215" y="4287939"/>
            <a:ext cx="457200" cy="4572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6ADD87D-0EF4-D901-09C9-8ED2E117C974}"/>
              </a:ext>
            </a:extLst>
          </p:cNvPr>
          <p:cNvSpPr txBox="1"/>
          <p:nvPr/>
        </p:nvSpPr>
        <p:spPr>
          <a:xfrm>
            <a:off x="4423529" y="4307929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model</a:t>
            </a:r>
            <a:endParaRPr lang="ko-KR" altLang="en-US"/>
          </a:p>
        </p:txBody>
      </p:sp>
      <p:pic>
        <p:nvPicPr>
          <p:cNvPr id="12" name="그래픽 11" descr="아래쪽 화살표 단색으로 채워진">
            <a:extLst>
              <a:ext uri="{FF2B5EF4-FFF2-40B4-BE49-F238E27FC236}">
                <a16:creationId xmlns:a16="http://schemas.microsoft.com/office/drawing/2014/main" id="{4AED7939-8FD2-CD9C-E851-5CD05F3BA7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7790779">
            <a:off x="5346637" y="3827126"/>
            <a:ext cx="457200" cy="457200"/>
          </a:xfrm>
          <a:prstGeom prst="rect">
            <a:avLst/>
          </a:prstGeom>
        </p:spPr>
      </p:pic>
      <p:pic>
        <p:nvPicPr>
          <p:cNvPr id="13" name="그래픽 12" descr="아래쪽 화살표 단색으로 채워진">
            <a:extLst>
              <a:ext uri="{FF2B5EF4-FFF2-40B4-BE49-F238E27FC236}">
                <a16:creationId xmlns:a16="http://schemas.microsoft.com/office/drawing/2014/main" id="{512A0BA5-3F31-DC21-56F0-B041BC38E0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3809221" flipV="1">
            <a:off x="5346638" y="4823145"/>
            <a:ext cx="457200" cy="457200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59F2DC6C-FD11-BE26-2DF8-9DFD0A9CCFB6}"/>
              </a:ext>
            </a:extLst>
          </p:cNvPr>
          <p:cNvSpPr/>
          <p:nvPr/>
        </p:nvSpPr>
        <p:spPr>
          <a:xfrm>
            <a:off x="6087529" y="4177018"/>
            <a:ext cx="1235059" cy="746618"/>
          </a:xfrm>
          <a:prstGeom prst="rect">
            <a:avLst/>
          </a:prstGeom>
          <a:noFill/>
          <a:ln w="73025">
            <a:solidFill>
              <a:srgbClr val="7A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test data</a:t>
            </a:r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5" name="그래픽 14" descr="아래쪽 화살표 단색으로 채워진">
            <a:extLst>
              <a:ext uri="{FF2B5EF4-FFF2-40B4-BE49-F238E27FC236}">
                <a16:creationId xmlns:a16="http://schemas.microsoft.com/office/drawing/2014/main" id="{D00051C4-0066-B114-CFCD-DC112E8027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 flipV="1">
            <a:off x="7684285" y="4307929"/>
            <a:ext cx="457200" cy="457200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62FC62C8-AB4D-6292-6AD3-620B19523879}"/>
              </a:ext>
            </a:extLst>
          </p:cNvPr>
          <p:cNvSpPr/>
          <p:nvPr/>
        </p:nvSpPr>
        <p:spPr>
          <a:xfrm>
            <a:off x="8503182" y="4177018"/>
            <a:ext cx="1235059" cy="746618"/>
          </a:xfrm>
          <a:prstGeom prst="rect">
            <a:avLst/>
          </a:prstGeom>
          <a:noFill/>
          <a:ln w="73025">
            <a:solidFill>
              <a:srgbClr val="7A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result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B73ABA9-1B7A-1192-FF12-A9DB060219ED}"/>
              </a:ext>
            </a:extLst>
          </p:cNvPr>
          <p:cNvSpPr txBox="1"/>
          <p:nvPr/>
        </p:nvSpPr>
        <p:spPr>
          <a:xfrm>
            <a:off x="9418720" y="1205167"/>
            <a:ext cx="193508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model</a:t>
            </a:r>
          </a:p>
          <a:p>
            <a:r>
              <a:rPr lang="en-US" altLang="ko-KR"/>
              <a:t>1. adaboost</a:t>
            </a:r>
          </a:p>
          <a:p>
            <a:r>
              <a:rPr lang="en-US" altLang="ko-KR"/>
              <a:t>2. naive bayes</a:t>
            </a:r>
          </a:p>
          <a:p>
            <a:r>
              <a:rPr lang="en-US" altLang="ko-KR"/>
              <a:t>3. random forest</a:t>
            </a:r>
          </a:p>
          <a:p>
            <a:r>
              <a:rPr lang="en-US" altLang="ko-KR"/>
              <a:t>4. SGD</a:t>
            </a:r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0373735-234D-2355-B7C7-1CF7F2144F00}"/>
              </a:ext>
            </a:extLst>
          </p:cNvPr>
          <p:cNvSpPr/>
          <p:nvPr/>
        </p:nvSpPr>
        <p:spPr>
          <a:xfrm>
            <a:off x="1669372" y="5051745"/>
            <a:ext cx="1526451" cy="628193"/>
          </a:xfrm>
          <a:prstGeom prst="rect">
            <a:avLst/>
          </a:prstGeom>
          <a:noFill/>
          <a:ln w="73025">
            <a:solidFill>
              <a:srgbClr val="7A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train data2</a:t>
            </a:r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7" name="그래픽 6" descr="아래쪽 화살표 단색으로 채워진">
            <a:extLst>
              <a:ext uri="{FF2B5EF4-FFF2-40B4-BE49-F238E27FC236}">
                <a16:creationId xmlns:a16="http://schemas.microsoft.com/office/drawing/2014/main" id="{E45B787A-6AB5-A554-7CD7-C1ED9CAA46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3074599">
            <a:off x="2521032" y="4163219"/>
            <a:ext cx="457200" cy="74661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66968EB-7495-4334-A772-B7E4D3EB7696}"/>
              </a:ext>
            </a:extLst>
          </p:cNvPr>
          <p:cNvSpPr txBox="1"/>
          <p:nvPr/>
        </p:nvSpPr>
        <p:spPr>
          <a:xfrm>
            <a:off x="1899504" y="4180995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x 0.2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9061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3DFE88-3078-CB2D-B3C3-43A9771E5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실험 결과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3882D8-8B60-5D2D-EE94-0020170660F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Accuracy,</a:t>
            </a:r>
            <a:r>
              <a:rPr lang="ko-KR" altLang="en-US" dirty="0"/>
              <a:t> </a:t>
            </a:r>
            <a:r>
              <a:rPr lang="en-US" altLang="ko-KR" dirty="0"/>
              <a:t>F1-Score,</a:t>
            </a:r>
            <a:r>
              <a:rPr lang="ko-KR" altLang="en-US" dirty="0"/>
              <a:t> </a:t>
            </a:r>
            <a:r>
              <a:rPr lang="en-US" altLang="ko-KR" dirty="0"/>
              <a:t>AUC-ROC </a:t>
            </a:r>
            <a:r>
              <a:rPr lang="ko-KR" altLang="en-US" dirty="0"/>
              <a:t>지표를 사용하여 평가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4DA026D-4137-1265-76AE-90CF15E19A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5520" y="2101653"/>
            <a:ext cx="7680960" cy="3849886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73C2ECA2-753F-AC70-5F8F-C5673ACB83B3}"/>
              </a:ext>
            </a:extLst>
          </p:cNvPr>
          <p:cNvSpPr/>
          <p:nvPr/>
        </p:nvSpPr>
        <p:spPr>
          <a:xfrm>
            <a:off x="2255520" y="2438400"/>
            <a:ext cx="2354580" cy="160020"/>
          </a:xfrm>
          <a:prstGeom prst="rect">
            <a:avLst/>
          </a:prstGeom>
          <a:noFill/>
          <a:ln>
            <a:solidFill>
              <a:srgbClr val="FF2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C4466B1-3ABD-4095-2F6D-3B2084764FA8}"/>
              </a:ext>
            </a:extLst>
          </p:cNvPr>
          <p:cNvSpPr/>
          <p:nvPr/>
        </p:nvSpPr>
        <p:spPr>
          <a:xfrm>
            <a:off x="3528060" y="4212749"/>
            <a:ext cx="5775960" cy="160020"/>
          </a:xfrm>
          <a:prstGeom prst="rect">
            <a:avLst/>
          </a:prstGeom>
          <a:noFill/>
          <a:ln>
            <a:solidFill>
              <a:srgbClr val="FF2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30207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3DFE88-3078-CB2D-B3C3-43A9771E5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실험 결과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3882D8-8B60-5D2D-EE94-0020170660F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정확도</a:t>
            </a:r>
            <a:r>
              <a:rPr lang="en-US" altLang="ko-KR" dirty="0"/>
              <a:t>(Accuracy)</a:t>
            </a:r>
          </a:p>
          <a:p>
            <a:pPr lvl="1"/>
            <a:r>
              <a:rPr lang="ko-KR" altLang="en-US" dirty="0"/>
              <a:t>전체 </a:t>
            </a:r>
            <a:r>
              <a:rPr lang="en-US" altLang="ko-KR" dirty="0"/>
              <a:t>test </a:t>
            </a:r>
            <a:r>
              <a:rPr lang="ko-KR" altLang="en-US" dirty="0"/>
              <a:t>데이터 중 올바르게 분류한 데이터의 비율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/>
              <a:t>naive bayes</a:t>
            </a:r>
            <a:r>
              <a:rPr lang="ko-KR" altLang="en-US"/>
              <a:t> 모델의 경우에는 더 좋은 정확도를 보이며 이를 </a:t>
            </a:r>
            <a:r>
              <a:rPr lang="ko-KR" altLang="en-US" dirty="0"/>
              <a:t>제외한 </a:t>
            </a:r>
            <a:r>
              <a:rPr lang="en-US" altLang="ko-KR" dirty="0"/>
              <a:t>3</a:t>
            </a:r>
            <a:r>
              <a:rPr lang="ko-KR" altLang="en-US"/>
              <a:t>가지 모델에서는 비슷한 성능을 보이는 것을 확인할 수 있다</a:t>
            </a:r>
            <a:r>
              <a:rPr lang="en-US" altLang="ko-KR"/>
              <a:t>.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AD31FDBF-76C2-F259-B214-5CB2B77F39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9457820"/>
              </p:ext>
            </p:extLst>
          </p:nvPr>
        </p:nvGraphicFramePr>
        <p:xfrm>
          <a:off x="838193" y="3436620"/>
          <a:ext cx="10515605" cy="23732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1">
                  <a:extLst>
                    <a:ext uri="{9D8B030D-6E8A-4147-A177-3AD203B41FA5}">
                      <a16:colId xmlns:a16="http://schemas.microsoft.com/office/drawing/2014/main" val="804703057"/>
                    </a:ext>
                  </a:extLst>
                </a:gridCol>
                <a:gridCol w="2103121">
                  <a:extLst>
                    <a:ext uri="{9D8B030D-6E8A-4147-A177-3AD203B41FA5}">
                      <a16:colId xmlns:a16="http://schemas.microsoft.com/office/drawing/2014/main" val="657226673"/>
                    </a:ext>
                  </a:extLst>
                </a:gridCol>
                <a:gridCol w="2103121">
                  <a:extLst>
                    <a:ext uri="{9D8B030D-6E8A-4147-A177-3AD203B41FA5}">
                      <a16:colId xmlns:a16="http://schemas.microsoft.com/office/drawing/2014/main" val="50033357"/>
                    </a:ext>
                  </a:extLst>
                </a:gridCol>
                <a:gridCol w="2103121">
                  <a:extLst>
                    <a:ext uri="{9D8B030D-6E8A-4147-A177-3AD203B41FA5}">
                      <a16:colId xmlns:a16="http://schemas.microsoft.com/office/drawing/2014/main" val="3255627222"/>
                    </a:ext>
                  </a:extLst>
                </a:gridCol>
                <a:gridCol w="2103121">
                  <a:extLst>
                    <a:ext uri="{9D8B030D-6E8A-4147-A177-3AD203B41FA5}">
                      <a16:colId xmlns:a16="http://schemas.microsoft.com/office/drawing/2014/main" val="4267168833"/>
                    </a:ext>
                  </a:extLst>
                </a:gridCol>
              </a:tblGrid>
              <a:tr h="593302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adaboost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naive bayes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random forest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SGD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058689"/>
                  </a:ext>
                </a:extLst>
              </a:tr>
              <a:tr h="5933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dataset 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solidFill>
                            <a:srgbClr val="C00000"/>
                          </a:solidFill>
                        </a:rPr>
                        <a:t>94.31</a:t>
                      </a:r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94.40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rgbClr val="C00000"/>
                          </a:solidFill>
                        </a:rPr>
                        <a:t>94.17</a:t>
                      </a:r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rgbClr val="C00000"/>
                          </a:solidFill>
                        </a:rPr>
                        <a:t>94.56</a:t>
                      </a:r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7893287"/>
                  </a:ext>
                </a:extLst>
              </a:tr>
              <a:tr h="5933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dataset 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94.30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rgbClr val="0070C0"/>
                          </a:solidFill>
                        </a:rPr>
                        <a:t>94.26</a:t>
                      </a:r>
                      <a:endParaRPr lang="ko-KR" altLang="en-US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rgbClr val="0070C0"/>
                          </a:solidFill>
                        </a:rPr>
                        <a:t>93.33</a:t>
                      </a:r>
                      <a:endParaRPr lang="ko-KR" altLang="en-US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rgbClr val="0070C0"/>
                          </a:solidFill>
                        </a:rPr>
                        <a:t>94.28</a:t>
                      </a:r>
                      <a:endParaRPr lang="ko-KR" altLang="en-US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7225897"/>
                  </a:ext>
                </a:extLst>
              </a:tr>
              <a:tr h="5933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dataset 2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+ GAN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solidFill>
                            <a:srgbClr val="0070C0"/>
                          </a:solidFill>
                        </a:rPr>
                        <a:t>93.36</a:t>
                      </a:r>
                      <a:endParaRPr lang="ko-KR" altLang="en-US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rgbClr val="C00000"/>
                          </a:solidFill>
                        </a:rPr>
                        <a:t>94.45</a:t>
                      </a:r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93.82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94.46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27960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B82E78DC-11FB-D677-D39D-0C64642CB6C7}"/>
              </a:ext>
            </a:extLst>
          </p:cNvPr>
          <p:cNvSpPr txBox="1"/>
          <p:nvPr/>
        </p:nvSpPr>
        <p:spPr>
          <a:xfrm>
            <a:off x="4735830" y="5809828"/>
            <a:ext cx="27203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표</a:t>
            </a:r>
            <a:r>
              <a:rPr lang="en-US" altLang="ko-KR" sz="1400" dirty="0"/>
              <a:t>. Accuracy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5014374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3DFE88-3078-CB2D-B3C3-43A9771E5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실험 결과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3882D8-8B60-5D2D-EE94-0020170660F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F1-Score</a:t>
            </a:r>
          </a:p>
          <a:p>
            <a:pPr lvl="1"/>
            <a:r>
              <a:rPr lang="ko-KR" altLang="en-US" dirty="0"/>
              <a:t>양쪽 클래스를 밸런스 있게 잘 분류할 수 있는가에 대한 지표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/>
              <a:t>dataset 2+ GAN</a:t>
            </a:r>
            <a:r>
              <a:rPr lang="ko-KR" altLang="en-US"/>
              <a:t>의 경우에 </a:t>
            </a:r>
            <a:r>
              <a:rPr lang="en-US" altLang="ko-KR"/>
              <a:t>dataset 1 </a:t>
            </a:r>
            <a:r>
              <a:rPr lang="ko-KR" altLang="en-US"/>
              <a:t>과 비슷한 성능을 보이는 것을 확인하였다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AD31FDBF-76C2-F259-B214-5CB2B77F39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3098291"/>
              </p:ext>
            </p:extLst>
          </p:nvPr>
        </p:nvGraphicFramePr>
        <p:xfrm>
          <a:off x="838200" y="3429000"/>
          <a:ext cx="10515605" cy="23732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1">
                  <a:extLst>
                    <a:ext uri="{9D8B030D-6E8A-4147-A177-3AD203B41FA5}">
                      <a16:colId xmlns:a16="http://schemas.microsoft.com/office/drawing/2014/main" val="804703057"/>
                    </a:ext>
                  </a:extLst>
                </a:gridCol>
                <a:gridCol w="2103121">
                  <a:extLst>
                    <a:ext uri="{9D8B030D-6E8A-4147-A177-3AD203B41FA5}">
                      <a16:colId xmlns:a16="http://schemas.microsoft.com/office/drawing/2014/main" val="657226673"/>
                    </a:ext>
                  </a:extLst>
                </a:gridCol>
                <a:gridCol w="2103121">
                  <a:extLst>
                    <a:ext uri="{9D8B030D-6E8A-4147-A177-3AD203B41FA5}">
                      <a16:colId xmlns:a16="http://schemas.microsoft.com/office/drawing/2014/main" val="50033357"/>
                    </a:ext>
                  </a:extLst>
                </a:gridCol>
                <a:gridCol w="2103121">
                  <a:extLst>
                    <a:ext uri="{9D8B030D-6E8A-4147-A177-3AD203B41FA5}">
                      <a16:colId xmlns:a16="http://schemas.microsoft.com/office/drawing/2014/main" val="3255627222"/>
                    </a:ext>
                  </a:extLst>
                </a:gridCol>
                <a:gridCol w="2103121">
                  <a:extLst>
                    <a:ext uri="{9D8B030D-6E8A-4147-A177-3AD203B41FA5}">
                      <a16:colId xmlns:a16="http://schemas.microsoft.com/office/drawing/2014/main" val="4267168833"/>
                    </a:ext>
                  </a:extLst>
                </a:gridCol>
              </a:tblGrid>
              <a:tr h="593302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adaboost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naive bayes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random forest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SGD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058689"/>
                  </a:ext>
                </a:extLst>
              </a:tr>
              <a:tr h="5933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dataset 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solidFill>
                            <a:srgbClr val="C00000"/>
                          </a:solidFill>
                        </a:rPr>
                        <a:t>0.940</a:t>
                      </a:r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0.942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rgbClr val="C00000"/>
                          </a:solidFill>
                        </a:rPr>
                        <a:t>0.942</a:t>
                      </a:r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rgbClr val="C00000"/>
                          </a:solidFill>
                        </a:rPr>
                        <a:t>0.942</a:t>
                      </a:r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7893287"/>
                  </a:ext>
                </a:extLst>
              </a:tr>
              <a:tr h="5933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dataset</a:t>
                      </a: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0.939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rgbClr val="0070C0"/>
                          </a:solidFill>
                        </a:rPr>
                        <a:t>0.941</a:t>
                      </a:r>
                      <a:endParaRPr lang="ko-KR" altLang="en-US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rgbClr val="0070C0"/>
                          </a:solidFill>
                        </a:rPr>
                        <a:t>0.927</a:t>
                      </a:r>
                      <a:endParaRPr lang="ko-KR" altLang="en-US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rgbClr val="0070C0"/>
                          </a:solidFill>
                        </a:rPr>
                        <a:t>0.939</a:t>
                      </a:r>
                      <a:endParaRPr lang="ko-KR" altLang="en-US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9060221"/>
                  </a:ext>
                </a:extLst>
              </a:tr>
              <a:tr h="5933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dataset 2 + GAN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solidFill>
                            <a:srgbClr val="0070C0"/>
                          </a:solidFill>
                        </a:rPr>
                        <a:t>0.933</a:t>
                      </a:r>
                      <a:endParaRPr lang="ko-KR" altLang="en-US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rgbClr val="C00000"/>
                          </a:solidFill>
                        </a:rPr>
                        <a:t>0.943</a:t>
                      </a:r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0.935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0.941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27960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58B1068D-C5CE-D4E6-B17B-590403408489}"/>
              </a:ext>
            </a:extLst>
          </p:cNvPr>
          <p:cNvSpPr txBox="1"/>
          <p:nvPr/>
        </p:nvSpPr>
        <p:spPr>
          <a:xfrm>
            <a:off x="4735830" y="5802208"/>
            <a:ext cx="27203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표</a:t>
            </a:r>
            <a:r>
              <a:rPr lang="en-US" altLang="ko-KR" sz="1400" dirty="0"/>
              <a:t>. F1-Score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9150302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3DFE88-3078-CB2D-B3C3-43A9771E5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실험 결과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3882D8-8B60-5D2D-EE94-0020170660F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AUC-ROC</a:t>
            </a:r>
          </a:p>
          <a:p>
            <a:pPr lvl="1"/>
            <a:r>
              <a:rPr lang="ko-KR" altLang="en-US" dirty="0"/>
              <a:t>두 클래스를 얼마나 잘 분류하는지에 대한 지표</a:t>
            </a:r>
            <a:endParaRPr lang="en-US" altLang="ko-KR" dirty="0"/>
          </a:p>
          <a:p>
            <a:pPr lvl="1"/>
            <a:r>
              <a:rPr lang="ko-KR" altLang="en-US" dirty="0"/>
              <a:t>분류</a:t>
            </a:r>
            <a:r>
              <a:rPr lang="en-US" altLang="ko-KR" dirty="0"/>
              <a:t> </a:t>
            </a:r>
            <a:r>
              <a:rPr lang="ko-KR" altLang="en-US" dirty="0"/>
              <a:t>모델의 성능을 나타내며 </a:t>
            </a:r>
            <a:r>
              <a:rPr lang="en-US" altLang="ko-KR" dirty="0"/>
              <a:t>0~1 </a:t>
            </a:r>
            <a:r>
              <a:rPr lang="ko-KR" altLang="en-US" dirty="0"/>
              <a:t>사이의 값을 가짐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AD31FDBF-76C2-F259-B214-5CB2B77F39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5596096"/>
              </p:ext>
            </p:extLst>
          </p:nvPr>
        </p:nvGraphicFramePr>
        <p:xfrm>
          <a:off x="838200" y="3429000"/>
          <a:ext cx="10515605" cy="23732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1">
                  <a:extLst>
                    <a:ext uri="{9D8B030D-6E8A-4147-A177-3AD203B41FA5}">
                      <a16:colId xmlns:a16="http://schemas.microsoft.com/office/drawing/2014/main" val="804703057"/>
                    </a:ext>
                  </a:extLst>
                </a:gridCol>
                <a:gridCol w="2103121">
                  <a:extLst>
                    <a:ext uri="{9D8B030D-6E8A-4147-A177-3AD203B41FA5}">
                      <a16:colId xmlns:a16="http://schemas.microsoft.com/office/drawing/2014/main" val="657226673"/>
                    </a:ext>
                  </a:extLst>
                </a:gridCol>
                <a:gridCol w="2103121">
                  <a:extLst>
                    <a:ext uri="{9D8B030D-6E8A-4147-A177-3AD203B41FA5}">
                      <a16:colId xmlns:a16="http://schemas.microsoft.com/office/drawing/2014/main" val="50033357"/>
                    </a:ext>
                  </a:extLst>
                </a:gridCol>
                <a:gridCol w="2103121">
                  <a:extLst>
                    <a:ext uri="{9D8B030D-6E8A-4147-A177-3AD203B41FA5}">
                      <a16:colId xmlns:a16="http://schemas.microsoft.com/office/drawing/2014/main" val="3255627222"/>
                    </a:ext>
                  </a:extLst>
                </a:gridCol>
                <a:gridCol w="2103121">
                  <a:extLst>
                    <a:ext uri="{9D8B030D-6E8A-4147-A177-3AD203B41FA5}">
                      <a16:colId xmlns:a16="http://schemas.microsoft.com/office/drawing/2014/main" val="4267168833"/>
                    </a:ext>
                  </a:extLst>
                </a:gridCol>
              </a:tblGrid>
              <a:tr h="593302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adaboost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naive bayes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random forest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SGD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058689"/>
                  </a:ext>
                </a:extLst>
              </a:tr>
              <a:tr h="5933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dataset 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solidFill>
                            <a:srgbClr val="C00000"/>
                          </a:solidFill>
                        </a:rPr>
                        <a:t>0.915</a:t>
                      </a:r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rgbClr val="0070C0"/>
                          </a:solidFill>
                        </a:rPr>
                        <a:t>0.912</a:t>
                      </a:r>
                      <a:endParaRPr lang="ko-KR" altLang="en-US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rgbClr val="C00000"/>
                          </a:solidFill>
                        </a:rPr>
                        <a:t>0.921</a:t>
                      </a:r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0.843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7893287"/>
                  </a:ext>
                </a:extLst>
              </a:tr>
              <a:tr h="5933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dataset 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solidFill>
                            <a:srgbClr val="0070C0"/>
                          </a:solidFill>
                        </a:rPr>
                        <a:t>0.886</a:t>
                      </a:r>
                      <a:endParaRPr lang="ko-KR" altLang="en-US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rgbClr val="C00000"/>
                          </a:solidFill>
                        </a:rPr>
                        <a:t>0.916</a:t>
                      </a:r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rgbClr val="0070C0"/>
                          </a:solidFill>
                        </a:rPr>
                        <a:t>0.886</a:t>
                      </a:r>
                      <a:endParaRPr lang="ko-KR" altLang="en-US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rgbClr val="0070C0"/>
                          </a:solidFill>
                        </a:rPr>
                        <a:t>0.836</a:t>
                      </a:r>
                      <a:endParaRPr lang="ko-KR" altLang="en-US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8612055"/>
                  </a:ext>
                </a:extLst>
              </a:tr>
              <a:tr h="5933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dataset 2 + GAN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0.904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0.915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0.918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rgbClr val="C00000"/>
                          </a:solidFill>
                        </a:rPr>
                        <a:t>0.847</a:t>
                      </a:r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27960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B03EF47-3E21-CC7F-9075-05B74D8A05D6}"/>
              </a:ext>
            </a:extLst>
          </p:cNvPr>
          <p:cNvSpPr txBox="1"/>
          <p:nvPr/>
        </p:nvSpPr>
        <p:spPr>
          <a:xfrm>
            <a:off x="4735830" y="5802208"/>
            <a:ext cx="27203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/>
              <a:t>표</a:t>
            </a:r>
            <a:r>
              <a:rPr lang="en-US" altLang="ko-KR" sz="1400"/>
              <a:t>. AUC-ROC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8663605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3DFE88-3078-CB2D-B3C3-43A9771E5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결과 분석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3882D8-8B60-5D2D-EE94-0020170660F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/>
              <a:t>random forest </a:t>
            </a:r>
            <a:r>
              <a:rPr lang="ko-KR" altLang="en-US"/>
              <a:t>모델이 </a:t>
            </a:r>
            <a:r>
              <a:rPr lang="en-US" altLang="ko-KR"/>
              <a:t>game bot detection</a:t>
            </a:r>
            <a:r>
              <a:rPr lang="ko-KR" altLang="en-US"/>
              <a:t>에서 가장 좋은 성능을 보여줬다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해당 모델에서 </a:t>
            </a:r>
            <a:r>
              <a:rPr lang="en-US" altLang="ko-KR"/>
              <a:t>dataset 2 &lt; dataset 2 + GAN &lt; dataset 1 </a:t>
            </a:r>
            <a:r>
              <a:rPr lang="ko-KR" altLang="en-US"/>
              <a:t>의 방향으로 성능을 확인할 수 있었다</a:t>
            </a:r>
            <a:r>
              <a:rPr lang="en-US" altLang="ko-KR"/>
              <a:t>.</a:t>
            </a:r>
          </a:p>
          <a:p>
            <a:r>
              <a:rPr lang="ko-KR" altLang="en-US"/>
              <a:t>얼마나 잘 분류하는지에 대한 지표인 </a:t>
            </a:r>
            <a:r>
              <a:rPr lang="en-US" altLang="ko-KR"/>
              <a:t>AUC –ROC </a:t>
            </a:r>
            <a:r>
              <a:rPr lang="ko-KR" altLang="en-US"/>
              <a:t>값이 유의미하게 증가했다</a:t>
            </a:r>
            <a:r>
              <a:rPr lang="en-US" altLang="ko-KR"/>
              <a:t>.</a:t>
            </a:r>
            <a:endParaRPr lang="en-US" altLang="ko-KR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28E7C9EE-8BCA-CE6D-DA5B-FB875100B8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6857500"/>
              </p:ext>
            </p:extLst>
          </p:nvPr>
        </p:nvGraphicFramePr>
        <p:xfrm>
          <a:off x="3483078" y="3338051"/>
          <a:ext cx="4206242" cy="23732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1">
                  <a:extLst>
                    <a:ext uri="{9D8B030D-6E8A-4147-A177-3AD203B41FA5}">
                      <a16:colId xmlns:a16="http://schemas.microsoft.com/office/drawing/2014/main" val="804703057"/>
                    </a:ext>
                  </a:extLst>
                </a:gridCol>
                <a:gridCol w="2103121">
                  <a:extLst>
                    <a:ext uri="{9D8B030D-6E8A-4147-A177-3AD203B41FA5}">
                      <a16:colId xmlns:a16="http://schemas.microsoft.com/office/drawing/2014/main" val="3255627222"/>
                    </a:ext>
                  </a:extLst>
                </a:gridCol>
              </a:tblGrid>
              <a:tr h="593302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random forest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058689"/>
                  </a:ext>
                </a:extLst>
              </a:tr>
              <a:tr h="5933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dataset 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rgbClr val="C00000"/>
                          </a:solidFill>
                        </a:rPr>
                        <a:t>0.921</a:t>
                      </a:r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7893287"/>
                  </a:ext>
                </a:extLst>
              </a:tr>
              <a:tr h="5933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dataset 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rgbClr val="0070C0"/>
                          </a:solidFill>
                        </a:rPr>
                        <a:t>0.886</a:t>
                      </a:r>
                      <a:endParaRPr lang="ko-KR" altLang="en-US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8612055"/>
                  </a:ext>
                </a:extLst>
              </a:tr>
              <a:tr h="5933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dataset 2 + GAN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0.918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2796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63804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15EA77-EE82-E261-0A65-1F76978F9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결론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81102C-FE79-95CE-DABB-773571CEE5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/>
              <a:t>train dataset</a:t>
            </a:r>
            <a:r>
              <a:rPr lang="ko-KR" altLang="en-US"/>
              <a:t> 일부를 </a:t>
            </a:r>
            <a:r>
              <a:rPr lang="en-US" altLang="ko-KR"/>
              <a:t>GAN</a:t>
            </a:r>
            <a:r>
              <a:rPr lang="ko-KR" altLang="en-US"/>
              <a:t>을 통해서 만든 새로운 데이터셋이 기존 </a:t>
            </a:r>
            <a:r>
              <a:rPr lang="en-US" altLang="ko-KR"/>
              <a:t>train dataset</a:t>
            </a:r>
            <a:r>
              <a:rPr lang="ko-KR" altLang="en-US"/>
              <a:t> 과 비슷한 모델 성능을 보인다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게임 서비스 초기에 게임 봇 탐지를 진행할 때는 적은 양의 데이터만을 가지고 인공지능 모델을 돌려야 하지만 </a:t>
            </a:r>
            <a:r>
              <a:rPr lang="en-US" altLang="ko-KR"/>
              <a:t>GAN</a:t>
            </a:r>
            <a:r>
              <a:rPr lang="ko-KR" altLang="en-US"/>
              <a:t>을 통해서 데이터를 수집하게 되면 충분히 좋은 성능의 모델을 얻을 수 있다</a:t>
            </a:r>
            <a:r>
              <a:rPr lang="en-US" altLang="ko-KR"/>
              <a:t>.</a:t>
            </a:r>
            <a:endParaRPr lang="ko-KR" altLang="en-US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D9C7A15E-7E58-427F-D216-978C90CCB9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9899368"/>
              </p:ext>
            </p:extLst>
          </p:nvPr>
        </p:nvGraphicFramePr>
        <p:xfrm>
          <a:off x="3148780" y="3548124"/>
          <a:ext cx="5572432" cy="217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6216">
                  <a:extLst>
                    <a:ext uri="{9D8B030D-6E8A-4147-A177-3AD203B41FA5}">
                      <a16:colId xmlns:a16="http://schemas.microsoft.com/office/drawing/2014/main" val="804703057"/>
                    </a:ext>
                  </a:extLst>
                </a:gridCol>
                <a:gridCol w="2786216">
                  <a:extLst>
                    <a:ext uri="{9D8B030D-6E8A-4147-A177-3AD203B41FA5}">
                      <a16:colId xmlns:a16="http://schemas.microsoft.com/office/drawing/2014/main" val="3255627222"/>
                    </a:ext>
                  </a:extLst>
                </a:gridCol>
              </a:tblGrid>
              <a:tr h="54366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83789" marR="83789" marT="41895" marB="41895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>
                          <a:solidFill>
                            <a:schemeClr val="tx1"/>
                          </a:solidFill>
                        </a:rPr>
                        <a:t>시기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83789" marR="83789" marT="41895" marB="41895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058689"/>
                  </a:ext>
                </a:extLst>
              </a:tr>
              <a:tr h="5436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solidFill>
                            <a:schemeClr val="tx1"/>
                          </a:solidFill>
                        </a:rPr>
                        <a:t>dataset 1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83789" marR="83789" marT="41895" marB="41895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>
                          <a:solidFill>
                            <a:srgbClr val="C00000"/>
                          </a:solidFill>
                        </a:rPr>
                        <a:t>어느정도 진행된 후</a:t>
                      </a:r>
                      <a:endParaRPr lang="ko-KR" alt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 marL="83789" marR="83789" marT="41895" marB="41895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7893287"/>
                  </a:ext>
                </a:extLst>
              </a:tr>
              <a:tr h="5436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solidFill>
                            <a:schemeClr val="tx1"/>
                          </a:solidFill>
                        </a:rPr>
                        <a:t>dataset 2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83789" marR="83789" marT="41895" marB="41895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>
                          <a:solidFill>
                            <a:srgbClr val="0070C0"/>
                          </a:solidFill>
                        </a:rPr>
                        <a:t>게임서비스 초기</a:t>
                      </a:r>
                      <a:endParaRPr lang="ko-KR" altLang="en-US" sz="1600" dirty="0">
                        <a:solidFill>
                          <a:srgbClr val="0070C0"/>
                        </a:solidFill>
                      </a:endParaRPr>
                    </a:p>
                  </a:txBody>
                  <a:tcPr marL="83789" marR="83789" marT="41895" marB="41895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8612055"/>
                  </a:ext>
                </a:extLst>
              </a:tr>
              <a:tr h="5436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solidFill>
                            <a:schemeClr val="tx1"/>
                          </a:solidFill>
                        </a:rPr>
                        <a:t>dataset 2 + GAN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83789" marR="83789" marT="41895" marB="41895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>
                          <a:solidFill>
                            <a:schemeClr val="tx1"/>
                          </a:solidFill>
                        </a:rPr>
                        <a:t>게임서비스 초기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83789" marR="83789" marT="41895" marB="41895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2796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75161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1AEBDC-8A71-224B-8317-207032E40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2" y="365125"/>
            <a:ext cx="10515600" cy="5586413"/>
          </a:xfrm>
        </p:spPr>
        <p:txBody>
          <a:bodyPr>
            <a:normAutofit/>
          </a:bodyPr>
          <a:lstStyle/>
          <a:p>
            <a:pPr algn="ctr"/>
            <a:r>
              <a:rPr lang="en-US" altLang="ko-KR" sz="6600"/>
              <a:t>Q&amp;A</a:t>
            </a:r>
            <a:endParaRPr lang="ko-KR" altLang="en-US" sz="6600"/>
          </a:p>
        </p:txBody>
      </p:sp>
    </p:spTree>
    <p:extLst>
      <p:ext uri="{BB962C8B-B14F-4D97-AF65-F5344CB8AC3E}">
        <p14:creationId xmlns:p14="http://schemas.microsoft.com/office/powerpoint/2010/main" val="1776953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3DFE88-3078-CB2D-B3C3-43A9771E5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목차</a:t>
            </a:r>
            <a:endParaRPr lang="ko-KR" altLang="en-US" dirty="0"/>
          </a:p>
        </p:txBody>
      </p:sp>
      <p:sp>
        <p:nvSpPr>
          <p:cNvPr id="7" name="텍스트 개체 틀 2">
            <a:extLst>
              <a:ext uri="{FF2B5EF4-FFF2-40B4-BE49-F238E27FC236}">
                <a16:creationId xmlns:a16="http://schemas.microsoft.com/office/drawing/2014/main" id="{2A70F7C7-6C6B-4F06-9B95-283D0C0B66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2" y="1302026"/>
            <a:ext cx="10515600" cy="464951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연구 배경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연구</a:t>
            </a:r>
            <a:r>
              <a:rPr lang="en-US" altLang="ko-KR" dirty="0"/>
              <a:t> </a:t>
            </a:r>
            <a:r>
              <a:rPr lang="ko-KR" altLang="en-US" dirty="0"/>
              <a:t>소개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사전 연구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실험 설계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실험 결과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결과 분석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/>
              <a:t>결론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10" name="텍스트 개체 틀 2">
            <a:extLst>
              <a:ext uri="{FF2B5EF4-FFF2-40B4-BE49-F238E27FC236}">
                <a16:creationId xmlns:a16="http://schemas.microsoft.com/office/drawing/2014/main" id="{6D1EFA5D-3AF7-C92A-1E42-5058AEB06325}"/>
              </a:ext>
            </a:extLst>
          </p:cNvPr>
          <p:cNvSpPr txBox="1">
            <a:spLocks/>
          </p:cNvSpPr>
          <p:nvPr/>
        </p:nvSpPr>
        <p:spPr>
          <a:xfrm>
            <a:off x="838202" y="1302025"/>
            <a:ext cx="10515600" cy="46495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3" indent="-228603" algn="l" defTabSz="914411" rtl="0" eaLnBrk="1" latinLnBrk="1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8" indent="-228603" algn="l" defTabSz="914411" rtl="0" eaLnBrk="1" latinLnBrk="1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14" indent="-228603" algn="l" defTabSz="914411" rtl="0" eaLnBrk="1" latinLnBrk="1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20" indent="-228603" algn="l" defTabSz="914411" rtl="0" eaLnBrk="1" latinLnBrk="1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26" indent="-228603" algn="l" defTabSz="914411" rtl="0" eaLnBrk="1" latinLnBrk="1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32" indent="-228603" algn="l" defTabSz="914411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37" indent="-228603" algn="l" defTabSz="914411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43" indent="-228603" algn="l" defTabSz="914411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48" indent="-228603" algn="l" defTabSz="914411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249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6C55B4-01A4-3AE5-4922-650BFD7A4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연구 배경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5189EC5-8109-16C6-8302-206AD55A52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6290" y="2188887"/>
            <a:ext cx="3962401" cy="342040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BDC0174-FAE7-A17B-C6DE-93B1185580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3309" y="1586354"/>
            <a:ext cx="5534025" cy="10477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6B1D30C-D2BB-3ABD-4794-08F9BABBD9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6788" y="2795130"/>
            <a:ext cx="5359502" cy="883013"/>
          </a:xfrm>
          <a:prstGeom prst="rect">
            <a:avLst/>
          </a:prstGeom>
        </p:spPr>
      </p:pic>
      <p:pic>
        <p:nvPicPr>
          <p:cNvPr id="1026" name="Picture 2" descr="3조에서 14조로, 그래프로 본 한국 게임산업의 19년 새로운소식 - 랭킹게이머즈">
            <a:extLst>
              <a:ext uri="{FF2B5EF4-FFF2-40B4-BE49-F238E27FC236}">
                <a16:creationId xmlns:a16="http://schemas.microsoft.com/office/drawing/2014/main" id="{AB8406EE-4994-14B5-E44C-3B35C522FC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8633" y="3726332"/>
            <a:ext cx="2749806" cy="2238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7100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D605B5-A0E1-8734-814B-CE06ECAE8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연구 배경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791D0DA-6950-4376-3CA8-D633267DFE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634" y="3813943"/>
            <a:ext cx="7267575" cy="159067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841D45CB-469B-345B-6A2B-88B0D87B27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3039" y="2439968"/>
            <a:ext cx="6743700" cy="14763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858AFC5-4F90-4481-EC46-3D58C78BA2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9236" y="1324215"/>
            <a:ext cx="5411945" cy="1199092"/>
          </a:xfrm>
          <a:prstGeom prst="rect">
            <a:avLst/>
          </a:prstGeom>
        </p:spPr>
      </p:pic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7AE94FE0-70DF-6A88-3D41-E18C024ACCC1}"/>
              </a:ext>
            </a:extLst>
          </p:cNvPr>
          <p:cNvCxnSpPr/>
          <p:nvPr/>
        </p:nvCxnSpPr>
        <p:spPr>
          <a:xfrm>
            <a:off x="1177911" y="2014840"/>
            <a:ext cx="668593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8931EEF4-BE0F-5031-F65E-012BD0AEC12A}"/>
              </a:ext>
            </a:extLst>
          </p:cNvPr>
          <p:cNvCxnSpPr>
            <a:cxnSpLocks/>
          </p:cNvCxnSpPr>
          <p:nvPr/>
        </p:nvCxnSpPr>
        <p:spPr>
          <a:xfrm>
            <a:off x="2107060" y="2748116"/>
            <a:ext cx="282179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9B608BE2-6CF8-2B9A-B533-110B398E8717}"/>
              </a:ext>
            </a:extLst>
          </p:cNvPr>
          <p:cNvCxnSpPr>
            <a:cxnSpLocks/>
          </p:cNvCxnSpPr>
          <p:nvPr/>
        </p:nvCxnSpPr>
        <p:spPr>
          <a:xfrm>
            <a:off x="2141473" y="4396137"/>
            <a:ext cx="282179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3" name="그림 22">
            <a:extLst>
              <a:ext uri="{FF2B5EF4-FFF2-40B4-BE49-F238E27FC236}">
                <a16:creationId xmlns:a16="http://schemas.microsoft.com/office/drawing/2014/main" id="{CE47862D-5970-4261-0443-0CFE1B0A76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86349" y="4282081"/>
            <a:ext cx="7038975" cy="1400175"/>
          </a:xfrm>
          <a:prstGeom prst="rect">
            <a:avLst/>
          </a:prstGeom>
        </p:spPr>
      </p:pic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87E10FEF-B0A5-0902-E37E-6EA8E9494E89}"/>
              </a:ext>
            </a:extLst>
          </p:cNvPr>
          <p:cNvCxnSpPr>
            <a:cxnSpLocks/>
          </p:cNvCxnSpPr>
          <p:nvPr/>
        </p:nvCxnSpPr>
        <p:spPr>
          <a:xfrm>
            <a:off x="9271194" y="4538705"/>
            <a:ext cx="282179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5" name="그림 24">
            <a:extLst>
              <a:ext uri="{FF2B5EF4-FFF2-40B4-BE49-F238E27FC236}">
                <a16:creationId xmlns:a16="http://schemas.microsoft.com/office/drawing/2014/main" id="{88F72BDB-12B1-F7F6-0D96-E8834194C2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41773" y="1722180"/>
            <a:ext cx="5328126" cy="732416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3B0B3C3D-BACF-AB03-8425-3C6E32EBCA9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46040" y="5420082"/>
            <a:ext cx="7058025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648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9BD412-4DFC-C31C-2626-D728D2763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연구 배경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4022E5-6FE8-7A18-B2D3-EBF49C820E6E}"/>
              </a:ext>
            </a:extLst>
          </p:cNvPr>
          <p:cNvSpPr txBox="1"/>
          <p:nvPr/>
        </p:nvSpPr>
        <p:spPr>
          <a:xfrm>
            <a:off x="838202" y="4119502"/>
            <a:ext cx="25170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>
                <a:latin typeface="Amasis MT Pro Black" panose="020B0604020202020204" pitchFamily="18" charset="0"/>
                <a:cs typeface="Aldhabi" panose="020B0604020202020204" pitchFamily="2" charset="-78"/>
              </a:rPr>
              <a:t>GAME BOT</a:t>
            </a:r>
            <a:endParaRPr lang="ko-KR" altLang="en-US" sz="3200">
              <a:latin typeface="Amasis MT Pro Black" panose="020B0604020202020204" pitchFamily="18" charset="0"/>
              <a:cs typeface="Aldhabi" panose="020B0604020202020204" pitchFamily="2" charset="-78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4E1649-F05A-F66A-36F2-1AB19EA1CAA5}"/>
              </a:ext>
            </a:extLst>
          </p:cNvPr>
          <p:cNvSpPr txBox="1"/>
          <p:nvPr/>
        </p:nvSpPr>
        <p:spPr>
          <a:xfrm>
            <a:off x="3659568" y="4057946"/>
            <a:ext cx="7399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0" i="0">
                <a:solidFill>
                  <a:srgbClr val="C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자동 플레이</a:t>
            </a:r>
            <a:r>
              <a:rPr lang="ko-KR" altLang="en-US" b="0" i="0">
                <a:solidFill>
                  <a:srgbClr val="3B3B3C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로 아이템을 파밍해 금전적 이익과 과도한 콘텐츠 소모</a:t>
            </a:r>
            <a:r>
              <a:rPr lang="en-US" altLang="ko-KR" b="0" i="0">
                <a:solidFill>
                  <a:srgbClr val="3B3B3C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 </a:t>
            </a:r>
          </a:p>
          <a:p>
            <a:r>
              <a:rPr lang="ko-KR" altLang="en-US" b="0" i="0">
                <a:solidFill>
                  <a:srgbClr val="3B3B3C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정상 이용자 이탈 등의 영향을 미치며 게임 안에서 가장 큰 위협 요소</a:t>
            </a:r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B952429B-A19F-A4E4-1C19-4C77B312AC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236" y="1697839"/>
            <a:ext cx="5411945" cy="1199092"/>
          </a:xfrm>
          <a:prstGeom prst="rect">
            <a:avLst/>
          </a:prstGeom>
        </p:spPr>
      </p:pic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362C1EF0-D3C1-36BF-CC26-80DC35B449A4}"/>
              </a:ext>
            </a:extLst>
          </p:cNvPr>
          <p:cNvCxnSpPr/>
          <p:nvPr/>
        </p:nvCxnSpPr>
        <p:spPr>
          <a:xfrm>
            <a:off x="1177911" y="2388464"/>
            <a:ext cx="668593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6" name="그림 15">
            <a:extLst>
              <a:ext uri="{FF2B5EF4-FFF2-40B4-BE49-F238E27FC236}">
                <a16:creationId xmlns:a16="http://schemas.microsoft.com/office/drawing/2014/main" id="{CCAEB768-1A67-3539-1AF1-E9E9586DBD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1773" y="2095804"/>
            <a:ext cx="5328126" cy="732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644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93B013-E357-A0F6-AEDF-B85AEEABE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연구 배경 </a:t>
            </a:r>
            <a:r>
              <a:rPr lang="en-US" altLang="ko-KR"/>
              <a:t>: Game bot detection</a:t>
            </a:r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3F429C9-825E-BF37-6D82-3E435FC78C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396" y="1456156"/>
            <a:ext cx="4744507" cy="394568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C937C0B-AC76-4939-3D18-3535B77F83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8107" y="1456156"/>
            <a:ext cx="4189696" cy="3893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071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BAB58C-C918-4DC1-A2E2-70F341D33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연구 배경</a:t>
            </a:r>
          </a:p>
        </p:txBody>
      </p:sp>
      <p:pic>
        <p:nvPicPr>
          <p:cNvPr id="7" name="그래픽 6" descr="게임 컨트롤러 단색으로 채워진">
            <a:extLst>
              <a:ext uri="{FF2B5EF4-FFF2-40B4-BE49-F238E27FC236}">
                <a16:creationId xmlns:a16="http://schemas.microsoft.com/office/drawing/2014/main" id="{97D3EAF2-DC44-6677-7C66-C28C953363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9592" y="1638241"/>
            <a:ext cx="1528916" cy="152891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0346BFA-92F2-B864-0638-35617CA6E296}"/>
              </a:ext>
            </a:extLst>
          </p:cNvPr>
          <p:cNvSpPr txBox="1"/>
          <p:nvPr/>
        </p:nvSpPr>
        <p:spPr>
          <a:xfrm>
            <a:off x="2684206" y="2092663"/>
            <a:ext cx="25367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게임이 오픈 후 제재 없이 유저의 행위 관찰</a:t>
            </a:r>
          </a:p>
        </p:txBody>
      </p:sp>
      <p:pic>
        <p:nvPicPr>
          <p:cNvPr id="11" name="그래픽 10" descr="아래쪽 화살표 단색으로 채워진">
            <a:extLst>
              <a:ext uri="{FF2B5EF4-FFF2-40B4-BE49-F238E27FC236}">
                <a16:creationId xmlns:a16="http://schemas.microsoft.com/office/drawing/2014/main" id="{8054C996-AA5B-7103-9BEF-D86F9B2523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6200000">
            <a:off x="5326626" y="1958628"/>
            <a:ext cx="914400" cy="9144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05ABD54-61AC-DF88-E85A-B025DEF0A128}"/>
              </a:ext>
            </a:extLst>
          </p:cNvPr>
          <p:cNvSpPr txBox="1"/>
          <p:nvPr/>
        </p:nvSpPr>
        <p:spPr>
          <a:xfrm>
            <a:off x="6752301" y="1802534"/>
            <a:ext cx="39058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40</a:t>
            </a:r>
            <a:r>
              <a:rPr lang="ko-KR" altLang="en-US"/>
              <a:t>일이 지난 시점에서 </a:t>
            </a:r>
            <a:r>
              <a:rPr lang="en-US" altLang="ko-KR"/>
              <a:t>2</a:t>
            </a:r>
            <a:r>
              <a:rPr lang="ko-KR" altLang="en-US"/>
              <a:t>만명의 유저 중 </a:t>
            </a:r>
            <a:r>
              <a:rPr lang="en-US" altLang="ko-KR"/>
              <a:t>900</a:t>
            </a:r>
            <a:r>
              <a:rPr lang="ko-KR" altLang="en-US"/>
              <a:t>명이 게임 봇 사용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이중 </a:t>
            </a:r>
            <a:r>
              <a:rPr lang="en-US" altLang="ko-KR">
                <a:solidFill>
                  <a:srgbClr val="C00000"/>
                </a:solidFill>
              </a:rPr>
              <a:t>10.91%</a:t>
            </a:r>
            <a:r>
              <a:rPr lang="ko-KR" altLang="en-US">
                <a:solidFill>
                  <a:srgbClr val="C00000"/>
                </a:solidFill>
              </a:rPr>
              <a:t>가 확산</a:t>
            </a:r>
            <a:r>
              <a:rPr lang="ko-KR" altLang="en-US"/>
              <a:t>에 의해 생김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5AC910E-C3E3-E5E0-1E8A-A7F4DB09E6B8}"/>
              </a:ext>
            </a:extLst>
          </p:cNvPr>
          <p:cNvSpPr txBox="1"/>
          <p:nvPr/>
        </p:nvSpPr>
        <p:spPr>
          <a:xfrm>
            <a:off x="2578508" y="3690844"/>
            <a:ext cx="71873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초기부터</a:t>
            </a:r>
            <a:r>
              <a:rPr lang="ko-KR" altLang="en-US" b="0" i="0">
                <a:solidFill>
                  <a:srgbClr val="3B3B3C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 봇 유저를 강하게 제재해야 조기 확산을 막을 수 있다</a:t>
            </a:r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AB82313-EDD7-0D77-3584-2F6334771617}"/>
              </a:ext>
            </a:extLst>
          </p:cNvPr>
          <p:cNvSpPr txBox="1"/>
          <p:nvPr/>
        </p:nvSpPr>
        <p:spPr>
          <a:xfrm>
            <a:off x="1504038" y="4642694"/>
            <a:ext cx="9183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rgbClr val="C00000"/>
                </a:solidFill>
              </a:rPr>
              <a:t>하지만</a:t>
            </a:r>
            <a:r>
              <a:rPr lang="en-US" altLang="ko-KR"/>
              <a:t>, </a:t>
            </a:r>
            <a:r>
              <a:rPr lang="ko-KR" altLang="en-US"/>
              <a:t>초기에는 봇을 분류하기 위한 데이터셋이 부족하고</a:t>
            </a:r>
            <a:r>
              <a:rPr lang="en-US" altLang="ko-KR"/>
              <a:t>, </a:t>
            </a:r>
            <a:r>
              <a:rPr lang="ko-KR" altLang="en-US"/>
              <a:t>좋은 모델을 만들기 어렵다</a:t>
            </a:r>
          </a:p>
        </p:txBody>
      </p:sp>
      <p:pic>
        <p:nvPicPr>
          <p:cNvPr id="16" name="그래픽 15" descr="뒤로 단색으로 채워진">
            <a:extLst>
              <a:ext uri="{FF2B5EF4-FFF2-40B4-BE49-F238E27FC236}">
                <a16:creationId xmlns:a16="http://schemas.microsoft.com/office/drawing/2014/main" id="{5C15066A-B73A-AF5E-182A-1E551C55E11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0800000">
            <a:off x="2152969" y="5025883"/>
            <a:ext cx="914400" cy="914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50C59B5-CDBB-E7DA-E386-D8793BFC0F45}"/>
              </a:ext>
            </a:extLst>
          </p:cNvPr>
          <p:cNvSpPr txBox="1"/>
          <p:nvPr/>
        </p:nvSpPr>
        <p:spPr>
          <a:xfrm>
            <a:off x="3150942" y="533067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ko-KR" altLang="en-US" sz="1800"/>
              <a:t>게임 봇 탐지를 위한 데이터 확충에 대한 필요성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1837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14" grpId="0"/>
      <p:bldP spid="15" grpId="0"/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FD6E45-2EDB-8379-E846-3C8D50283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연구 소개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C89F85-57C4-83A9-1B7A-B151EFF8D2A5}"/>
              </a:ext>
            </a:extLst>
          </p:cNvPr>
          <p:cNvSpPr txBox="1"/>
          <p:nvPr/>
        </p:nvSpPr>
        <p:spPr>
          <a:xfrm>
            <a:off x="4011681" y="1409371"/>
            <a:ext cx="36623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ko-KR" altLang="en-US" sz="1800"/>
              <a:t>게임 봇 탐지를 위한 데이터 확충</a:t>
            </a:r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49AF96F9-D054-E5A9-3BF3-FFBFA6DE9661}"/>
              </a:ext>
            </a:extLst>
          </p:cNvPr>
          <p:cNvCxnSpPr>
            <a:cxnSpLocks/>
          </p:cNvCxnSpPr>
          <p:nvPr/>
        </p:nvCxnSpPr>
        <p:spPr>
          <a:xfrm>
            <a:off x="6315683" y="1778703"/>
            <a:ext cx="1144559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513150C-DAF9-81D2-65AD-38D629DF7672}"/>
              </a:ext>
            </a:extLst>
          </p:cNvPr>
          <p:cNvSpPr txBox="1"/>
          <p:nvPr/>
        </p:nvSpPr>
        <p:spPr>
          <a:xfrm>
            <a:off x="4363065" y="3070672"/>
            <a:ext cx="3097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GAN</a:t>
            </a:r>
            <a:r>
              <a:rPr lang="ko-KR" altLang="en-US"/>
              <a:t>을 통한 데이터 확충</a:t>
            </a:r>
          </a:p>
        </p:txBody>
      </p:sp>
      <p:pic>
        <p:nvPicPr>
          <p:cNvPr id="13" name="그래픽 12" descr="아래쪽 화살표 단색으로 채워진">
            <a:extLst>
              <a:ext uri="{FF2B5EF4-FFF2-40B4-BE49-F238E27FC236}">
                <a16:creationId xmlns:a16="http://schemas.microsoft.com/office/drawing/2014/main" id="{32C6D511-EF03-81C7-E775-0AD598FEDF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89417" y="2085665"/>
            <a:ext cx="892991" cy="678045"/>
          </a:xfrm>
          <a:prstGeom prst="rect">
            <a:avLst/>
          </a:prstGeom>
        </p:spPr>
      </p:pic>
      <p:pic>
        <p:nvPicPr>
          <p:cNvPr id="15" name="그래픽 14" descr="아래쪽 화살표 단색으로 채워진">
            <a:extLst>
              <a:ext uri="{FF2B5EF4-FFF2-40B4-BE49-F238E27FC236}">
                <a16:creationId xmlns:a16="http://schemas.microsoft.com/office/drawing/2014/main" id="{AE6BCC89-9374-AD27-9199-11A32F0FB0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89417" y="3746966"/>
            <a:ext cx="892991" cy="67804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4ECA981-1A68-9123-AA25-FA6DE8939877}"/>
              </a:ext>
            </a:extLst>
          </p:cNvPr>
          <p:cNvSpPr txBox="1"/>
          <p:nvPr/>
        </p:nvSpPr>
        <p:spPr>
          <a:xfrm>
            <a:off x="4249140" y="4747656"/>
            <a:ext cx="3866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모델 별로 성능 비교 및 분석</a:t>
            </a:r>
          </a:p>
        </p:txBody>
      </p:sp>
    </p:spTree>
    <p:extLst>
      <p:ext uri="{BB962C8B-B14F-4D97-AF65-F5344CB8AC3E}">
        <p14:creationId xmlns:p14="http://schemas.microsoft.com/office/powerpoint/2010/main" val="2133888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28BA34-1974-08EC-2112-D114187BC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사전 연구 </a:t>
            </a:r>
            <a:r>
              <a:rPr lang="en-US" altLang="ko-KR"/>
              <a:t>: GAN</a:t>
            </a:r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7A3769-280A-9040-478B-5B4D8EF64B2B}"/>
              </a:ext>
            </a:extLst>
          </p:cNvPr>
          <p:cNvSpPr txBox="1"/>
          <p:nvPr/>
        </p:nvSpPr>
        <p:spPr>
          <a:xfrm>
            <a:off x="838202" y="1302026"/>
            <a:ext cx="3491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Generative Adversarial Network</a:t>
            </a:r>
            <a:endParaRPr lang="ko-KR" alt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B050A0C-DE08-FD80-3DD4-6B843B0B0B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1513" y="1821315"/>
            <a:ext cx="8162925" cy="3215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5B182357-E099-B2A1-C2D4-77947ABE361C}"/>
              </a:ext>
            </a:extLst>
          </p:cNvPr>
          <p:cNvSpPr txBox="1"/>
          <p:nvPr/>
        </p:nvSpPr>
        <p:spPr>
          <a:xfrm>
            <a:off x="1327355" y="5094309"/>
            <a:ext cx="953729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/>
              <a:t>generator</a:t>
            </a:r>
            <a:r>
              <a:rPr lang="ko-KR" altLang="en-US"/>
              <a:t>는 점점 더 실제와 같은 데이터를 생성하게 되고</a:t>
            </a:r>
            <a:r>
              <a:rPr lang="en-US" altLang="ko-KR"/>
              <a:t>, discriminator</a:t>
            </a:r>
            <a:r>
              <a:rPr lang="ko-KR" altLang="en-US"/>
              <a:t>는 점점 더 실제와 가짜 데이터를 잘 구별할 수 있게 될 것이다</a:t>
            </a:r>
            <a:r>
              <a:rPr lang="en-US" altLang="ko-KR"/>
              <a:t>. </a:t>
            </a:r>
            <a:r>
              <a:rPr lang="ko-KR" altLang="en-US"/>
              <a:t>결론적으로</a:t>
            </a:r>
            <a:r>
              <a:rPr lang="en-US" altLang="ko-KR"/>
              <a:t>, generator</a:t>
            </a:r>
            <a:r>
              <a:rPr lang="ko-KR" altLang="en-US"/>
              <a:t>가 실제 데이터와 굉장히 비슷한 데이터를 생성하는 </a:t>
            </a:r>
            <a:r>
              <a:rPr lang="en-US" altLang="ko-KR"/>
              <a:t>generative model</a:t>
            </a:r>
            <a:r>
              <a:rPr lang="ko-KR" altLang="en-US"/>
              <a:t>로서의 역할을 할 수 있게 되는 것이다</a:t>
            </a:r>
            <a:r>
              <a:rPr lang="en-US" altLang="ko-KR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97760834"/>
      </p:ext>
    </p:extLst>
  </p:cSld>
  <p:clrMapOvr>
    <a:masterClrMapping/>
  </p:clrMapOvr>
</p:sld>
</file>

<file path=ppt/theme/theme1.xml><?xml version="1.0" encoding="utf-8"?>
<a:theme xmlns:a="http://schemas.openxmlformats.org/drawingml/2006/main" name="고려대_장현씨_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고려대_장현씨_테마" id="{B27D1883-16C7-4819-B89D-EAA18D7299FB}" vid="{BB471A40-06A9-4A27-A15F-811AA339F874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고려대_장현씨_테마</Template>
  <TotalTime>8897</TotalTime>
  <Words>597</Words>
  <Application>Microsoft Office PowerPoint</Application>
  <PresentationFormat>와이드스크린</PresentationFormat>
  <Paragraphs>173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5" baseType="lpstr">
      <vt:lpstr>맑은 고딕</vt:lpstr>
      <vt:lpstr>맑은 고딕</vt:lpstr>
      <vt:lpstr>Amasis MT Pro Black</vt:lpstr>
      <vt:lpstr>Arial</vt:lpstr>
      <vt:lpstr>Calibri</vt:lpstr>
      <vt:lpstr>고려대_장현씨_테마</vt:lpstr>
      <vt:lpstr>게임 봇 탐지를 위한 데이터 확충 방안</vt:lpstr>
      <vt:lpstr>목차</vt:lpstr>
      <vt:lpstr>연구 배경</vt:lpstr>
      <vt:lpstr>연구 배경</vt:lpstr>
      <vt:lpstr>연구 배경</vt:lpstr>
      <vt:lpstr>연구 배경 : Game bot detection</vt:lpstr>
      <vt:lpstr>연구 배경</vt:lpstr>
      <vt:lpstr>연구 소개</vt:lpstr>
      <vt:lpstr>사전 연구 : GAN</vt:lpstr>
      <vt:lpstr>사전 연구 : GAN</vt:lpstr>
      <vt:lpstr>연구 설계</vt:lpstr>
      <vt:lpstr>연구 설계</vt:lpstr>
      <vt:lpstr>실험 결과</vt:lpstr>
      <vt:lpstr>실험 결과</vt:lpstr>
      <vt:lpstr>실험 결과</vt:lpstr>
      <vt:lpstr>실험 결과</vt:lpstr>
      <vt:lpstr>결과 분석</vt:lpstr>
      <vt:lpstr>결론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Anomaly Detection with  Generative Models</dc:title>
  <dc:creator>조형민</dc:creator>
  <cp:lastModifiedBy>박세훈[ 학부재학 / 사이버국방학과 ]</cp:lastModifiedBy>
  <cp:revision>308</cp:revision>
  <dcterms:created xsi:type="dcterms:W3CDTF">2020-10-20T03:59:43Z</dcterms:created>
  <dcterms:modified xsi:type="dcterms:W3CDTF">2022-12-19T20:24:18Z</dcterms:modified>
</cp:coreProperties>
</file>