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7" r:id="rId5"/>
    <p:sldId id="258" r:id="rId6"/>
    <p:sldId id="262" r:id="rId7"/>
    <p:sldId id="259" r:id="rId8"/>
    <p:sldId id="260" r:id="rId9"/>
    <p:sldId id="261" r:id="rId10"/>
    <p:sldId id="263" r:id="rId11"/>
    <p:sldId id="264" r:id="rId12"/>
    <p:sldId id="265" r:id="rId13"/>
    <p:sldId id="266" r:id="rId14"/>
    <p:sldId id="267" r:id="rId15"/>
    <p:sldId id="268" r:id="rId16"/>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9/4/2017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9/4/2017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2</a:t>
            </a:fld>
            <a:endParaRPr lang="en-US" dirty="0"/>
          </a:p>
        </p:txBody>
      </p:sp>
    </p:spTree>
    <p:extLst>
      <p:ext uri="{BB962C8B-B14F-4D97-AF65-F5344CB8AC3E}">
        <p14:creationId xmlns:p14="http://schemas.microsoft.com/office/powerpoint/2010/main" val="1831504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2017-03-28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2017-03-28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2017-03-28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servicedesk@csc.fi"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csc.fi/csc-s-servers#tait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research.csc.fi/taito-user-gui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csc.fi/csc-guide-projects-and-resource-allocation" TargetMode="External"/><Relationship Id="rId2" Type="http://schemas.openxmlformats.org/officeDocument/2006/relationships/hyperlink" Target="https://research.csc.fi/csc-guide-getting-access-to-csc-services" TargetMode="External"/><Relationship Id="rId1" Type="http://schemas.openxmlformats.org/officeDocument/2006/relationships/slideLayout" Target="../slideLayouts/slideLayout4.xml"/><Relationship Id="rId4" Type="http://schemas.openxmlformats.org/officeDocument/2006/relationships/hyperlink" Target="https://sui.csc.f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csc.fi/taito-shell-user-guide" TargetMode="External"/><Relationship Id="rId2" Type="http://schemas.openxmlformats.org/officeDocument/2006/relationships/hyperlink" Target="https://research.csc.fi/-/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research.csc.fi/csc-guide-connecting-the-servers-of-csc#1.3.3"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Using R on Taito</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480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extra R packages</a:t>
            </a:r>
            <a:endParaRPr lang="en-US"/>
          </a:p>
        </p:txBody>
      </p:sp>
      <p:sp>
        <p:nvSpPr>
          <p:cNvPr id="3" name="Content Placeholder 2"/>
          <p:cNvSpPr>
            <a:spLocks noGrp="1"/>
          </p:cNvSpPr>
          <p:nvPr>
            <p:ph idx="1"/>
          </p:nvPr>
        </p:nvSpPr>
        <p:spPr/>
        <p:txBody>
          <a:bodyPr/>
          <a:lstStyle/>
          <a:p>
            <a:r>
              <a:rPr lang="en-US" smtClean="0"/>
              <a:t>Option 1: Send a ticket to </a:t>
            </a:r>
            <a:r>
              <a:rPr lang="en-US" smtClean="0">
                <a:hlinkClick r:id="rId2"/>
              </a:rPr>
              <a:t>servicedesk@csc.fi</a:t>
            </a:r>
            <a:r>
              <a:rPr lang="en-US" smtClean="0"/>
              <a:t> and request the package</a:t>
            </a:r>
          </a:p>
          <a:p>
            <a:pPr lvl="1"/>
            <a:r>
              <a:rPr lang="en-US" smtClean="0"/>
              <a:t>this is the better choice for many reasons</a:t>
            </a:r>
          </a:p>
          <a:p>
            <a:pPr lvl="1"/>
            <a:r>
              <a:rPr lang="en-US" smtClean="0"/>
              <a:t>may involve a bit of waiting</a:t>
            </a:r>
          </a:p>
          <a:p>
            <a:r>
              <a:rPr lang="en-US"/>
              <a:t>Option</a:t>
            </a:r>
            <a:r>
              <a:rPr lang="en-US" smtClean="0"/>
              <a:t> 2: install the missing package yourself in an R session using </a:t>
            </a:r>
            <a:r>
              <a:rPr lang="en-US" smtClean="0">
                <a:latin typeface="Consolas" panose="020B0609020204030204" pitchFamily="49" charset="0"/>
                <a:cs typeface="Consolas" panose="020B0609020204030204" pitchFamily="49" charset="0"/>
              </a:rPr>
              <a:t>install.packages</a:t>
            </a:r>
            <a:r>
              <a:rPr lang="en-US" smtClean="0">
                <a:latin typeface="Consolas" panose="020B0609020204030204" pitchFamily="49" charset="0"/>
                <a:cs typeface="Consolas" panose="020B0609020204030204" pitchFamily="49" charset="0"/>
              </a:rPr>
              <a:t>() </a:t>
            </a:r>
            <a:r>
              <a:rPr lang="en-US" smtClean="0"/>
              <a:t>or </a:t>
            </a:r>
            <a:r>
              <a:rPr lang="en-US">
                <a:latin typeface="Consolas" panose="020B0609020204030204" pitchFamily="49" charset="0"/>
                <a:cs typeface="Consolas" panose="020B0609020204030204" pitchFamily="49" charset="0"/>
              </a:rPr>
              <a:t>biocLite()</a:t>
            </a:r>
            <a:r>
              <a:rPr lang="en-US">
                <a:latin typeface="Corbel" panose="020B0503020204020204" pitchFamily="34" charset="0"/>
                <a:cs typeface="Consolas" panose="020B0609020204030204" pitchFamily="49" charset="0"/>
              </a:rPr>
              <a:t> </a:t>
            </a:r>
            <a:r>
              <a:rPr lang="en-US" smtClean="0">
                <a:latin typeface="Corbel" panose="020B0503020204020204" pitchFamily="34" charset="0"/>
                <a:cs typeface="Consolas" panose="020B0609020204030204" pitchFamily="49" charset="0"/>
              </a:rPr>
              <a:t>for Bioconductor packages (or in fact any other way possible)</a:t>
            </a:r>
          </a:p>
          <a:p>
            <a:pPr lvl="1"/>
            <a:r>
              <a:rPr lang="en-US" smtClean="0">
                <a:latin typeface="+mn-lt"/>
                <a:cs typeface="Consolas" panose="020B0609020204030204" pitchFamily="49" charset="0"/>
              </a:rPr>
              <a:t>you can start using the package at once</a:t>
            </a:r>
          </a:p>
          <a:p>
            <a:pPr lvl="1"/>
            <a:r>
              <a:rPr lang="en-US" b="1" smtClean="0">
                <a:latin typeface="+mn-lt"/>
                <a:cs typeface="Consolas" panose="020B0609020204030204" pitchFamily="49" charset="0"/>
              </a:rPr>
              <a:t>NB! </a:t>
            </a:r>
            <a:r>
              <a:rPr lang="en-US" smtClean="0">
                <a:latin typeface="+mn-lt"/>
                <a:cs typeface="Consolas" panose="020B0609020204030204" pitchFamily="49" charset="0"/>
              </a:rPr>
              <a:t>If you install a package yourself, you will also have to update it yourself when needed, and you are stuck* with your own version even if the packages is also install by CSC!</a:t>
            </a:r>
          </a:p>
          <a:p>
            <a:endParaRPr lang="en-US"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10</a:t>
            </a:fld>
            <a:endParaRPr lang="en-US"/>
          </a:p>
        </p:txBody>
      </p:sp>
    </p:spTree>
    <p:extLst>
      <p:ext uri="{BB962C8B-B14F-4D97-AF65-F5344CB8AC3E}">
        <p14:creationId xmlns:p14="http://schemas.microsoft.com/office/powerpoint/2010/main" val="188886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Batch jobs</a:t>
            </a:r>
            <a:endParaRPr lang="en-US"/>
          </a:p>
        </p:txBody>
      </p:sp>
      <p:sp>
        <p:nvSpPr>
          <p:cNvPr id="3" name="Content Placeholder 2"/>
          <p:cNvSpPr>
            <a:spLocks noGrp="1"/>
          </p:cNvSpPr>
          <p:nvPr>
            <p:ph idx="1"/>
          </p:nvPr>
        </p:nvSpPr>
        <p:spPr/>
        <p:txBody>
          <a:bodyPr/>
          <a:lstStyle/>
          <a:p>
            <a:r>
              <a:rPr lang="en-US" smtClean="0"/>
              <a:t>Use batch jobs (rather than interactive jobs on taito-shell) when your analysis is fully developed and needs a lot of (?) resources</a:t>
            </a:r>
          </a:p>
          <a:p>
            <a:r>
              <a:rPr lang="en-US" smtClean="0"/>
              <a:t>Shortly: you need an R code that can be run from start to finish without your interaction, </a:t>
            </a:r>
            <a:r>
              <a:rPr lang="en-US" b="1" smtClean="0"/>
              <a:t>and a batch script</a:t>
            </a:r>
            <a:r>
              <a:rPr lang="en-US" smtClean="0"/>
              <a:t> where you declare what resources you need</a:t>
            </a:r>
          </a:p>
          <a:p>
            <a:r>
              <a:rPr lang="en-US" smtClean="0"/>
              <a:t>You send your job to the scheduler using the command </a:t>
            </a:r>
            <a:r>
              <a:rPr lang="en-US" b="1" smtClean="0"/>
              <a:t>sbatch </a:t>
            </a:r>
            <a:r>
              <a:rPr lang="en-US" smtClean="0"/>
              <a:t>on the shell command line (i.e. not in R)</a:t>
            </a:r>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11</a:t>
            </a:fld>
            <a:endParaRPr lang="en-US"/>
          </a:p>
        </p:txBody>
      </p:sp>
    </p:spTree>
    <p:extLst>
      <p:ext uri="{BB962C8B-B14F-4D97-AF65-F5344CB8AC3E}">
        <p14:creationId xmlns:p14="http://schemas.microsoft.com/office/powerpoint/2010/main" val="75782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jobs and parallel batch jobs</a:t>
            </a:r>
            <a:endParaRPr lang="en-US"/>
          </a:p>
        </p:txBody>
      </p:sp>
      <p:sp>
        <p:nvSpPr>
          <p:cNvPr id="3" name="Content Placeholder 2"/>
          <p:cNvSpPr>
            <a:spLocks noGrp="1"/>
          </p:cNvSpPr>
          <p:nvPr>
            <p:ph idx="1"/>
          </p:nvPr>
        </p:nvSpPr>
        <p:spPr/>
        <p:txBody>
          <a:bodyPr/>
          <a:lstStyle/>
          <a:p>
            <a:r>
              <a:rPr lang="en-US" smtClean="0"/>
              <a:t>Array jobs are a way to send several similar jobs to the scheduler using a single batch script. This is the simplest form of taking advantage of the many cores of Taito!</a:t>
            </a:r>
          </a:p>
          <a:p>
            <a:pPr lvl="1"/>
            <a:r>
              <a:rPr lang="en-US" smtClean="0"/>
              <a:t>Not true parallelism: similar to manually starting many jobs one after another. Simple but effective!</a:t>
            </a:r>
          </a:p>
          <a:p>
            <a:r>
              <a:rPr lang="en-US" smtClean="0"/>
              <a:t>There are several ways of running "real" parallel R jobs. The package </a:t>
            </a:r>
            <a:r>
              <a:rPr lang="en-US" b="1" smtClean="0"/>
              <a:t>snow</a:t>
            </a:r>
            <a:r>
              <a:rPr lang="en-US" smtClean="0"/>
              <a:t> is a common way that other packages use to take advantage of computer clusters</a:t>
            </a:r>
          </a:p>
          <a:p>
            <a:pPr lvl="1"/>
            <a:r>
              <a:rPr lang="en-US" smtClean="0"/>
              <a:t>"Tell me where the cluster is and I'll handle the parallelization"</a:t>
            </a:r>
          </a:p>
          <a:p>
            <a:pPr marL="0" indent="0">
              <a:buNone/>
            </a:pPr>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12</a:t>
            </a:fld>
            <a:endParaRPr lang="en-US"/>
          </a:p>
        </p:txBody>
      </p:sp>
    </p:spTree>
    <p:extLst>
      <p:ext uri="{BB962C8B-B14F-4D97-AF65-F5344CB8AC3E}">
        <p14:creationId xmlns:p14="http://schemas.microsoft.com/office/powerpoint/2010/main" val="18459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Taito?</a:t>
            </a:r>
            <a:endParaRPr lang="en-US"/>
          </a:p>
        </p:txBody>
      </p:sp>
      <p:sp>
        <p:nvSpPr>
          <p:cNvPr id="3" name="Content Placeholder 2"/>
          <p:cNvSpPr>
            <a:spLocks noGrp="1"/>
          </p:cNvSpPr>
          <p:nvPr>
            <p:ph idx="1"/>
          </p:nvPr>
        </p:nvSpPr>
        <p:spPr/>
        <p:txBody>
          <a:bodyPr/>
          <a:lstStyle/>
          <a:p>
            <a:r>
              <a:rPr lang="en-US">
                <a:hlinkClick r:id="rId3"/>
              </a:rPr>
              <a:t>https://</a:t>
            </a:r>
            <a:r>
              <a:rPr lang="en-US" smtClean="0">
                <a:hlinkClick r:id="rId3"/>
              </a:rPr>
              <a:t>research.csc.fi/csc-s-servers#taito</a:t>
            </a:r>
            <a:endParaRPr lang="en-US" smtClean="0"/>
          </a:p>
          <a:p>
            <a:r>
              <a:rPr lang="en-US">
                <a:hlinkClick r:id="rId4"/>
              </a:rPr>
              <a:t>https://</a:t>
            </a:r>
            <a:r>
              <a:rPr lang="en-US" smtClean="0">
                <a:hlinkClick r:id="rId4"/>
              </a:rPr>
              <a:t>research.csc.fi/taito-user-guide</a:t>
            </a:r>
            <a:endParaRPr lang="en-US" smtClean="0"/>
          </a:p>
          <a:p>
            <a:r>
              <a:rPr lang="en-US" smtClean="0"/>
              <a:t>In simple terms: Taito is made up of 17 704 cores, while an ordinary laptop usually has just one or two. Or 4. Maybe 8.</a:t>
            </a:r>
          </a:p>
          <a:p>
            <a:r>
              <a:rPr lang="en-US" smtClean="0"/>
              <a:t>But it is still just a rather ordinary Linux computer</a:t>
            </a:r>
          </a:p>
          <a:p>
            <a:r>
              <a:rPr lang="en-US" smtClean="0"/>
              <a:t>Most of the unordinary things are caused by it being used by many people for many different and conflicting purposes at the same time (for example: slurm)</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159819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can use Taito?</a:t>
            </a:r>
            <a:endParaRPr lang="en-US"/>
          </a:p>
        </p:txBody>
      </p:sp>
      <p:sp>
        <p:nvSpPr>
          <p:cNvPr id="3" name="Content Placeholder 2"/>
          <p:cNvSpPr>
            <a:spLocks noGrp="1"/>
          </p:cNvSpPr>
          <p:nvPr>
            <p:ph idx="1"/>
          </p:nvPr>
        </p:nvSpPr>
        <p:spPr/>
        <p:txBody>
          <a:bodyPr/>
          <a:lstStyle/>
          <a:p>
            <a:r>
              <a:rPr lang="en-US">
                <a:hlinkClick r:id="rId2"/>
              </a:rPr>
              <a:t>https://</a:t>
            </a:r>
            <a:r>
              <a:rPr lang="en-US" smtClean="0">
                <a:hlinkClick r:id="rId2"/>
              </a:rPr>
              <a:t>research.csc.fi/csc-guide-getting-access-to-csc-services</a:t>
            </a:r>
            <a:endParaRPr lang="en-US" smtClean="0"/>
          </a:p>
          <a:p>
            <a:r>
              <a:rPr lang="en-US">
                <a:hlinkClick r:id="rId3"/>
              </a:rPr>
              <a:t>https://</a:t>
            </a:r>
            <a:r>
              <a:rPr lang="en-US" smtClean="0">
                <a:hlinkClick r:id="rId3"/>
              </a:rPr>
              <a:t>research.csc.fi/csc-guide-projects-and-resource-allocation</a:t>
            </a:r>
            <a:endParaRPr lang="en-US" smtClean="0"/>
          </a:p>
          <a:p>
            <a:r>
              <a:rPr lang="en-US">
                <a:hlinkClick r:id="rId4"/>
              </a:rPr>
              <a:t>https://</a:t>
            </a:r>
            <a:r>
              <a:rPr lang="en-US" smtClean="0">
                <a:hlinkClick r:id="rId4"/>
              </a:rPr>
              <a:t>sui.csc.fi</a:t>
            </a:r>
            <a:endParaRPr lang="en-US" smtClean="0"/>
          </a:p>
          <a:p>
            <a:pPr marL="0" indent="0">
              <a:buNone/>
            </a:pPr>
            <a:endParaRPr lang="en-US"/>
          </a:p>
          <a:p>
            <a:r>
              <a:rPr lang="en-US" smtClean="0"/>
              <a:t>To recap: To use you need a </a:t>
            </a:r>
            <a:r>
              <a:rPr lang="en-US" b="1" smtClean="0"/>
              <a:t>CSC account. </a:t>
            </a:r>
            <a:r>
              <a:rPr lang="en-US" smtClean="0"/>
              <a:t>To </a:t>
            </a:r>
            <a:r>
              <a:rPr lang="en-US" i="1" smtClean="0"/>
              <a:t>properly </a:t>
            </a:r>
            <a:r>
              <a:rPr lang="en-US" smtClean="0"/>
              <a:t>use you also need to be part of a computing </a:t>
            </a:r>
            <a:r>
              <a:rPr lang="en-US" b="1" smtClean="0"/>
              <a:t>project</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3</a:t>
            </a:fld>
            <a:endParaRPr lang="en-US"/>
          </a:p>
        </p:txBody>
      </p:sp>
    </p:spTree>
    <p:extLst>
      <p:ext uri="{BB962C8B-B14F-4D97-AF65-F5344CB8AC3E}">
        <p14:creationId xmlns:p14="http://schemas.microsoft.com/office/powerpoint/2010/main" val="412569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run your R code on Taito?</a:t>
            </a:r>
            <a:endParaRPr lang="en-US"/>
          </a:p>
        </p:txBody>
      </p:sp>
      <p:sp>
        <p:nvSpPr>
          <p:cNvPr id="3" name="Content Placeholder 2"/>
          <p:cNvSpPr>
            <a:spLocks noGrp="1"/>
          </p:cNvSpPr>
          <p:nvPr>
            <p:ph idx="1"/>
          </p:nvPr>
        </p:nvSpPr>
        <p:spPr/>
        <p:txBody>
          <a:bodyPr/>
          <a:lstStyle/>
          <a:p>
            <a:r>
              <a:rPr lang="en-US" smtClean="0"/>
              <a:t>Most common reason: when your R job takes too long to run on your laptop</a:t>
            </a:r>
          </a:p>
          <a:p>
            <a:pPr lvl="1"/>
            <a:r>
              <a:rPr lang="en-US" b="1" smtClean="0"/>
              <a:t>NB! Just running it on Taito without changes won't (usually) make it any faster!</a:t>
            </a:r>
            <a:r>
              <a:rPr lang="en-US" smtClean="0"/>
              <a:t> It could even become slower</a:t>
            </a:r>
          </a:p>
          <a:p>
            <a:pPr lvl="1"/>
            <a:r>
              <a:rPr lang="en-US" smtClean="0"/>
              <a:t>but that might not be a problem</a:t>
            </a:r>
          </a:p>
          <a:p>
            <a:r>
              <a:rPr lang="en-US" smtClean="0"/>
              <a:t>Other reasons: </a:t>
            </a:r>
          </a:p>
          <a:p>
            <a:pPr lvl="1"/>
            <a:r>
              <a:rPr lang="en-US" smtClean="0"/>
              <a:t>requires too much memory</a:t>
            </a:r>
          </a:p>
          <a:p>
            <a:pPr lvl="1"/>
            <a:r>
              <a:rPr lang="en-US" smtClean="0"/>
              <a:t>requires R packages and/or other software that you don't have on your laptop</a:t>
            </a:r>
          </a:p>
          <a:p>
            <a:pPr lvl="1"/>
            <a:r>
              <a:rPr lang="en-US" smtClean="0"/>
              <a:t>data files are too large</a:t>
            </a:r>
          </a:p>
          <a:p>
            <a:pPr lvl="1"/>
            <a:r>
              <a:rPr lang="en-US" smtClean="0"/>
              <a:t>Taito is more reliable</a:t>
            </a:r>
          </a:p>
          <a:p>
            <a:pPr lvl="1"/>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4</a:t>
            </a:fld>
            <a:endParaRPr lang="en-US"/>
          </a:p>
        </p:txBody>
      </p:sp>
    </p:spTree>
    <p:extLst>
      <p:ext uri="{BB962C8B-B14F-4D97-AF65-F5344CB8AC3E}">
        <p14:creationId xmlns:p14="http://schemas.microsoft.com/office/powerpoint/2010/main" val="42731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How-to: simplest possible way, interactively on taito-shell</a:t>
            </a:r>
            <a:endParaRPr lang="en-US"/>
          </a:p>
        </p:txBody>
      </p:sp>
      <p:sp>
        <p:nvSpPr>
          <p:cNvPr id="3" name="Content Placeholder 2"/>
          <p:cNvSpPr>
            <a:spLocks noGrp="1"/>
          </p:cNvSpPr>
          <p:nvPr>
            <p:ph idx="1"/>
          </p:nvPr>
        </p:nvSpPr>
        <p:spPr/>
        <p:txBody>
          <a:bodyPr/>
          <a:lstStyle/>
          <a:p>
            <a:r>
              <a:rPr lang="en-US">
                <a:hlinkClick r:id="rId2"/>
              </a:rPr>
              <a:t>https://research.csc.fi/-/</a:t>
            </a:r>
            <a:r>
              <a:rPr lang="en-US" smtClean="0">
                <a:hlinkClick r:id="rId2"/>
              </a:rPr>
              <a:t>r</a:t>
            </a:r>
            <a:endParaRPr lang="en-US" smtClean="0"/>
          </a:p>
          <a:p>
            <a:r>
              <a:rPr lang="en-US">
                <a:hlinkClick r:id="rId3"/>
              </a:rPr>
              <a:t>https://</a:t>
            </a:r>
            <a:r>
              <a:rPr lang="en-US" smtClean="0">
                <a:hlinkClick r:id="rId3"/>
              </a:rPr>
              <a:t>research.csc.fi/taito-shell-user-guide</a:t>
            </a:r>
            <a:endParaRPr lang="en-US" smtClean="0"/>
          </a:p>
          <a:p>
            <a:pPr marL="0" indent="0">
              <a:buNone/>
            </a:pPr>
            <a:endParaRPr lang="en-US"/>
          </a:p>
          <a:p>
            <a:pPr marL="457200" indent="-457200">
              <a:buFont typeface="+mj-lt"/>
              <a:buAutoNum type="arabicPeriod"/>
            </a:pPr>
            <a:r>
              <a:rPr lang="en-US" smtClean="0"/>
              <a:t>Connect to taito-shell.csc.fi using ssh (Putty)</a:t>
            </a:r>
          </a:p>
          <a:p>
            <a:pPr marL="457200" indent="-457200">
              <a:buFont typeface="+mj-lt"/>
              <a:buAutoNum type="arabicPeriod"/>
            </a:pPr>
            <a:r>
              <a:rPr lang="en-US" smtClean="0"/>
              <a:t>type: </a:t>
            </a:r>
            <a:r>
              <a:rPr lang="en-US" smtClean="0">
                <a:latin typeface="Consolas" panose="020B0609020204030204" pitchFamily="49" charset="0"/>
                <a:cs typeface="Consolas" panose="020B0609020204030204" pitchFamily="49" charset="0"/>
              </a:rPr>
              <a:t>module load </a:t>
            </a:r>
            <a:r>
              <a:rPr lang="en-US" smtClean="0">
                <a:latin typeface="Consolas" panose="020B0609020204030204" pitchFamily="49" charset="0"/>
                <a:cs typeface="Consolas" panose="020B0609020204030204" pitchFamily="49" charset="0"/>
              </a:rPr>
              <a:t>r-env</a:t>
            </a:r>
            <a:endParaRPr lang="en-US" smtClean="0">
              <a:latin typeface="Consolas" panose="020B0609020204030204" pitchFamily="49" charset="0"/>
              <a:cs typeface="Consolas" panose="020B0609020204030204" pitchFamily="49" charset="0"/>
            </a:endParaRPr>
          </a:p>
          <a:p>
            <a:pPr marL="457200" indent="-457200">
              <a:buFont typeface="+mj-lt"/>
              <a:buAutoNum type="arabicPeriod"/>
            </a:pPr>
            <a:r>
              <a:rPr lang="en-US" smtClean="0">
                <a:latin typeface="+mn-lt"/>
                <a:cs typeface="Consolas" panose="020B0609020204030204" pitchFamily="49" charset="0"/>
              </a:rPr>
              <a:t>type</a:t>
            </a:r>
            <a:r>
              <a:rPr lang="en-US" smtClean="0">
                <a:latin typeface="+mn-lt"/>
                <a:cs typeface="Consolas" panose="020B0609020204030204" pitchFamily="49" charset="0"/>
              </a:rPr>
              <a:t>: </a:t>
            </a:r>
            <a:r>
              <a:rPr lang="en-US" smtClean="0">
                <a:latin typeface="Consolas" panose="020B0609020204030204" pitchFamily="49" charset="0"/>
                <a:cs typeface="Consolas" panose="020B0609020204030204" pitchFamily="49" charset="0"/>
              </a:rPr>
              <a:t>R</a:t>
            </a:r>
          </a:p>
          <a:p>
            <a:pPr marL="457200" indent="-457200">
              <a:buFont typeface="+mj-lt"/>
              <a:buAutoNum type="arabicPeriod"/>
            </a:pPr>
            <a:r>
              <a:rPr lang="en-US" smtClean="0">
                <a:latin typeface="+mn-lt"/>
                <a:cs typeface="Consolas" panose="020B0609020204030204" pitchFamily="49" charset="0"/>
              </a:rPr>
              <a:t>R console is ready for you!</a:t>
            </a:r>
          </a:p>
          <a:p>
            <a:pPr marL="0" indent="0">
              <a:buNone/>
            </a:pPr>
            <a:r>
              <a:rPr lang="en-US" smtClean="0">
                <a:latin typeface="+mn-lt"/>
                <a:cs typeface="Consolas" panose="020B0609020204030204" pitchFamily="49" charset="0"/>
              </a:rPr>
              <a:t>(But this style won't get you very far)</a:t>
            </a:r>
            <a:endParaRPr lang="en-US">
              <a:latin typeface="+mn-lt"/>
              <a:cs typeface="Consolas" panose="020B0609020204030204" pitchFamily="49" charset="0"/>
            </a:endParaRPr>
          </a:p>
          <a:p>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5</a:t>
            </a:fld>
            <a:endParaRPr lang="en-US"/>
          </a:p>
        </p:txBody>
      </p:sp>
    </p:spTree>
    <p:extLst>
      <p:ext uri="{BB962C8B-B14F-4D97-AF65-F5344CB8AC3E}">
        <p14:creationId xmlns:p14="http://schemas.microsoft.com/office/powerpoint/2010/main" val="124349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Interactively on taito-shell with NoMachine and RStudio</a:t>
            </a:r>
            <a:endParaRPr lang="en-US"/>
          </a:p>
        </p:txBody>
      </p:sp>
      <p:sp>
        <p:nvSpPr>
          <p:cNvPr id="3" name="Content Placeholder 2"/>
          <p:cNvSpPr>
            <a:spLocks noGrp="1"/>
          </p:cNvSpPr>
          <p:nvPr>
            <p:ph idx="1"/>
          </p:nvPr>
        </p:nvSpPr>
        <p:spPr/>
        <p:txBody>
          <a:bodyPr/>
          <a:lstStyle/>
          <a:p>
            <a:r>
              <a:rPr lang="en-US">
                <a:hlinkClick r:id="rId2"/>
              </a:rPr>
              <a:t>https://</a:t>
            </a:r>
            <a:r>
              <a:rPr lang="en-US" smtClean="0">
                <a:hlinkClick r:id="rId2"/>
              </a:rPr>
              <a:t>research.csc.fi/csc-guide-connecting-the-servers-of-csc#1.3.3</a:t>
            </a:r>
            <a:endParaRPr lang="en-US" smtClean="0"/>
          </a:p>
          <a:p>
            <a:pPr marL="457200" indent="-457200">
              <a:buFont typeface="+mj-lt"/>
              <a:buAutoNum type="arabicPeriod"/>
            </a:pPr>
            <a:r>
              <a:rPr lang="en-US" smtClean="0"/>
              <a:t>Connect to nxkajaani using NoMachine (after installing and setting up the key are done)</a:t>
            </a:r>
          </a:p>
          <a:p>
            <a:pPr marL="457200" indent="-457200">
              <a:buFont typeface="+mj-lt"/>
              <a:buAutoNum type="arabicPeriod"/>
            </a:pPr>
            <a:r>
              <a:rPr lang="en-US" smtClean="0"/>
              <a:t>Right click on the remote deskptop to bring up the menu, choose CSC local servers -&gt; Taito-Shell and give your password</a:t>
            </a:r>
          </a:p>
          <a:p>
            <a:pPr marL="457200" indent="-457200">
              <a:buFont typeface="+mj-lt"/>
              <a:buAutoNum type="arabicPeriod"/>
            </a:pPr>
            <a:r>
              <a:rPr lang="en-US" smtClean="0"/>
              <a:t>Load the R module, any other needed modules (like saga), the RStudio module, and start RStudio using by typing </a:t>
            </a:r>
            <a:r>
              <a:rPr lang="en-US" smtClean="0">
                <a:latin typeface="Consolas" panose="020B0609020204030204" pitchFamily="49" charset="0"/>
                <a:cs typeface="Consolas" panose="020B0609020204030204" pitchFamily="49" charset="0"/>
              </a:rPr>
              <a:t>rstudio</a:t>
            </a:r>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6</a:t>
            </a:fld>
            <a:endParaRPr lang="en-US"/>
          </a:p>
        </p:txBody>
      </p:sp>
    </p:spTree>
    <p:extLst>
      <p:ext uri="{BB962C8B-B14F-4D97-AF65-F5344CB8AC3E}">
        <p14:creationId xmlns:p14="http://schemas.microsoft.com/office/powerpoint/2010/main" val="296824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GIS software on Taito</a:t>
            </a:r>
            <a:endParaRPr lang="en-US"/>
          </a:p>
        </p:txBody>
      </p:sp>
      <p:sp>
        <p:nvSpPr>
          <p:cNvPr id="3" name="Content Placeholder 2"/>
          <p:cNvSpPr>
            <a:spLocks noGrp="1"/>
          </p:cNvSpPr>
          <p:nvPr>
            <p:ph idx="1"/>
          </p:nvPr>
        </p:nvSpPr>
        <p:spPr/>
        <p:txBody>
          <a:bodyPr/>
          <a:lstStyle/>
          <a:p>
            <a:r>
              <a:rPr lang="en-US" smtClean="0"/>
              <a:t>R</a:t>
            </a:r>
          </a:p>
          <a:p>
            <a:r>
              <a:rPr lang="fi-FI" smtClean="0"/>
              <a:t>GDAL/OGR</a:t>
            </a:r>
          </a:p>
          <a:p>
            <a:r>
              <a:rPr lang="fi-FI" smtClean="0"/>
              <a:t>Proj4</a:t>
            </a:r>
          </a:p>
          <a:p>
            <a:r>
              <a:rPr lang="fi-FI" smtClean="0"/>
              <a:t>SagaGIS</a:t>
            </a:r>
          </a:p>
          <a:p>
            <a:r>
              <a:rPr lang="en-US"/>
              <a:t>QGIS (on NoMachine or -X terminal, slow</a:t>
            </a:r>
            <a:r>
              <a:rPr lang="en-US" smtClean="0"/>
              <a:t>)</a:t>
            </a:r>
          </a:p>
          <a:p>
            <a:pPr marL="0" indent="0">
              <a:buNone/>
            </a:pPr>
            <a:r>
              <a:rPr lang="en-US"/>
              <a:t>(Installation of ArcGIS, MapInfo or PostGIS not possible in Taito.)</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7</a:t>
            </a:fld>
            <a:endParaRPr lang="en-US"/>
          </a:p>
        </p:txBody>
      </p:sp>
    </p:spTree>
    <p:extLst>
      <p:ext uri="{BB962C8B-B14F-4D97-AF65-F5344CB8AC3E}">
        <p14:creationId xmlns:p14="http://schemas.microsoft.com/office/powerpoint/2010/main" val="344556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spatial R packages on Taito	</a:t>
            </a:r>
            <a:endParaRPr lang="en-US"/>
          </a:p>
        </p:txBody>
      </p:sp>
      <p:sp>
        <p:nvSpPr>
          <p:cNvPr id="3" name="Content Placeholder 2"/>
          <p:cNvSpPr>
            <a:spLocks noGrp="1"/>
          </p:cNvSpPr>
          <p:nvPr>
            <p:ph idx="1"/>
          </p:nvPr>
        </p:nvSpPr>
        <p:spPr/>
        <p:txBody>
          <a:bodyPr/>
          <a:lstStyle/>
          <a:p>
            <a:r>
              <a:rPr lang="fi-FI">
                <a:latin typeface="Consolas" panose="020B0609020204030204" pitchFamily="49" charset="0"/>
                <a:cs typeface="Consolas" panose="020B0609020204030204" pitchFamily="49" charset="0"/>
              </a:rPr>
              <a:t>module load </a:t>
            </a:r>
            <a:r>
              <a:rPr lang="fi-FI" smtClean="0">
                <a:latin typeface="Consolas" panose="020B0609020204030204" pitchFamily="49" charset="0"/>
                <a:cs typeface="Consolas" panose="020B0609020204030204" pitchFamily="49" charset="0"/>
              </a:rPr>
              <a:t>rspatial-env</a:t>
            </a:r>
            <a:endParaRPr lang="fi-FI" smtClean="0">
              <a:latin typeface="Consolas" panose="020B0609020204030204" pitchFamily="49" charset="0"/>
              <a:cs typeface="Consolas" panose="020B0609020204030204" pitchFamily="49" charset="0"/>
            </a:endParaRPr>
          </a:p>
          <a:p>
            <a:r>
              <a:rPr lang="fi-FI" smtClean="0"/>
              <a:t>load </a:t>
            </a:r>
            <a:r>
              <a:rPr lang="fi-FI"/>
              <a:t>RSAGA and rgdal </a:t>
            </a:r>
            <a:r>
              <a:rPr lang="fi-FI" smtClean="0"/>
              <a:t>libraries:</a:t>
            </a:r>
            <a:r>
              <a:rPr lang="fi-FI"/>
              <a:t/>
            </a:r>
            <a:br>
              <a:rPr lang="fi-FI"/>
            </a:br>
            <a:r>
              <a:rPr lang="fi-FI">
                <a:latin typeface="Consolas" panose="020B0609020204030204" pitchFamily="49" charset="0"/>
                <a:cs typeface="Consolas" panose="020B0609020204030204" pitchFamily="49" charset="0"/>
              </a:rPr>
              <a:t>library(RSAGA)</a:t>
            </a:r>
            <a:br>
              <a:rPr lang="fi-FI">
                <a:latin typeface="Consolas" panose="020B0609020204030204" pitchFamily="49" charset="0"/>
                <a:cs typeface="Consolas" panose="020B0609020204030204" pitchFamily="49" charset="0"/>
              </a:rPr>
            </a:br>
            <a:r>
              <a:rPr lang="fi-FI">
                <a:latin typeface="Consolas" panose="020B0609020204030204" pitchFamily="49" charset="0"/>
                <a:cs typeface="Consolas" panose="020B0609020204030204" pitchFamily="49" charset="0"/>
              </a:rPr>
              <a:t>library(rgdal</a:t>
            </a:r>
            <a:r>
              <a:rPr lang="fi-FI" smtClean="0">
                <a:latin typeface="Consolas" panose="020B0609020204030204" pitchFamily="49" charset="0"/>
                <a:cs typeface="Consolas" panose="020B0609020204030204" pitchFamily="49" charset="0"/>
              </a:rPr>
              <a:t>)</a:t>
            </a:r>
          </a:p>
          <a:p>
            <a:r>
              <a:rPr lang="fi-FI" smtClean="0"/>
              <a:t>Get </a:t>
            </a:r>
            <a:r>
              <a:rPr lang="fi-FI"/>
              <a:t>image </a:t>
            </a:r>
            <a:r>
              <a:rPr lang="fi-FI" smtClean="0"/>
              <a:t>info:</a:t>
            </a:r>
            <a:r>
              <a:rPr lang="fi-FI"/>
              <a:t/>
            </a:r>
            <a:br>
              <a:rPr lang="fi-FI"/>
            </a:br>
            <a:r>
              <a:rPr lang="fi-FI">
                <a:latin typeface="Consolas" panose="020B0609020204030204" pitchFamily="49" charset="0"/>
                <a:cs typeface="Consolas" panose="020B0609020204030204" pitchFamily="49" charset="0"/>
              </a:rPr>
              <a:t>GDALinfo(file.path(getwd(), 'V4142.tif')[1]) </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8</a:t>
            </a:fld>
            <a:endParaRPr lang="en-US"/>
          </a:p>
        </p:txBody>
      </p:sp>
    </p:spTree>
    <p:extLst>
      <p:ext uri="{BB962C8B-B14F-4D97-AF65-F5344CB8AC3E}">
        <p14:creationId xmlns:p14="http://schemas.microsoft.com/office/powerpoint/2010/main" val="403887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spatial R packages on Taito	</a:t>
            </a:r>
          </a:p>
        </p:txBody>
      </p:sp>
      <p:sp>
        <p:nvSpPr>
          <p:cNvPr id="3" name="Content Placeholder 2"/>
          <p:cNvSpPr>
            <a:spLocks noGrp="1"/>
          </p:cNvSpPr>
          <p:nvPr>
            <p:ph idx="1"/>
          </p:nvPr>
        </p:nvSpPr>
        <p:spPr/>
        <p:txBody>
          <a:bodyPr/>
          <a:lstStyle/>
          <a:p>
            <a:r>
              <a:rPr lang="fi-FI"/>
              <a:t>convert .tif to RSAGA grid fromat:</a:t>
            </a:r>
            <a:br>
              <a:rPr lang="fi-FI"/>
            </a:br>
            <a:r>
              <a:rPr lang="fi-FI">
                <a:latin typeface="Consolas" panose="020B0609020204030204" pitchFamily="49" charset="0"/>
                <a:cs typeface="Consolas" panose="020B0609020204030204" pitchFamily="49" charset="0"/>
              </a:rPr>
              <a:t>rsaga.import.gdal('V4142.tif')</a:t>
            </a:r>
          </a:p>
          <a:p>
            <a:r>
              <a:rPr lang="fi-FI"/>
              <a:t>Calculate contours with 50m intervals, from 200 to 750m:</a:t>
            </a:r>
            <a:br>
              <a:rPr lang="fi-FI"/>
            </a:br>
            <a:r>
              <a:rPr lang="fi-FI">
                <a:latin typeface="Consolas" panose="020B0609020204030204" pitchFamily="49" charset="0"/>
                <a:cs typeface="Consolas" panose="020B0609020204030204" pitchFamily="49" charset="0"/>
              </a:rPr>
              <a:t>rsaga.contour('V4142.sgrd', 'contours.shp', 50, 200, 750, env = rsaga.env())</a:t>
            </a:r>
            <a:endParaRPr lang="en-US">
              <a:latin typeface="Consolas" panose="020B0609020204030204" pitchFamily="49" charset="0"/>
              <a:cs typeface="Consolas" panose="020B0609020204030204" pitchFamily="49" charset="0"/>
            </a:endParaRPr>
          </a:p>
          <a:p>
            <a:endParaRPr lang="en-US"/>
          </a:p>
          <a:p>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9</a:t>
            </a:fld>
            <a:endParaRPr lang="en-US"/>
          </a:p>
        </p:txBody>
      </p:sp>
    </p:spTree>
    <p:extLst>
      <p:ext uri="{BB962C8B-B14F-4D97-AF65-F5344CB8AC3E}">
        <p14:creationId xmlns:p14="http://schemas.microsoft.com/office/powerpoint/2010/main" val="2437422313"/>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Finnish</Value>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3.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47279921-A1B4-472D-B7BD-F638B6892104}">
  <ds:schemaRefs>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elements/1.1/"/>
    <ds:schemaRef ds:uri="b542780c-f3c1-48de-9090-e65480539529"/>
    <ds:schemaRef ds:uri="http://schemas.microsoft.com/sharepoint/v3"/>
  </ds:schemaRefs>
</ds:datastoreItem>
</file>

<file path=customXml/itemProps3.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94</TotalTime>
  <Words>698</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ＭＳ Ｐゴシック</vt:lpstr>
      <vt:lpstr>Arial</vt:lpstr>
      <vt:lpstr>Calibri</vt:lpstr>
      <vt:lpstr>Candara</vt:lpstr>
      <vt:lpstr>Consolas</vt:lpstr>
      <vt:lpstr>Corbel</vt:lpstr>
      <vt:lpstr>Courier New</vt:lpstr>
      <vt:lpstr>Verdana</vt:lpstr>
      <vt:lpstr>Wingdings</vt:lpstr>
      <vt:lpstr>CSC_ppt_pohja_12.5.2016_candara</vt:lpstr>
      <vt:lpstr>Using R on Taito</vt:lpstr>
      <vt:lpstr>What is Taito?</vt:lpstr>
      <vt:lpstr>Who can use Taito?</vt:lpstr>
      <vt:lpstr>Why run your R code on Taito?</vt:lpstr>
      <vt:lpstr>How-to: simplest possible way, interactively on taito-shell</vt:lpstr>
      <vt:lpstr>Interactively on taito-shell with NoMachine and RStudio</vt:lpstr>
      <vt:lpstr>GIS software on Taito</vt:lpstr>
      <vt:lpstr>Running spatial R packages on Taito </vt:lpstr>
      <vt:lpstr>Running spatial R packages on Taito </vt:lpstr>
      <vt:lpstr>Installing extra R packages</vt:lpstr>
      <vt:lpstr>Batch jobs</vt:lpstr>
      <vt:lpstr>Array jobs and parallel batch jobs</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on Taito</dc:title>
  <dc:subject/>
  <dc:creator>Seija Sirkiä</dc:creator>
  <cp:keywords>template, powerpoint</cp:keywords>
  <cp:lastModifiedBy>Seija Sirkiä</cp:lastModifiedBy>
  <cp:revision>11</cp:revision>
  <cp:lastPrinted>2016-02-24T09:01:08Z</cp:lastPrinted>
  <dcterms:created xsi:type="dcterms:W3CDTF">2017-03-28T07:47:38Z</dcterms:created>
  <dcterms:modified xsi:type="dcterms:W3CDTF">2017-09-04T13:04:21Z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