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notesMasterIdLst>
    <p:notesMasterId r:id="rId69"/>
  </p:notesMasterIdLst>
  <p:sldIdLst>
    <p:sldId id="325" r:id="rId2"/>
    <p:sldId id="326" r:id="rId3"/>
    <p:sldId id="328" r:id="rId4"/>
    <p:sldId id="329" r:id="rId5"/>
    <p:sldId id="327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43" r:id="rId20"/>
    <p:sldId id="344" r:id="rId21"/>
    <p:sldId id="345" r:id="rId22"/>
    <p:sldId id="346" r:id="rId23"/>
    <p:sldId id="347" r:id="rId24"/>
    <p:sldId id="348" r:id="rId25"/>
    <p:sldId id="349" r:id="rId26"/>
    <p:sldId id="350" r:id="rId27"/>
    <p:sldId id="351" r:id="rId28"/>
    <p:sldId id="352" r:id="rId29"/>
    <p:sldId id="284" r:id="rId30"/>
    <p:sldId id="353" r:id="rId31"/>
    <p:sldId id="354" r:id="rId32"/>
    <p:sldId id="355" r:id="rId33"/>
    <p:sldId id="356" r:id="rId34"/>
    <p:sldId id="289" r:id="rId35"/>
    <p:sldId id="357" r:id="rId36"/>
    <p:sldId id="358" r:id="rId37"/>
    <p:sldId id="359" r:id="rId38"/>
    <p:sldId id="293" r:id="rId39"/>
    <p:sldId id="360" r:id="rId40"/>
    <p:sldId id="361" r:id="rId41"/>
    <p:sldId id="362" r:id="rId42"/>
    <p:sldId id="363" r:id="rId43"/>
    <p:sldId id="364" r:id="rId44"/>
    <p:sldId id="365" r:id="rId45"/>
    <p:sldId id="301" r:id="rId46"/>
    <p:sldId id="366" r:id="rId47"/>
    <p:sldId id="367" r:id="rId48"/>
    <p:sldId id="323" r:id="rId49"/>
    <p:sldId id="368" r:id="rId50"/>
    <p:sldId id="369" r:id="rId51"/>
    <p:sldId id="370" r:id="rId52"/>
    <p:sldId id="371" r:id="rId53"/>
    <p:sldId id="372" r:id="rId54"/>
    <p:sldId id="373" r:id="rId55"/>
    <p:sldId id="374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59" autoAdjust="0"/>
    <p:restoredTop sz="91415"/>
  </p:normalViewPr>
  <p:slideViewPr>
    <p:cSldViewPr snapToGrid="0" snapToObjects="1">
      <p:cViewPr varScale="1">
        <p:scale>
          <a:sx n="115" d="100"/>
          <a:sy n="115" d="100"/>
        </p:scale>
        <p:origin x="13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23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24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828B689E-36DB-4FFE-AE09-3B9B35474164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3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5754085C-B561-4960-B5B4-20CBC309F4C5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29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8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52765F21-E472-4FC2-95D4-6F7CB91094CB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60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8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FC6D194E-8E9E-473A-8231-4042DEC9BB64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61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91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AB1BCA22-B058-4353-B799-8945951D761C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63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9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A9AD45F9-C15C-4D8F-99E8-D206A3DABFB0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66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9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72D15D5E-127D-454D-A136-E1CE1F7EE8A3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67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4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6B545A65-F5B1-47D9-B7E9-8AD506572E39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34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5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4D67C5F0-568E-4688-A309-B4B19236E483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38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6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10623B3B-60E7-4A19-B8B3-8775C0904169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45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6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10623B3B-60E7-4A19-B8B3-8775C0904169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3859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7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23DA2FE7-6F98-46B3-9C93-EF5DC45CB260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81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628ED5AF-EF40-48AC-811E-8A021E56542E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8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4BA3D440-59D6-47EF-A0A5-94A967D2822D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8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937A7800-D5F9-4AF1-9AAB-586937CE5728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Flowchart: Process 7"/>
          <p:cNvSpPr/>
          <p:nvPr/>
        </p:nvSpPr>
        <p:spPr>
          <a:xfrm>
            <a:off x="427038" y="3736975"/>
            <a:ext cx="6335712" cy="34925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/>
            <a:endParaRPr lang="en-US" altLang="en-US" sz="1300">
              <a:solidFill>
                <a:srgbClr val="FFFFFF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7038" y="3962400"/>
            <a:ext cx="3535362" cy="454025"/>
          </a:xfrm>
          <a:prstGeom prst="rect">
            <a:avLst/>
          </a:prstGeom>
        </p:spPr>
        <p:txBody>
          <a:bodyPr lIns="68580" tIns="34290" rIns="68580" bIns="3429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Flowchart: Process 16"/>
          <p:cNvSpPr/>
          <p:nvPr/>
        </p:nvSpPr>
        <p:spPr>
          <a:xfrm>
            <a:off x="427038" y="3736975"/>
            <a:ext cx="6335712" cy="34925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25575" y="3851275"/>
            <a:ext cx="6457950" cy="549275"/>
          </a:xfrm>
          <a:prstGeom prst="rect">
            <a:avLst/>
          </a:prstGeom>
        </p:spPr>
        <p:txBody>
          <a:bodyPr lIns="68580" tIns="34290" rIns="68580" bIns="3429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Process 5"/>
          <p:cNvSpPr/>
          <p:nvPr/>
        </p:nvSpPr>
        <p:spPr>
          <a:xfrm>
            <a:off x="0" y="6418263"/>
            <a:ext cx="9155113" cy="458787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/>
            <a:endParaRPr lang="en-US" altLang="en-US" sz="1300">
              <a:solidFill>
                <a:srgbClr val="FFFFFF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654050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3"/>
          <p:cNvSpPr>
            <a:spLocks noGrp="1"/>
          </p:cNvSpPr>
          <p:nvPr>
            <p:ph type="title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9388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4802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713" r:id="rId5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jpe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jpeg"/><Relationship Id="rId4" Type="http://schemas.openxmlformats.org/officeDocument/2006/relationships/image" Target="../media/image18.jpeg"/><Relationship Id="rId9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tiff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4.png"/><Relationship Id="rId4" Type="http://schemas.openxmlformats.org/officeDocument/2006/relationships/image" Target="../media/image7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4.png"/><Relationship Id="rId4" Type="http://schemas.openxmlformats.org/officeDocument/2006/relationships/image" Target="../media/image7.jpe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jpeg"/><Relationship Id="rId4" Type="http://schemas.openxmlformats.org/officeDocument/2006/relationships/image" Target="../media/image4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jpeg"/><Relationship Id="rId4" Type="http://schemas.openxmlformats.org/officeDocument/2006/relationships/image" Target="../media/image44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jpeg"/><Relationship Id="rId4" Type="http://schemas.openxmlformats.org/officeDocument/2006/relationships/image" Target="../media/image44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Live</a:t>
            </a:r>
          </a:p>
        </p:txBody>
      </p:sp>
    </p:spTree>
    <p:extLst>
      <p:ext uri="{BB962C8B-B14F-4D97-AF65-F5344CB8AC3E}">
        <p14:creationId xmlns:p14="http://schemas.microsoft.com/office/powerpoint/2010/main" val="62573117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Full-Stack Development?</a:t>
            </a:r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70C109-8470-4251-9882-4BA83F43C2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625" y="723899"/>
            <a:ext cx="5616575" cy="561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11143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&gt; Intro to Console</a:t>
            </a:r>
            <a:endParaRPr/>
          </a:p>
        </p:txBody>
      </p:sp>
      <p:pic>
        <p:nvPicPr>
          <p:cNvPr id="5" name="Picture 4"/>
          <p:cNvPicPr/>
          <p:nvPr/>
        </p:nvPicPr>
        <p:blipFill>
          <a:blip r:embed="rId2"/>
          <a:stretch/>
        </p:blipFill>
        <p:spPr>
          <a:xfrm>
            <a:off x="990720" y="847080"/>
            <a:ext cx="7619760" cy="54687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009103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&lt;title&gt; Intro to HTML &lt;/title&gt;</a:t>
            </a:r>
            <a:endParaRPr/>
          </a:p>
        </p:txBody>
      </p:sp>
      <p:pic>
        <p:nvPicPr>
          <p:cNvPr id="7" name="Picture 6"/>
          <p:cNvPicPr/>
          <p:nvPr/>
        </p:nvPicPr>
        <p:blipFill>
          <a:blip r:embed="rId2"/>
          <a:stretch/>
        </p:blipFill>
        <p:spPr>
          <a:xfrm>
            <a:off x="0" y="911520"/>
            <a:ext cx="4101480" cy="4101480"/>
          </a:xfrm>
          <a:prstGeom prst="rect">
            <a:avLst/>
          </a:prstGeom>
          <a:ln>
            <a:noFill/>
          </a:ln>
        </p:spPr>
      </p:pic>
      <p:pic>
        <p:nvPicPr>
          <p:cNvPr id="8" name="Picture 4"/>
          <p:cNvPicPr/>
          <p:nvPr/>
        </p:nvPicPr>
        <p:blipFill>
          <a:blip r:embed="rId3"/>
          <a:stretch/>
        </p:blipFill>
        <p:spPr>
          <a:xfrm>
            <a:off x="4127400" y="940680"/>
            <a:ext cx="4775760" cy="4141080"/>
          </a:xfrm>
          <a:prstGeom prst="rect">
            <a:avLst/>
          </a:prstGeom>
          <a:ln>
            <a:noFill/>
          </a:ln>
        </p:spPr>
      </p:pic>
      <p:sp>
        <p:nvSpPr>
          <p:cNvPr id="9" name="CustomShape 2"/>
          <p:cNvSpPr/>
          <p:nvPr/>
        </p:nvSpPr>
        <p:spPr>
          <a:xfrm>
            <a:off x="0" y="5293440"/>
            <a:ext cx="9155520" cy="10558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3"/>
          <p:cNvSpPr/>
          <p:nvPr/>
        </p:nvSpPr>
        <p:spPr>
          <a:xfrm>
            <a:off x="173880" y="5334120"/>
            <a:ext cx="8795880" cy="1005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b="1" strike="noStrike">
                <a:solidFill>
                  <a:srgbClr val="FFFFFF"/>
                </a:solidFill>
                <a:latin typeface="Arial"/>
                <a:ea typeface="Roboto"/>
              </a:rPr>
              <a:t>HTML </a:t>
            </a:r>
            <a:r>
              <a:rPr lang="en-US" sz="2000" strike="noStrike">
                <a:solidFill>
                  <a:srgbClr val="FFFFFF"/>
                </a:solidFill>
                <a:latin typeface="Arial"/>
                <a:ea typeface="Roboto"/>
              </a:rPr>
              <a:t>is one of the three base languages behind </a:t>
            </a:r>
            <a:r>
              <a:rPr lang="en-US" sz="2000" u="sng" strike="noStrike">
                <a:solidFill>
                  <a:srgbClr val="FFFFFF"/>
                </a:solidFill>
                <a:latin typeface="Arial"/>
                <a:ea typeface="Roboto"/>
              </a:rPr>
              <a:t>every single website</a:t>
            </a:r>
            <a:r>
              <a:rPr lang="en-US" sz="2000" strike="noStrike">
                <a:solidFill>
                  <a:srgbClr val="FFFFFF"/>
                </a:solidFill>
                <a:latin typeface="Arial"/>
                <a:ea typeface="Roboto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FFFFFF"/>
                </a:solidFill>
                <a:latin typeface="Arial"/>
                <a:ea typeface="Roboto"/>
              </a:rPr>
              <a:t>It defines all of the basic content and a </a:t>
            </a:r>
            <a:r>
              <a:rPr lang="en-US" sz="2000" i="1" strike="noStrike">
                <a:solidFill>
                  <a:srgbClr val="FFFFFF"/>
                </a:solidFill>
                <a:latin typeface="Arial"/>
                <a:ea typeface="Roboto"/>
              </a:rPr>
              <a:t>bit</a:t>
            </a:r>
            <a:r>
              <a:rPr lang="en-US" sz="2000" strike="noStrike">
                <a:solidFill>
                  <a:srgbClr val="FFFFFF"/>
                </a:solidFill>
                <a:latin typeface="Arial"/>
                <a:ea typeface="Roboto"/>
              </a:rPr>
              <a:t> of formatting.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1120618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Pushing and Pulling to GitHub</a:t>
            </a:r>
            <a:endParaRPr/>
          </a:p>
        </p:txBody>
      </p:sp>
      <p:sp>
        <p:nvSpPr>
          <p:cNvPr id="12" name="CustomShape 2"/>
          <p:cNvSpPr/>
          <p:nvPr/>
        </p:nvSpPr>
        <p:spPr>
          <a:xfrm>
            <a:off x="0" y="865080"/>
            <a:ext cx="9143640" cy="15206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" name="Picture 10"/>
          <p:cNvPicPr/>
          <p:nvPr/>
        </p:nvPicPr>
        <p:blipFill>
          <a:blip r:embed="rId2"/>
          <a:stretch/>
        </p:blipFill>
        <p:spPr>
          <a:xfrm>
            <a:off x="2133720" y="123084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14" name="Picture 10"/>
          <p:cNvPicPr/>
          <p:nvPr/>
        </p:nvPicPr>
        <p:blipFill>
          <a:blip r:embed="rId2"/>
          <a:stretch/>
        </p:blipFill>
        <p:spPr>
          <a:xfrm>
            <a:off x="3269160" y="122328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15" name="Picture 35"/>
          <p:cNvPicPr/>
          <p:nvPr/>
        </p:nvPicPr>
        <p:blipFill>
          <a:blip r:embed="rId2"/>
          <a:stretch/>
        </p:blipFill>
        <p:spPr>
          <a:xfrm>
            <a:off x="4404960" y="122112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16" name="Picture 10"/>
          <p:cNvPicPr/>
          <p:nvPr/>
        </p:nvPicPr>
        <p:blipFill>
          <a:blip r:embed="rId2"/>
          <a:stretch/>
        </p:blipFill>
        <p:spPr>
          <a:xfrm>
            <a:off x="5540760" y="122112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17" name="Picture 2"/>
          <p:cNvPicPr/>
          <p:nvPr/>
        </p:nvPicPr>
        <p:blipFill>
          <a:blip r:embed="rId3"/>
          <a:stretch/>
        </p:blipFill>
        <p:spPr>
          <a:xfrm>
            <a:off x="235080" y="855360"/>
            <a:ext cx="1511280" cy="1511280"/>
          </a:xfrm>
          <a:prstGeom prst="rect">
            <a:avLst/>
          </a:prstGeom>
          <a:ln>
            <a:noFill/>
          </a:ln>
        </p:spPr>
      </p:pic>
      <p:sp>
        <p:nvSpPr>
          <p:cNvPr id="18" name="CustomShape 3"/>
          <p:cNvSpPr/>
          <p:nvPr/>
        </p:nvSpPr>
        <p:spPr>
          <a:xfrm rot="5400000">
            <a:off x="1596600" y="2007360"/>
            <a:ext cx="873000" cy="1081440"/>
          </a:xfrm>
          <a:prstGeom prst="bentConnector2">
            <a:avLst/>
          </a:prstGeom>
          <a:noFill/>
          <a:ln w="666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" name="CustomShape 4"/>
          <p:cNvSpPr/>
          <p:nvPr/>
        </p:nvSpPr>
        <p:spPr>
          <a:xfrm>
            <a:off x="2420640" y="86760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20" name="CustomShape 5"/>
          <p:cNvSpPr/>
          <p:nvPr/>
        </p:nvSpPr>
        <p:spPr>
          <a:xfrm>
            <a:off x="3540240" y="86508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21" name="CustomShape 6"/>
          <p:cNvSpPr/>
          <p:nvPr/>
        </p:nvSpPr>
        <p:spPr>
          <a:xfrm>
            <a:off x="4620960" y="87192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3</a:t>
            </a:r>
            <a:endParaRPr/>
          </a:p>
        </p:txBody>
      </p:sp>
      <p:sp>
        <p:nvSpPr>
          <p:cNvPr id="22" name="CustomShape 7"/>
          <p:cNvSpPr/>
          <p:nvPr/>
        </p:nvSpPr>
        <p:spPr>
          <a:xfrm>
            <a:off x="5876280" y="87192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4</a:t>
            </a:r>
            <a:endParaRPr/>
          </a:p>
        </p:txBody>
      </p:sp>
      <p:sp>
        <p:nvSpPr>
          <p:cNvPr id="23" name="CustomShape 8"/>
          <p:cNvSpPr/>
          <p:nvPr/>
        </p:nvSpPr>
        <p:spPr>
          <a:xfrm flipV="1">
            <a:off x="1492200" y="2104200"/>
            <a:ext cx="2217240" cy="1237680"/>
          </a:xfrm>
          <a:prstGeom prst="bentConnector2">
            <a:avLst/>
          </a:prstGeom>
          <a:noFill/>
          <a:ln w="6660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" name="CustomShape 9"/>
          <p:cNvSpPr/>
          <p:nvPr/>
        </p:nvSpPr>
        <p:spPr>
          <a:xfrm>
            <a:off x="1567440" y="2546280"/>
            <a:ext cx="10026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Pull Code</a:t>
            </a:r>
            <a:endParaRPr/>
          </a:p>
        </p:txBody>
      </p:sp>
      <p:sp>
        <p:nvSpPr>
          <p:cNvPr id="25" name="CustomShape 10"/>
          <p:cNvSpPr/>
          <p:nvPr/>
        </p:nvSpPr>
        <p:spPr>
          <a:xfrm>
            <a:off x="2592720" y="2962080"/>
            <a:ext cx="11091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Push Code</a:t>
            </a:r>
            <a:endParaRPr/>
          </a:p>
        </p:txBody>
      </p:sp>
      <p:sp>
        <p:nvSpPr>
          <p:cNvPr id="26" name="CustomShape 11"/>
          <p:cNvSpPr/>
          <p:nvPr/>
        </p:nvSpPr>
        <p:spPr>
          <a:xfrm rot="5400000">
            <a:off x="843480" y="2748960"/>
            <a:ext cx="2379240" cy="1081440"/>
          </a:xfrm>
          <a:prstGeom prst="bentConnector2">
            <a:avLst/>
          </a:prstGeom>
          <a:noFill/>
          <a:ln w="666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" name="CustomShape 12"/>
          <p:cNvSpPr/>
          <p:nvPr/>
        </p:nvSpPr>
        <p:spPr>
          <a:xfrm flipV="1">
            <a:off x="1563840" y="2086560"/>
            <a:ext cx="3151800" cy="2602080"/>
          </a:xfrm>
          <a:prstGeom prst="bentConnector3">
            <a:avLst>
              <a:gd name="adj1" fmla="val 100361"/>
            </a:avLst>
          </a:prstGeom>
          <a:noFill/>
          <a:ln w="6660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" name="CustomShape 13"/>
          <p:cNvSpPr/>
          <p:nvPr/>
        </p:nvSpPr>
        <p:spPr>
          <a:xfrm>
            <a:off x="3747240" y="4818240"/>
            <a:ext cx="11091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Push Code</a:t>
            </a:r>
            <a:endParaRPr/>
          </a:p>
        </p:txBody>
      </p:sp>
      <p:sp>
        <p:nvSpPr>
          <p:cNvPr id="29" name="CustomShape 14"/>
          <p:cNvSpPr/>
          <p:nvPr/>
        </p:nvSpPr>
        <p:spPr>
          <a:xfrm>
            <a:off x="1567440" y="4084920"/>
            <a:ext cx="10026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Pull Code</a:t>
            </a:r>
            <a:endParaRPr/>
          </a:p>
        </p:txBody>
      </p:sp>
      <p:sp>
        <p:nvSpPr>
          <p:cNvPr id="31" name="CustomShape 16"/>
          <p:cNvSpPr/>
          <p:nvPr/>
        </p:nvSpPr>
        <p:spPr>
          <a:xfrm>
            <a:off x="4140720" y="5325840"/>
            <a:ext cx="10026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Pull Code</a:t>
            </a:r>
            <a:endParaRPr/>
          </a:p>
        </p:txBody>
      </p:sp>
      <p:sp>
        <p:nvSpPr>
          <p:cNvPr id="32" name="CustomShape 17"/>
          <p:cNvSpPr/>
          <p:nvPr/>
        </p:nvSpPr>
        <p:spPr>
          <a:xfrm flipV="1">
            <a:off x="1563840" y="2102040"/>
            <a:ext cx="4416840" cy="3934800"/>
          </a:xfrm>
          <a:prstGeom prst="bentConnector2">
            <a:avLst/>
          </a:prstGeom>
          <a:noFill/>
          <a:ln w="6660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" name="CustomShape 18"/>
          <p:cNvSpPr/>
          <p:nvPr/>
        </p:nvSpPr>
        <p:spPr>
          <a:xfrm>
            <a:off x="4866480" y="5744520"/>
            <a:ext cx="11091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Push Code</a:t>
            </a:r>
            <a:endParaRPr/>
          </a:p>
        </p:txBody>
      </p:sp>
      <p:sp>
        <p:nvSpPr>
          <p:cNvPr id="34" name="CustomShape 19"/>
          <p:cNvSpPr/>
          <p:nvPr/>
        </p:nvSpPr>
        <p:spPr>
          <a:xfrm>
            <a:off x="6576840" y="1442880"/>
            <a:ext cx="14367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u="sng" strike="noStrike">
                <a:solidFill>
                  <a:srgbClr val="000000"/>
                </a:solidFill>
                <a:latin typeface="Arial"/>
              </a:rPr>
              <a:t>GitHub Branch</a:t>
            </a:r>
            <a:endParaRPr/>
          </a:p>
        </p:txBody>
      </p:sp>
      <p:pic>
        <p:nvPicPr>
          <p:cNvPr id="35" name="Picture 2"/>
          <p:cNvPicPr/>
          <p:nvPr/>
        </p:nvPicPr>
        <p:blipFill>
          <a:blip r:embed="rId4"/>
          <a:stretch/>
        </p:blipFill>
        <p:spPr>
          <a:xfrm>
            <a:off x="218520" y="2605320"/>
            <a:ext cx="1271160" cy="1052640"/>
          </a:xfrm>
          <a:prstGeom prst="rect">
            <a:avLst/>
          </a:prstGeom>
          <a:ln>
            <a:noFill/>
          </a:ln>
        </p:spPr>
      </p:pic>
      <p:pic>
        <p:nvPicPr>
          <p:cNvPr id="36" name="Picture 2"/>
          <p:cNvPicPr/>
          <p:nvPr/>
        </p:nvPicPr>
        <p:blipFill>
          <a:blip r:embed="rId5"/>
          <a:stretch/>
        </p:blipFill>
        <p:spPr>
          <a:xfrm>
            <a:off x="453960" y="3793680"/>
            <a:ext cx="904320" cy="1109520"/>
          </a:xfrm>
          <a:prstGeom prst="rect">
            <a:avLst/>
          </a:prstGeom>
          <a:ln>
            <a:noFill/>
          </a:ln>
        </p:spPr>
      </p:pic>
      <p:pic>
        <p:nvPicPr>
          <p:cNvPr id="37" name="Picture 57"/>
          <p:cNvPicPr/>
          <p:nvPr/>
        </p:nvPicPr>
        <p:blipFill>
          <a:blip r:embed="rId6"/>
          <a:srcRect l="31594" r="27624"/>
          <a:stretch/>
        </p:blipFill>
        <p:spPr>
          <a:xfrm>
            <a:off x="441000" y="5134680"/>
            <a:ext cx="897480" cy="1119240"/>
          </a:xfrm>
          <a:prstGeom prst="rect">
            <a:avLst/>
          </a:prstGeom>
          <a:ln>
            <a:noFill/>
          </a:ln>
        </p:spPr>
      </p:pic>
      <p:sp>
        <p:nvSpPr>
          <p:cNvPr id="38" name="CustomShape 20"/>
          <p:cNvSpPr/>
          <p:nvPr/>
        </p:nvSpPr>
        <p:spPr>
          <a:xfrm rot="5400000">
            <a:off x="2201400" y="2772360"/>
            <a:ext cx="2379240" cy="1081440"/>
          </a:xfrm>
          <a:prstGeom prst="bentConnector2">
            <a:avLst/>
          </a:prstGeom>
          <a:noFill/>
          <a:ln w="666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CustomShape 21"/>
          <p:cNvSpPr/>
          <p:nvPr/>
        </p:nvSpPr>
        <p:spPr>
          <a:xfrm>
            <a:off x="2925360" y="4084920"/>
            <a:ext cx="10026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Pull Code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152968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ustomShape 1"/>
          <p:cNvSpPr/>
          <p:nvPr/>
        </p:nvSpPr>
        <p:spPr>
          <a:xfrm>
            <a:off x="-5760" y="0"/>
            <a:ext cx="9143640" cy="6534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304920" y="97920"/>
            <a:ext cx="51051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CSS Syntax</a:t>
            </a:r>
            <a:endParaRPr/>
          </a:p>
        </p:txBody>
      </p:sp>
      <p:sp>
        <p:nvSpPr>
          <p:cNvPr id="41" name="CustomShape 3"/>
          <p:cNvSpPr/>
          <p:nvPr/>
        </p:nvSpPr>
        <p:spPr>
          <a:xfrm>
            <a:off x="457200" y="828000"/>
            <a:ext cx="815292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CSS works by hooking onto 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selectors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added into HTML using “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classes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and 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identifiers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”.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Once hooked, we apply 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styles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to those HTML elements using CSS.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42" name="Picture 2"/>
          <p:cNvPicPr/>
          <p:nvPr/>
        </p:nvPicPr>
        <p:blipFill>
          <a:blip r:embed="rId2"/>
          <a:stretch/>
        </p:blipFill>
        <p:spPr>
          <a:xfrm>
            <a:off x="361440" y="2629800"/>
            <a:ext cx="8409240" cy="288288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6133069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-5760" y="0"/>
            <a:ext cx="9143640" cy="6534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2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Concept of “Flow”</a:t>
            </a:r>
            <a:endParaRPr/>
          </a:p>
        </p:txBody>
      </p:sp>
      <p:pic>
        <p:nvPicPr>
          <p:cNvPr id="8" name="Picture 2"/>
          <p:cNvPicPr/>
          <p:nvPr/>
        </p:nvPicPr>
        <p:blipFill>
          <a:blip r:embed="rId2"/>
          <a:stretch/>
        </p:blipFill>
        <p:spPr>
          <a:xfrm>
            <a:off x="914400" y="726480"/>
            <a:ext cx="7386120" cy="3692880"/>
          </a:xfrm>
          <a:prstGeom prst="rect">
            <a:avLst/>
          </a:prstGeom>
          <a:ln>
            <a:noFill/>
          </a:ln>
        </p:spPr>
      </p:pic>
      <p:sp>
        <p:nvSpPr>
          <p:cNvPr id="9" name="CustomShape 3"/>
          <p:cNvSpPr/>
          <p:nvPr/>
        </p:nvSpPr>
        <p:spPr>
          <a:xfrm>
            <a:off x="304920" y="4419720"/>
            <a:ext cx="8610120" cy="198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In HTML/CSS, (by default) every element displayed is governed by a concept called “</a:t>
            </a: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flow.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”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This means that HTML elements force their adjacent elements to </a:t>
            </a: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flow around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them.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814902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1"/>
          <p:cNvSpPr/>
          <p:nvPr/>
        </p:nvSpPr>
        <p:spPr>
          <a:xfrm>
            <a:off x="-5760" y="0"/>
            <a:ext cx="9143640" cy="6534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2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Box Model</a:t>
            </a:r>
            <a:endParaRPr/>
          </a:p>
        </p:txBody>
      </p:sp>
      <p:sp>
        <p:nvSpPr>
          <p:cNvPr id="12" name="CustomShape 3"/>
          <p:cNvSpPr/>
          <p:nvPr/>
        </p:nvSpPr>
        <p:spPr>
          <a:xfrm>
            <a:off x="304920" y="5356080"/>
            <a:ext cx="8610120" cy="104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The Box Model wraps every CSS element in </a:t>
            </a: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padding, border and margin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– allowing developers to modify spacing styles.</a:t>
            </a:r>
            <a:endParaRPr dirty="0"/>
          </a:p>
        </p:txBody>
      </p:sp>
      <p:pic>
        <p:nvPicPr>
          <p:cNvPr id="13" name="Picture 2"/>
          <p:cNvPicPr/>
          <p:nvPr/>
        </p:nvPicPr>
        <p:blipFill>
          <a:blip r:embed="rId2"/>
          <a:stretch/>
        </p:blipFill>
        <p:spPr>
          <a:xfrm>
            <a:off x="2013120" y="783720"/>
            <a:ext cx="5339880" cy="45068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081813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-5760" y="0"/>
            <a:ext cx="9143640" cy="6534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2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CSS Positioning</a:t>
            </a:r>
            <a:endParaRPr/>
          </a:p>
        </p:txBody>
      </p:sp>
      <p:sp>
        <p:nvSpPr>
          <p:cNvPr id="8" name="CustomShape 3"/>
          <p:cNvSpPr/>
          <p:nvPr/>
        </p:nvSpPr>
        <p:spPr>
          <a:xfrm>
            <a:off x="304920" y="5549760"/>
            <a:ext cx="8610120" cy="85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We can orient our HTML elements in relation to space with CSS positioning </a:t>
            </a: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(static, relative, fixed, absolute)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.</a:t>
            </a:r>
            <a:endParaRPr dirty="0"/>
          </a:p>
        </p:txBody>
      </p:sp>
      <p:pic>
        <p:nvPicPr>
          <p:cNvPr id="9" name="Picture 9"/>
          <p:cNvPicPr/>
          <p:nvPr/>
        </p:nvPicPr>
        <p:blipFill>
          <a:blip r:embed="rId2"/>
          <a:stretch/>
        </p:blipFill>
        <p:spPr>
          <a:xfrm>
            <a:off x="1978200" y="783720"/>
            <a:ext cx="5695560" cy="46357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92301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How to Learn…</a:t>
            </a:r>
            <a:endParaRPr/>
          </a:p>
        </p:txBody>
      </p:sp>
      <p:pic>
        <p:nvPicPr>
          <p:cNvPr id="11" name="Picture 8"/>
          <p:cNvPicPr/>
          <p:nvPr/>
        </p:nvPicPr>
        <p:blipFill>
          <a:blip r:embed="rId2"/>
          <a:stretch/>
        </p:blipFill>
        <p:spPr>
          <a:xfrm>
            <a:off x="304920" y="3270600"/>
            <a:ext cx="4562280" cy="1285560"/>
          </a:xfrm>
          <a:prstGeom prst="rect">
            <a:avLst/>
          </a:prstGeom>
          <a:ln>
            <a:noFill/>
          </a:ln>
        </p:spPr>
      </p:pic>
      <p:pic>
        <p:nvPicPr>
          <p:cNvPr id="12" name="Picture 4"/>
          <p:cNvPicPr/>
          <p:nvPr/>
        </p:nvPicPr>
        <p:blipFill>
          <a:blip r:embed="rId3"/>
          <a:srcRect l="15997"/>
          <a:stretch/>
        </p:blipFill>
        <p:spPr>
          <a:xfrm>
            <a:off x="0" y="701640"/>
            <a:ext cx="4400280" cy="1047240"/>
          </a:xfrm>
          <a:prstGeom prst="rect">
            <a:avLst/>
          </a:prstGeom>
          <a:ln>
            <a:noFill/>
          </a:ln>
        </p:spPr>
      </p:pic>
      <p:pic>
        <p:nvPicPr>
          <p:cNvPr id="13" name="Picture 6"/>
          <p:cNvPicPr/>
          <p:nvPr/>
        </p:nvPicPr>
        <p:blipFill>
          <a:blip r:embed="rId4"/>
          <a:stretch/>
        </p:blipFill>
        <p:spPr>
          <a:xfrm>
            <a:off x="3570480" y="4827240"/>
            <a:ext cx="5565240" cy="1391040"/>
          </a:xfrm>
          <a:prstGeom prst="rect">
            <a:avLst/>
          </a:prstGeom>
          <a:ln>
            <a:noFill/>
          </a:ln>
        </p:spPr>
      </p:pic>
      <p:pic>
        <p:nvPicPr>
          <p:cNvPr id="14" name="Picture 2"/>
          <p:cNvPicPr/>
          <p:nvPr/>
        </p:nvPicPr>
        <p:blipFill>
          <a:blip r:embed="rId5"/>
          <a:stretch/>
        </p:blipFill>
        <p:spPr>
          <a:xfrm>
            <a:off x="3421440" y="1425600"/>
            <a:ext cx="5714640" cy="1702800"/>
          </a:xfrm>
          <a:prstGeom prst="rect">
            <a:avLst/>
          </a:prstGeom>
          <a:ln>
            <a:noFill/>
          </a:ln>
        </p:spPr>
      </p:pic>
      <p:pic>
        <p:nvPicPr>
          <p:cNvPr id="15" name="Picture 12"/>
          <p:cNvPicPr/>
          <p:nvPr/>
        </p:nvPicPr>
        <p:blipFill>
          <a:blip r:embed="rId6"/>
          <a:stretch/>
        </p:blipFill>
        <p:spPr>
          <a:xfrm>
            <a:off x="5261760" y="3908160"/>
            <a:ext cx="1971360" cy="428400"/>
          </a:xfrm>
          <a:prstGeom prst="rect">
            <a:avLst/>
          </a:prstGeom>
          <a:ln>
            <a:noFill/>
          </a:ln>
        </p:spPr>
      </p:pic>
      <p:pic>
        <p:nvPicPr>
          <p:cNvPr id="16" name="Picture 13"/>
          <p:cNvPicPr/>
          <p:nvPr/>
        </p:nvPicPr>
        <p:blipFill>
          <a:blip r:embed="rId7"/>
          <a:stretch/>
        </p:blipFill>
        <p:spPr>
          <a:xfrm>
            <a:off x="1956240" y="2479320"/>
            <a:ext cx="1437840" cy="504360"/>
          </a:xfrm>
          <a:prstGeom prst="rect">
            <a:avLst/>
          </a:prstGeom>
          <a:ln>
            <a:noFill/>
          </a:ln>
        </p:spPr>
      </p:pic>
      <p:pic>
        <p:nvPicPr>
          <p:cNvPr id="17" name="Picture 14"/>
          <p:cNvPicPr/>
          <p:nvPr/>
        </p:nvPicPr>
        <p:blipFill>
          <a:blip r:embed="rId8"/>
          <a:srcRect t="5647"/>
          <a:stretch/>
        </p:blipFill>
        <p:spPr>
          <a:xfrm>
            <a:off x="7467480" y="914400"/>
            <a:ext cx="1342800" cy="799200"/>
          </a:xfrm>
          <a:prstGeom prst="rect">
            <a:avLst/>
          </a:prstGeom>
          <a:ln>
            <a:noFill/>
          </a:ln>
        </p:spPr>
      </p:pic>
      <p:pic>
        <p:nvPicPr>
          <p:cNvPr id="18" name="Picture 15"/>
          <p:cNvPicPr/>
          <p:nvPr/>
        </p:nvPicPr>
        <p:blipFill>
          <a:blip r:embed="rId9"/>
          <a:stretch/>
        </p:blipFill>
        <p:spPr>
          <a:xfrm>
            <a:off x="4172040" y="857880"/>
            <a:ext cx="2781000" cy="628200"/>
          </a:xfrm>
          <a:prstGeom prst="rect">
            <a:avLst/>
          </a:prstGeom>
          <a:ln>
            <a:noFill/>
          </a:ln>
        </p:spPr>
      </p:pic>
      <p:pic>
        <p:nvPicPr>
          <p:cNvPr id="19" name="Picture 8"/>
          <p:cNvPicPr/>
          <p:nvPr/>
        </p:nvPicPr>
        <p:blipFill>
          <a:blip r:embed="rId10"/>
          <a:stretch/>
        </p:blipFill>
        <p:spPr>
          <a:xfrm>
            <a:off x="1228680" y="4635360"/>
            <a:ext cx="1942920" cy="16642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3724218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stomShape 1"/>
          <p:cNvSpPr/>
          <p:nvPr/>
        </p:nvSpPr>
        <p:spPr>
          <a:xfrm>
            <a:off x="304920" y="97920"/>
            <a:ext cx="51051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General Questions / Issues?</a:t>
            </a:r>
            <a:endParaRPr/>
          </a:p>
        </p:txBody>
      </p:sp>
      <p:pic>
        <p:nvPicPr>
          <p:cNvPr id="21" name="Picture 4"/>
          <p:cNvPicPr/>
          <p:nvPr/>
        </p:nvPicPr>
        <p:blipFill>
          <a:blip r:embed="rId2"/>
          <a:stretch/>
        </p:blipFill>
        <p:spPr>
          <a:xfrm>
            <a:off x="325440" y="1017360"/>
            <a:ext cx="8465400" cy="48409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430166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1"/>
          <p:cNvSpPr txBox="1"/>
          <p:nvPr/>
        </p:nvSpPr>
        <p:spPr>
          <a:xfrm>
            <a:off x="305039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Check-Up Session</a:t>
            </a:r>
            <a:endParaRPr/>
          </a:p>
        </p:txBody>
      </p:sp>
      <p:sp>
        <p:nvSpPr>
          <p:cNvPr id="4" name="CustomShape 2"/>
          <p:cNvSpPr/>
          <p:nvPr/>
        </p:nvSpPr>
        <p:spPr>
          <a:xfrm>
            <a:off x="305039" y="1676520"/>
            <a:ext cx="8534160" cy="152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6000" b="1" i="1" strike="noStrike">
                <a:solidFill>
                  <a:srgbClr val="000000"/>
                </a:solidFill>
                <a:latin typeface="Arial"/>
                <a:ea typeface="Roboto"/>
              </a:rPr>
              <a:t>How’s it going?</a:t>
            </a:r>
            <a:endParaRPr/>
          </a:p>
        </p:txBody>
      </p:sp>
      <p:sp>
        <p:nvSpPr>
          <p:cNvPr id="5" name="CustomShape 3"/>
          <p:cNvSpPr/>
          <p:nvPr/>
        </p:nvSpPr>
        <p:spPr>
          <a:xfrm>
            <a:off x="287399" y="3048120"/>
            <a:ext cx="8534160" cy="68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2400" i="1" strike="noStrike">
                <a:solidFill>
                  <a:srgbClr val="000000"/>
                </a:solidFill>
                <a:latin typeface="Arial"/>
                <a:ea typeface="Roboto"/>
              </a:rPr>
              <a:t>After 1 week of Bootcamp, how are you holding up?</a:t>
            </a:r>
            <a:endParaRPr/>
          </a:p>
        </p:txBody>
      </p:sp>
      <p:sp>
        <p:nvSpPr>
          <p:cNvPr id="6" name="CustomShape 4"/>
          <p:cNvSpPr/>
          <p:nvPr/>
        </p:nvSpPr>
        <p:spPr>
          <a:xfrm>
            <a:off x="258959" y="3657600"/>
            <a:ext cx="8534160" cy="68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2400" i="1" strike="noStrike">
                <a:solidFill>
                  <a:srgbClr val="000000"/>
                </a:solidFill>
                <a:latin typeface="Arial"/>
                <a:ea typeface="Roboto"/>
              </a:rPr>
              <a:t>What feedback do you have so far?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8908539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Arial"/>
              </a:rPr>
              <a:t>Double Take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761443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-5760" y="0"/>
            <a:ext cx="9143640" cy="6534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2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Divs, Sections, Navs, Etc….</a:t>
            </a:r>
            <a:endParaRPr/>
          </a:p>
        </p:txBody>
      </p:sp>
      <p:pic>
        <p:nvPicPr>
          <p:cNvPr id="6" name="Picture 6"/>
          <p:cNvPicPr/>
          <p:nvPr/>
        </p:nvPicPr>
        <p:blipFill>
          <a:blip r:embed="rId2"/>
          <a:srcRect t="17160" b="67440"/>
          <a:stretch/>
        </p:blipFill>
        <p:spPr>
          <a:xfrm>
            <a:off x="216000" y="2956680"/>
            <a:ext cx="8305560" cy="818280"/>
          </a:xfrm>
          <a:prstGeom prst="rect">
            <a:avLst/>
          </a:prstGeom>
          <a:ln>
            <a:noFill/>
          </a:ln>
        </p:spPr>
      </p:pic>
      <p:pic>
        <p:nvPicPr>
          <p:cNvPr id="7" name="Picture 10"/>
          <p:cNvPicPr/>
          <p:nvPr/>
        </p:nvPicPr>
        <p:blipFill>
          <a:blip r:embed="rId3"/>
          <a:srcRect l="-727" t="-2821" r="24818" b="78208"/>
          <a:stretch/>
        </p:blipFill>
        <p:spPr>
          <a:xfrm>
            <a:off x="762120" y="2169720"/>
            <a:ext cx="7924320" cy="860400"/>
          </a:xfrm>
          <a:prstGeom prst="rect">
            <a:avLst/>
          </a:prstGeom>
          <a:ln>
            <a:noFill/>
          </a:ln>
        </p:spPr>
      </p:pic>
      <p:pic>
        <p:nvPicPr>
          <p:cNvPr id="8" name="Picture 11"/>
          <p:cNvPicPr/>
          <p:nvPr/>
        </p:nvPicPr>
        <p:blipFill>
          <a:blip r:embed="rId4"/>
          <a:stretch/>
        </p:blipFill>
        <p:spPr>
          <a:xfrm>
            <a:off x="243000" y="817560"/>
            <a:ext cx="5838480" cy="1314000"/>
          </a:xfrm>
          <a:prstGeom prst="rect">
            <a:avLst/>
          </a:prstGeom>
          <a:ln>
            <a:noFill/>
          </a:ln>
        </p:spPr>
      </p:pic>
      <p:pic>
        <p:nvPicPr>
          <p:cNvPr id="9" name="Picture 12"/>
          <p:cNvPicPr/>
          <p:nvPr/>
        </p:nvPicPr>
        <p:blipFill>
          <a:blip r:embed="rId5"/>
          <a:stretch/>
        </p:blipFill>
        <p:spPr>
          <a:xfrm>
            <a:off x="2747160" y="5644800"/>
            <a:ext cx="6324120" cy="671040"/>
          </a:xfrm>
          <a:prstGeom prst="rect">
            <a:avLst/>
          </a:prstGeom>
          <a:ln>
            <a:noFill/>
          </a:ln>
        </p:spPr>
      </p:pic>
      <p:pic>
        <p:nvPicPr>
          <p:cNvPr id="10" name="Picture 13"/>
          <p:cNvPicPr/>
          <p:nvPr/>
        </p:nvPicPr>
        <p:blipFill>
          <a:blip r:embed="rId6"/>
          <a:stretch/>
        </p:blipFill>
        <p:spPr>
          <a:xfrm>
            <a:off x="4510800" y="3857040"/>
            <a:ext cx="4524120" cy="818640"/>
          </a:xfrm>
          <a:prstGeom prst="rect">
            <a:avLst/>
          </a:prstGeom>
          <a:ln>
            <a:noFill/>
          </a:ln>
        </p:spPr>
      </p:pic>
      <p:pic>
        <p:nvPicPr>
          <p:cNvPr id="11" name="Picture 14"/>
          <p:cNvPicPr/>
          <p:nvPr/>
        </p:nvPicPr>
        <p:blipFill>
          <a:blip r:embed="rId7"/>
          <a:stretch/>
        </p:blipFill>
        <p:spPr>
          <a:xfrm>
            <a:off x="304920" y="4637880"/>
            <a:ext cx="8838720" cy="9612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9719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stomShape 1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Divs, Sections, Navs, Etc….</a:t>
            </a:r>
            <a:endParaRPr/>
          </a:p>
        </p:txBody>
      </p:sp>
      <p:pic>
        <p:nvPicPr>
          <p:cNvPr id="13" name="Picture 4"/>
          <p:cNvPicPr/>
          <p:nvPr/>
        </p:nvPicPr>
        <p:blipFill>
          <a:blip r:embed="rId2"/>
          <a:stretch/>
        </p:blipFill>
        <p:spPr>
          <a:xfrm>
            <a:off x="1752480" y="786960"/>
            <a:ext cx="5943240" cy="4460400"/>
          </a:xfrm>
          <a:prstGeom prst="rect">
            <a:avLst/>
          </a:prstGeom>
          <a:ln>
            <a:noFill/>
          </a:ln>
        </p:spPr>
      </p:pic>
      <p:sp>
        <p:nvSpPr>
          <p:cNvPr id="14" name="CustomShape 2"/>
          <p:cNvSpPr/>
          <p:nvPr/>
        </p:nvSpPr>
        <p:spPr>
          <a:xfrm>
            <a:off x="304920" y="5313960"/>
            <a:ext cx="8610120" cy="100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All web layouts are inherently composed of containers, traditionally called “</a:t>
            </a:r>
            <a:r>
              <a:rPr lang="en-US" sz="2200" b="1" strike="noStrike" dirty="0" err="1">
                <a:solidFill>
                  <a:srgbClr val="000000"/>
                </a:solidFill>
                <a:latin typeface="Arial"/>
              </a:rPr>
              <a:t>divs.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”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9487110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Divs, Sections, Navs, Etc….</a:t>
            </a:r>
            <a:endParaRPr/>
          </a:p>
        </p:txBody>
      </p:sp>
      <p:pic>
        <p:nvPicPr>
          <p:cNvPr id="6" name="Picture 5"/>
          <p:cNvPicPr/>
          <p:nvPr/>
        </p:nvPicPr>
        <p:blipFill>
          <a:blip r:embed="rId2"/>
          <a:stretch/>
        </p:blipFill>
        <p:spPr>
          <a:xfrm>
            <a:off x="457200" y="752760"/>
            <a:ext cx="8380440" cy="38858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CustomShape 2"/>
          <p:cNvSpPr/>
          <p:nvPr/>
        </p:nvSpPr>
        <p:spPr>
          <a:xfrm>
            <a:off x="304920" y="4787640"/>
            <a:ext cx="8610120" cy="16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HTML5 introduced the concept of 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“semantic layouts,”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meaning “</a:t>
            </a:r>
            <a:r>
              <a:rPr lang="en-US" sz="2000" strike="noStrike" dirty="0" err="1">
                <a:solidFill>
                  <a:srgbClr val="000000"/>
                </a:solidFill>
                <a:latin typeface="Arial"/>
              </a:rPr>
              <a:t>divs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” could be given more meaningful names.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In theory, this helps with organization and search engine optimization.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4566027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Divs, Sections, Navs, Etc….</a:t>
            </a:r>
            <a:endParaRPr/>
          </a:p>
        </p:txBody>
      </p:sp>
      <p:sp>
        <p:nvSpPr>
          <p:cNvPr id="9" name="CustomShape 2"/>
          <p:cNvSpPr/>
          <p:nvPr/>
        </p:nvSpPr>
        <p:spPr>
          <a:xfrm>
            <a:off x="6262560" y="748080"/>
            <a:ext cx="2772000" cy="549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That said… many (if not most) websites, seem to still be using basic </a:t>
            </a:r>
            <a:r>
              <a:rPr lang="en-US" sz="2000" b="1" strike="noStrike" dirty="0" err="1">
                <a:solidFill>
                  <a:srgbClr val="000000"/>
                </a:solidFill>
                <a:latin typeface="Arial"/>
              </a:rPr>
              <a:t>divs.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There are reasons for this that we’ll showcase in later sections.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Additionally, it’s possible to include “semantics” by using id names and classes. </a:t>
            </a:r>
            <a:endParaRPr dirty="0"/>
          </a:p>
        </p:txBody>
      </p:sp>
      <p:pic>
        <p:nvPicPr>
          <p:cNvPr id="10" name="Picture 9"/>
          <p:cNvPicPr/>
          <p:nvPr/>
        </p:nvPicPr>
        <p:blipFill>
          <a:blip r:embed="rId2"/>
          <a:stretch/>
        </p:blipFill>
        <p:spPr>
          <a:xfrm>
            <a:off x="304920" y="734400"/>
            <a:ext cx="5790960" cy="55029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5097455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Divs, Sections, Navs, Etc….</a:t>
            </a:r>
            <a:endParaRPr/>
          </a:p>
        </p:txBody>
      </p:sp>
      <p:sp>
        <p:nvSpPr>
          <p:cNvPr id="6" name="CustomShape 2"/>
          <p:cNvSpPr/>
          <p:nvPr/>
        </p:nvSpPr>
        <p:spPr>
          <a:xfrm>
            <a:off x="304920" y="5029200"/>
            <a:ext cx="8730000" cy="1214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 Bottom line: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
 Follow your homework’s instructions. But when you get out in the “real world,” follow the convention of where you work!</a:t>
            </a:r>
            <a:endParaRPr dirty="0"/>
          </a:p>
        </p:txBody>
      </p:sp>
      <p:sp>
        <p:nvSpPr>
          <p:cNvPr id="7" name="CustomShape 3"/>
          <p:cNvSpPr/>
          <p:nvPr/>
        </p:nvSpPr>
        <p:spPr>
          <a:xfrm>
            <a:off x="762120" y="762120"/>
            <a:ext cx="3885840" cy="411444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4"/>
          <p:cNvSpPr/>
          <p:nvPr/>
        </p:nvSpPr>
        <p:spPr>
          <a:xfrm>
            <a:off x="4876920" y="762120"/>
            <a:ext cx="3885840" cy="411444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CustomShape 5"/>
          <p:cNvSpPr/>
          <p:nvPr/>
        </p:nvSpPr>
        <p:spPr>
          <a:xfrm>
            <a:off x="2018520" y="2186280"/>
            <a:ext cx="143244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800" b="1" strike="noStrike">
                <a:solidFill>
                  <a:srgbClr val="000000"/>
                </a:solidFill>
                <a:latin typeface="Arial"/>
              </a:rPr>
              <a:t>div?</a:t>
            </a:r>
            <a:endParaRPr/>
          </a:p>
        </p:txBody>
      </p:sp>
      <p:sp>
        <p:nvSpPr>
          <p:cNvPr id="13" name="CustomShape 6"/>
          <p:cNvSpPr/>
          <p:nvPr/>
        </p:nvSpPr>
        <p:spPr>
          <a:xfrm>
            <a:off x="5656320" y="2191320"/>
            <a:ext cx="275220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800" b="1" strike="noStrike">
                <a:solidFill>
                  <a:srgbClr val="000000"/>
                </a:solidFill>
                <a:latin typeface="Arial"/>
              </a:rPr>
              <a:t>Section?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26215668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Classes vs. IDs</a:t>
            </a:r>
            <a:endParaRPr/>
          </a:p>
        </p:txBody>
      </p:sp>
      <p:pic>
        <p:nvPicPr>
          <p:cNvPr id="9" name="Picture 8"/>
          <p:cNvPicPr/>
          <p:nvPr/>
        </p:nvPicPr>
        <p:blipFill>
          <a:blip r:embed="rId2"/>
          <a:stretch/>
        </p:blipFill>
        <p:spPr>
          <a:xfrm>
            <a:off x="457200" y="1395360"/>
            <a:ext cx="8397000" cy="2209320"/>
          </a:xfrm>
          <a:prstGeom prst="rect">
            <a:avLst/>
          </a:prstGeom>
          <a:ln>
            <a:noFill/>
          </a:ln>
        </p:spPr>
      </p:pic>
      <p:sp>
        <p:nvSpPr>
          <p:cNvPr id="10" name="CustomShape 2"/>
          <p:cNvSpPr/>
          <p:nvPr/>
        </p:nvSpPr>
        <p:spPr>
          <a:xfrm>
            <a:off x="304920" y="3845880"/>
            <a:ext cx="8610120" cy="259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When choosing between a CSS ID and a CSS Class follow the convention: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 Classes (.</a:t>
            </a:r>
            <a:r>
              <a:rPr lang="en-US" sz="2000" b="1" strike="noStrike" dirty="0" err="1">
                <a:solidFill>
                  <a:srgbClr val="000000"/>
                </a:solidFill>
                <a:latin typeface="Arial"/>
              </a:rPr>
              <a:t>classname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)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are to be used if the same style will be used on multiple HTML elements.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 IDs (#</a:t>
            </a:r>
            <a:r>
              <a:rPr lang="en-US" sz="2000" b="1" strike="noStrike" dirty="0" err="1">
                <a:solidFill>
                  <a:srgbClr val="000000"/>
                </a:solidFill>
                <a:latin typeface="Arial"/>
              </a:rPr>
              <a:t>idname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)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are to be used if a style is </a:t>
            </a:r>
            <a:r>
              <a:rPr lang="en-US" sz="2000" i="1" strike="noStrike" dirty="0">
                <a:solidFill>
                  <a:srgbClr val="000000"/>
                </a:solidFill>
                <a:latin typeface="Arial"/>
              </a:rPr>
              <a:t>unique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to that HTML element.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4" name="CustomShape 3"/>
          <p:cNvSpPr/>
          <p:nvPr/>
        </p:nvSpPr>
        <p:spPr>
          <a:xfrm>
            <a:off x="855000" y="964800"/>
            <a:ext cx="3247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/>
              </a:rPr>
              <a:t>Classes = Barcode (all iPod)</a:t>
            </a:r>
            <a:endParaRPr/>
          </a:p>
        </p:txBody>
      </p:sp>
      <p:sp>
        <p:nvSpPr>
          <p:cNvPr id="15" name="CustomShape 4"/>
          <p:cNvSpPr/>
          <p:nvPr/>
        </p:nvSpPr>
        <p:spPr>
          <a:xfrm>
            <a:off x="4887720" y="984960"/>
            <a:ext cx="3875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/>
              </a:rPr>
              <a:t>IDs = Serial Number (unique iPod)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06081754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Chrome Developer Tools (Inspector)</a:t>
            </a:r>
            <a:endParaRPr dirty="0"/>
          </a:p>
        </p:txBody>
      </p:sp>
      <p:sp>
        <p:nvSpPr>
          <p:cNvPr id="11" name="CustomShape 2"/>
          <p:cNvSpPr/>
          <p:nvPr/>
        </p:nvSpPr>
        <p:spPr>
          <a:xfrm>
            <a:off x="457200" y="828000"/>
            <a:ext cx="3352320" cy="509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</a:rPr>
              <a:t>This</a:t>
            </a: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</a:rPr>
              <a:t>is one of the most frequent tools you will use in web development.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 dirty="0">
                <a:solidFill>
                  <a:srgbClr val="000000"/>
                </a:solidFill>
                <a:latin typeface="Arial"/>
              </a:rPr>
              <a:t> It allows you to truly debug your web designs.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b="1" u="sng" strike="noStrike" dirty="0">
                <a:solidFill>
                  <a:srgbClr val="000000"/>
                </a:solidFill>
                <a:latin typeface="Arial"/>
              </a:rPr>
              <a:t>Start using it!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12" name="Picture 13"/>
          <p:cNvPicPr/>
          <p:nvPr/>
        </p:nvPicPr>
        <p:blipFill>
          <a:blip r:embed="rId2"/>
          <a:stretch/>
        </p:blipFill>
        <p:spPr>
          <a:xfrm>
            <a:off x="3942000" y="954360"/>
            <a:ext cx="4961520" cy="496656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09305749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/>
          <a:stretch/>
        </p:blipFill>
        <p:spPr>
          <a:xfrm>
            <a:off x="4680" y="990720"/>
            <a:ext cx="9138960" cy="38811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CustomShape 1"/>
          <p:cNvSpPr/>
          <p:nvPr/>
        </p:nvSpPr>
        <p:spPr>
          <a:xfrm>
            <a:off x="116640" y="5181480"/>
            <a:ext cx="8915040" cy="65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 You can edit any page’s HTML </a:t>
            </a:r>
            <a:r>
              <a:rPr lang="en-US" sz="2000" b="1" dirty="0">
                <a:solidFill>
                  <a:srgbClr val="000000"/>
                </a:solidFill>
                <a:latin typeface="Arial"/>
              </a:rPr>
              <a:t>and 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CSS with Chrome Developer Tools. 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Plus, you’ll see your results instantly. </a:t>
            </a:r>
            <a:endParaRPr dirty="0"/>
          </a:p>
        </p:txBody>
      </p:sp>
      <p:sp>
        <p:nvSpPr>
          <p:cNvPr id="8" name="CustomShape 2"/>
          <p:cNvSpPr/>
          <p:nvPr/>
        </p:nvSpPr>
        <p:spPr>
          <a:xfrm>
            <a:off x="304920" y="97920"/>
            <a:ext cx="69339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Modifying Sites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98754009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DEMO!</a:t>
            </a:r>
            <a:endParaRPr/>
          </a:p>
        </p:txBody>
      </p:sp>
      <p:sp>
        <p:nvSpPr>
          <p:cNvPr id="249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i="1" strike="noStrike" dirty="0">
                <a:solidFill>
                  <a:srgbClr val="000000"/>
                </a:solidFill>
                <a:latin typeface="Arial"/>
                <a:ea typeface="Roboto"/>
              </a:rPr>
              <a:t>Instructor: Demo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2800" i="1" strike="noStrike" dirty="0">
                <a:solidFill>
                  <a:srgbClr val="000000"/>
                </a:solidFill>
                <a:latin typeface="Arial"/>
                <a:ea typeface="Roboto"/>
              </a:rPr>
              <a:t>(Chrome Developer Tools) 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Feedback</a:t>
            </a:r>
            <a:endParaRPr/>
          </a:p>
        </p:txBody>
      </p:sp>
      <p:pic>
        <p:nvPicPr>
          <p:cNvPr id="8" name="Picture 7"/>
          <p:cNvPicPr/>
          <p:nvPr/>
        </p:nvPicPr>
        <p:blipFill>
          <a:blip r:embed="rId2"/>
          <a:stretch/>
        </p:blipFill>
        <p:spPr>
          <a:xfrm>
            <a:off x="897480" y="783720"/>
            <a:ext cx="7425000" cy="4942800"/>
          </a:xfrm>
          <a:prstGeom prst="rect">
            <a:avLst/>
          </a:prstGeom>
          <a:ln>
            <a:noFill/>
          </a:ln>
        </p:spPr>
      </p:pic>
      <p:sp>
        <p:nvSpPr>
          <p:cNvPr id="9" name="CustomShape 2"/>
          <p:cNvSpPr/>
          <p:nvPr/>
        </p:nvSpPr>
        <p:spPr>
          <a:xfrm>
            <a:off x="304920" y="5821200"/>
            <a:ext cx="8610120" cy="46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US" sz="2200" b="1" strike="noStrike">
                <a:solidFill>
                  <a:srgbClr val="000000"/>
                </a:solidFill>
                <a:latin typeface="Arial"/>
              </a:rPr>
              <a:t>Seriously, mind-blown.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98109228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2"/>
          <p:cNvSpPr/>
          <p:nvPr/>
        </p:nvSpPr>
        <p:spPr>
          <a:xfrm>
            <a:off x="304920" y="914400"/>
            <a:ext cx="8686440" cy="55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  <a:ea typeface="Roboto"/>
              </a:rPr>
              <a:t>Assignment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For the next 15 minutes, take a website you commonly use (Amazon, Google, Huff Po, etc.) and heavily modify it using the Chrome Developer Tools.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Be sure to at least modify: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 Content (Change words)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 Colors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 Spacing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Send a screenshot to the class’s slack general channel when you’re done.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0" name="CustomShape 3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&gt; YOUR TURN!!</a:t>
            </a:r>
            <a:endParaRPr/>
          </a:p>
        </p:txBody>
      </p:sp>
      <p:sp>
        <p:nvSpPr>
          <p:cNvPr id="11" name="CustomShape 4"/>
          <p:cNvSpPr/>
          <p:nvPr/>
        </p:nvSpPr>
        <p:spPr>
          <a:xfrm>
            <a:off x="2971800" y="124920"/>
            <a:ext cx="6019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/>
                <a:ea typeface="Roboto"/>
              </a:rPr>
              <a:t>Suggested Time: </a:t>
            </a:r>
            <a:r>
              <a:rPr lang="en-US" strike="noStrike">
                <a:solidFill>
                  <a:srgbClr val="000000"/>
                </a:solidFill>
                <a:latin typeface="Arial"/>
                <a:ea typeface="Roboto"/>
              </a:rPr>
              <a:t>15 min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15165597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2"/>
          <p:cNvSpPr/>
          <p:nvPr/>
        </p:nvSpPr>
        <p:spPr>
          <a:xfrm>
            <a:off x="304920" y="914400"/>
            <a:ext cx="8686440" cy="411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  <a:ea typeface="Roboto"/>
              </a:rPr>
              <a:t>Assignment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For the next 10 minutes, edit any site that you’ve been working on in-class or for homework with Chrome Developer Tools.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Be sure to at least modify: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 Content (Change words)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 Colors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 Spacing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6" name="CustomShape 3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&gt; YOUR TURN!!</a:t>
            </a:r>
            <a:endParaRPr/>
          </a:p>
        </p:txBody>
      </p:sp>
      <p:sp>
        <p:nvSpPr>
          <p:cNvPr id="17" name="CustomShape 4"/>
          <p:cNvSpPr/>
          <p:nvPr/>
        </p:nvSpPr>
        <p:spPr>
          <a:xfrm>
            <a:off x="2971800" y="124920"/>
            <a:ext cx="6019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/>
                <a:ea typeface="Roboto"/>
              </a:rPr>
              <a:t>Suggested Time: </a:t>
            </a:r>
            <a:r>
              <a:rPr lang="en-US" strike="noStrike">
                <a:solidFill>
                  <a:srgbClr val="000000"/>
                </a:solidFill>
                <a:latin typeface="Arial"/>
                <a:ea typeface="Roboto"/>
              </a:rPr>
              <a:t>10 min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5962829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Arial"/>
              </a:rPr>
              <a:t>CSS Resets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344189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Shape 1"/>
          <p:cNvSpPr txBox="1"/>
          <p:nvPr/>
        </p:nvSpPr>
        <p:spPr>
          <a:xfrm>
            <a:off x="304920" y="0"/>
            <a:ext cx="85716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Loading Multiple CSS </a:t>
            </a: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Files ***(</a:t>
            </a: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Very Important!!!)***</a:t>
            </a:r>
            <a:endParaRPr dirty="0"/>
          </a:p>
        </p:txBody>
      </p:sp>
      <p:pic>
        <p:nvPicPr>
          <p:cNvPr id="7" name="Picture 3"/>
          <p:cNvPicPr/>
          <p:nvPr/>
        </p:nvPicPr>
        <p:blipFill>
          <a:blip r:embed="rId2"/>
          <a:stretch/>
        </p:blipFill>
        <p:spPr>
          <a:xfrm>
            <a:off x="331560" y="762120"/>
            <a:ext cx="8544960" cy="3141360"/>
          </a:xfrm>
          <a:prstGeom prst="rect">
            <a:avLst/>
          </a:prstGeom>
          <a:ln>
            <a:noFill/>
          </a:ln>
        </p:spPr>
      </p:pic>
      <p:sp>
        <p:nvSpPr>
          <p:cNvPr id="8" name="CustomShape 2"/>
          <p:cNvSpPr/>
          <p:nvPr/>
        </p:nvSpPr>
        <p:spPr>
          <a:xfrm>
            <a:off x="321480" y="3977280"/>
            <a:ext cx="8555040" cy="227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 dirty="0">
                <a:solidFill>
                  <a:srgbClr val="000000"/>
                </a:solidFill>
                <a:latin typeface="Arial"/>
              </a:rPr>
              <a:t> An incredibly powerful technique: deploying multiple CSS files simultaneously.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 dirty="0">
                <a:solidFill>
                  <a:srgbClr val="000000"/>
                </a:solidFill>
                <a:latin typeface="Arial"/>
              </a:rPr>
              <a:t> This lets developers to create complex designs made up of abounding design elements.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 dirty="0">
                <a:solidFill>
                  <a:srgbClr val="000000"/>
                </a:solidFill>
                <a:latin typeface="Arial"/>
              </a:rPr>
              <a:t> Just remember: </a:t>
            </a:r>
            <a:r>
              <a:rPr lang="en-US" b="1" i="1" u="sng" strike="noStrike" dirty="0">
                <a:solidFill>
                  <a:srgbClr val="000000"/>
                </a:solidFill>
                <a:latin typeface="Arial"/>
              </a:rPr>
              <a:t>the loading order matters!!!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1798628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DEMO!</a:t>
            </a:r>
            <a:endParaRPr/>
          </a:p>
        </p:txBody>
      </p:sp>
      <p:sp>
        <p:nvSpPr>
          <p:cNvPr id="263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i="1" strike="noStrike" dirty="0">
                <a:solidFill>
                  <a:srgbClr val="000000"/>
                </a:solidFill>
                <a:latin typeface="Arial"/>
                <a:ea typeface="Roboto"/>
              </a:rPr>
              <a:t>Instructor: Demo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3600" i="1" strike="noStrike" dirty="0">
                <a:solidFill>
                  <a:srgbClr val="000000"/>
                </a:solidFill>
                <a:latin typeface="Arial"/>
                <a:ea typeface="Roboto"/>
              </a:rPr>
              <a:t>(1-3_CSSFiles.html | 3-MultipleCSS) 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What Browser?</a:t>
            </a:r>
            <a:endParaRPr/>
          </a:p>
        </p:txBody>
      </p:sp>
      <p:sp>
        <p:nvSpPr>
          <p:cNvPr id="9" name="CustomShape 2"/>
          <p:cNvSpPr/>
          <p:nvPr/>
        </p:nvSpPr>
        <p:spPr>
          <a:xfrm>
            <a:off x="457200" y="1600200"/>
            <a:ext cx="8229240" cy="350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000" i="1" strike="noStrike">
                <a:solidFill>
                  <a:srgbClr val="000000"/>
                </a:solidFill>
                <a:latin typeface="Arial"/>
                <a:ea typeface="Roboto"/>
              </a:rPr>
              <a:t>By a show of hands…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4200" b="1" i="1" strike="noStrike">
                <a:solidFill>
                  <a:srgbClr val="000000"/>
                </a:solidFill>
                <a:latin typeface="Arial"/>
                <a:ea typeface="Roboto"/>
              </a:rPr>
              <a:t>Which browser do you use?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51285932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304920" y="0"/>
            <a:ext cx="708624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Battle of the Browsers</a:t>
            </a:r>
            <a:endParaRPr/>
          </a:p>
        </p:txBody>
      </p:sp>
      <p:pic>
        <p:nvPicPr>
          <p:cNvPr id="6" name="Picture 5"/>
          <p:cNvPicPr/>
          <p:nvPr/>
        </p:nvPicPr>
        <p:blipFill>
          <a:blip r:embed="rId2"/>
          <a:stretch/>
        </p:blipFill>
        <p:spPr>
          <a:xfrm>
            <a:off x="304920" y="1003320"/>
            <a:ext cx="3809520" cy="5057280"/>
          </a:xfrm>
          <a:prstGeom prst="rect">
            <a:avLst/>
          </a:prstGeom>
          <a:ln>
            <a:noFill/>
          </a:ln>
        </p:spPr>
      </p:pic>
      <p:sp>
        <p:nvSpPr>
          <p:cNvPr id="7" name="CustomShape 2"/>
          <p:cNvSpPr/>
          <p:nvPr/>
        </p:nvSpPr>
        <p:spPr>
          <a:xfrm>
            <a:off x="4343400" y="1307880"/>
            <a:ext cx="4701960" cy="411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Under the hood, web browsers often </a:t>
            </a:r>
            <a:r>
              <a:rPr lang="en-US" sz="2200" b="1" u="sng" strike="noStrike" dirty="0">
                <a:solidFill>
                  <a:srgbClr val="000000"/>
                </a:solidFill>
                <a:latin typeface="Arial"/>
              </a:rPr>
              <a:t>render web pages differently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than their competition.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These disparities could mean HTML/CSS displaying differently in each web client.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Because of these potential divergences, web developers need to make their websites </a:t>
            </a:r>
            <a:r>
              <a:rPr lang="en-US" sz="2200" b="1" u="sng" strike="noStrike" dirty="0">
                <a:solidFill>
                  <a:srgbClr val="000000"/>
                </a:solidFill>
                <a:latin typeface="Arial"/>
              </a:rPr>
              <a:t>cross-browser compatible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825992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/>
          <p:cNvSpPr txBox="1"/>
          <p:nvPr/>
        </p:nvSpPr>
        <p:spPr>
          <a:xfrm>
            <a:off x="304920" y="0"/>
            <a:ext cx="708624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Reset.css (or Normalize.css)</a:t>
            </a:r>
            <a:endParaRPr/>
          </a:p>
        </p:txBody>
      </p:sp>
      <p:pic>
        <p:nvPicPr>
          <p:cNvPr id="8" name="Picture 4"/>
          <p:cNvPicPr/>
          <p:nvPr/>
        </p:nvPicPr>
        <p:blipFill>
          <a:blip r:embed="rId2"/>
          <a:stretch/>
        </p:blipFill>
        <p:spPr>
          <a:xfrm>
            <a:off x="1143000" y="783720"/>
            <a:ext cx="6867000" cy="36727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CustomShape 2"/>
          <p:cNvSpPr/>
          <p:nvPr/>
        </p:nvSpPr>
        <p:spPr>
          <a:xfrm>
            <a:off x="152280" y="4586760"/>
            <a:ext cx="8882280" cy="18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</a:rPr>
              <a:t>Reset.css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will “reset” all browser-specific CSS. This means your site will appear the same in all browsers.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However, you will have to re-style everything yourself.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8413662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DEMO!</a:t>
            </a:r>
            <a:endParaRPr/>
          </a:p>
        </p:txBody>
      </p:sp>
      <p:sp>
        <p:nvSpPr>
          <p:cNvPr id="273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i="1" strike="noStrike" dirty="0">
                <a:solidFill>
                  <a:srgbClr val="000000"/>
                </a:solidFill>
                <a:latin typeface="Arial"/>
                <a:ea typeface="Roboto"/>
              </a:rPr>
              <a:t>Instructor: Demo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3600" i="1" strike="noStrike" dirty="0">
                <a:solidFill>
                  <a:srgbClr val="000000"/>
                </a:solidFill>
                <a:latin typeface="Arial"/>
                <a:ea typeface="Roboto"/>
              </a:rPr>
              <a:t>(</a:t>
            </a:r>
            <a:r>
              <a:rPr lang="en-US" sz="3600" i="1" strike="noStrike" dirty="0" err="1">
                <a:solidFill>
                  <a:srgbClr val="000000"/>
                </a:solidFill>
                <a:latin typeface="Arial"/>
                <a:ea typeface="Roboto"/>
              </a:rPr>
              <a:t>Example.html</a:t>
            </a:r>
            <a:r>
              <a:rPr lang="en-US" sz="3600" i="1" strike="noStrike" dirty="0">
                <a:solidFill>
                  <a:srgbClr val="000000"/>
                </a:solidFill>
                <a:latin typeface="Arial"/>
                <a:ea typeface="Roboto"/>
              </a:rPr>
              <a:t> | 4-ResetCSS) 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Why CSS Resets Matter</a:t>
            </a:r>
            <a:endParaRPr/>
          </a:p>
        </p:txBody>
      </p:sp>
      <p:sp>
        <p:nvSpPr>
          <p:cNvPr id="7" name="CustomShape 2"/>
          <p:cNvSpPr/>
          <p:nvPr/>
        </p:nvSpPr>
        <p:spPr>
          <a:xfrm>
            <a:off x="0" y="1307880"/>
            <a:ext cx="9045000" cy="380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It’s important for creating browser-compatible websites</a:t>
            </a:r>
            <a:endParaRPr lang="en-US" dirty="0"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endParaRPr dirty="0"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It’s an example of using someone else’s CSS in </a:t>
            </a:r>
            <a:r>
              <a:rPr lang="en-US" sz="2200" i="1" u="sng" strike="noStrike" dirty="0">
                <a:solidFill>
                  <a:srgbClr val="000000"/>
                </a:solidFill>
                <a:latin typeface="Arial"/>
              </a:rPr>
              <a:t>your 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website!!!</a:t>
            </a:r>
            <a:endParaRPr lang="en-US" dirty="0"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endParaRPr dirty="0"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It’s a common Front-End Developer Interview question.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88156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Feedback</a:t>
            </a:r>
            <a:endParaRPr/>
          </a:p>
        </p:txBody>
      </p:sp>
      <p:sp>
        <p:nvSpPr>
          <p:cNvPr id="6" name="CustomShape 2"/>
          <p:cNvSpPr/>
          <p:nvPr/>
        </p:nvSpPr>
        <p:spPr>
          <a:xfrm>
            <a:off x="304920" y="762120"/>
            <a:ext cx="8740440" cy="449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Things I’ve noticed people doing </a:t>
            </a:r>
            <a:r>
              <a:rPr lang="en-US" sz="2200" b="1" i="1" u="sng" strike="noStrike" dirty="0">
                <a:solidFill>
                  <a:srgbClr val="000000"/>
                </a:solidFill>
                <a:latin typeface="Arial"/>
              </a:rPr>
              <a:t>incredibly</a:t>
            </a: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 well: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All of you are handling an enormous volume of information. 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/>
              <a:t> 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All of you are asking the right questions.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/>
              <a:t> 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You notice the right details.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/>
              <a:t> 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You all help each other out.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/>
              <a:t> 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And, most importantly, you are </a:t>
            </a:r>
            <a:r>
              <a:rPr lang="en-US" sz="2200" b="1" u="sng" strike="noStrike" dirty="0">
                <a:solidFill>
                  <a:srgbClr val="000000"/>
                </a:solidFill>
                <a:latin typeface="Arial"/>
              </a:rPr>
              <a:t>figuring out things on your own.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7368501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&gt; YOUR TURN!!</a:t>
            </a:r>
            <a:endParaRPr/>
          </a:p>
        </p:txBody>
      </p:sp>
      <p:sp>
        <p:nvSpPr>
          <p:cNvPr id="5" name="CustomShape 2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3"/>
          <p:cNvSpPr/>
          <p:nvPr/>
        </p:nvSpPr>
        <p:spPr>
          <a:xfrm>
            <a:off x="304920" y="914400"/>
            <a:ext cx="8686440" cy="265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  <a:ea typeface="Roboto"/>
              </a:rPr>
              <a:t>Assignment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Follow the instructions given via Slack to incorporate a </a:t>
            </a:r>
            <a:r>
              <a:rPr lang="en-US" sz="2400" b="1" strike="noStrike" dirty="0" err="1">
                <a:solidFill>
                  <a:srgbClr val="000000"/>
                </a:solidFill>
                <a:latin typeface="Arial"/>
                <a:ea typeface="Roboto"/>
              </a:rPr>
              <a:t>reset.css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 file into a basic HTML file.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Note the impact the reset file makes after its inclusion.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9" name="CustomShape 4"/>
          <p:cNvSpPr/>
          <p:nvPr/>
        </p:nvSpPr>
        <p:spPr>
          <a:xfrm>
            <a:off x="2971800" y="124920"/>
            <a:ext cx="6019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/>
                <a:ea typeface="Roboto"/>
              </a:rPr>
              <a:t>Suggested Time: </a:t>
            </a:r>
            <a:r>
              <a:rPr lang="en-US" strike="noStrike">
                <a:solidFill>
                  <a:srgbClr val="000000"/>
                </a:solidFill>
                <a:latin typeface="Arial"/>
                <a:ea typeface="Roboto"/>
              </a:rPr>
              <a:t>10 min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07270478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Arial"/>
              </a:rPr>
              <a:t>To the Web with GitHub!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415455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Internet</a:t>
            </a:r>
            <a:endParaRPr/>
          </a:p>
        </p:txBody>
      </p:sp>
      <p:sp>
        <p:nvSpPr>
          <p:cNvPr id="7" name="CustomShape 2"/>
          <p:cNvSpPr/>
          <p:nvPr/>
        </p:nvSpPr>
        <p:spPr>
          <a:xfrm>
            <a:off x="409320" y="5518080"/>
            <a:ext cx="8610120" cy="65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US" sz="2200" b="1" strike="noStrike">
                <a:solidFill>
                  <a:srgbClr val="000000"/>
                </a:solidFill>
                <a:latin typeface="Arial"/>
              </a:rPr>
              <a:t>A deep and complex diagram above on how the internet works.</a:t>
            </a:r>
            <a:endParaRPr/>
          </a:p>
        </p:txBody>
      </p:sp>
      <p:pic>
        <p:nvPicPr>
          <p:cNvPr id="10" name="Picture 2"/>
          <p:cNvPicPr/>
          <p:nvPr/>
        </p:nvPicPr>
        <p:blipFill>
          <a:blip r:embed="rId2"/>
          <a:stretch/>
        </p:blipFill>
        <p:spPr>
          <a:xfrm>
            <a:off x="808560" y="945360"/>
            <a:ext cx="7812000" cy="42807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375053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World Will See Our Greatness!</a:t>
            </a:r>
            <a:endParaRPr/>
          </a:p>
        </p:txBody>
      </p:sp>
      <p:sp>
        <p:nvSpPr>
          <p:cNvPr id="8" name="CustomShape 2"/>
          <p:cNvSpPr/>
          <p:nvPr/>
        </p:nvSpPr>
        <p:spPr>
          <a:xfrm>
            <a:off x="409320" y="5233680"/>
            <a:ext cx="8610120" cy="10643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GitHub provides hosting for static websites –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which means we can </a:t>
            </a:r>
            <a:r>
              <a:rPr lang="en-US" sz="2000" u="sng" strike="noStrike" dirty="0">
                <a:solidFill>
                  <a:srgbClr val="000000"/>
                </a:solidFill>
                <a:latin typeface="Arial"/>
              </a:rPr>
              <a:t>deploy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our websites and applications onto their servers for the world to see. </a:t>
            </a:r>
            <a:endParaRPr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380" y="988860"/>
            <a:ext cx="635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597103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Together Now…</a:t>
            </a:r>
            <a:endParaRPr/>
          </a:p>
        </p:txBody>
      </p:sp>
      <p:sp>
        <p:nvSpPr>
          <p:cNvPr id="7" name="CustomShape 2"/>
          <p:cNvSpPr/>
          <p:nvPr/>
        </p:nvSpPr>
        <p:spPr>
          <a:xfrm>
            <a:off x="304920" y="2590920"/>
            <a:ext cx="8534160" cy="18577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6000" b="1" i="1" strike="noStrike" dirty="0">
                <a:solidFill>
                  <a:srgbClr val="000000"/>
                </a:solidFill>
                <a:latin typeface="Arial"/>
                <a:ea typeface="Roboto"/>
              </a:rPr>
              <a:t>Let’s all login to GitHub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8906293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DEMO!</a:t>
            </a:r>
            <a:endParaRPr/>
          </a:p>
        </p:txBody>
      </p:sp>
      <p:sp>
        <p:nvSpPr>
          <p:cNvPr id="295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i="1" strike="noStrike" dirty="0">
                <a:solidFill>
                  <a:srgbClr val="000000"/>
                </a:solidFill>
                <a:latin typeface="Arial"/>
                <a:ea typeface="Roboto"/>
              </a:rPr>
              <a:t>Instructor: Demo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3600" i="1" strike="noStrike" dirty="0">
                <a:solidFill>
                  <a:srgbClr val="000000"/>
                </a:solidFill>
                <a:latin typeface="Arial"/>
                <a:ea typeface="Roboto"/>
              </a:rPr>
              <a:t>(GitHub Pages Deployment - Personal) 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304920" y="97920"/>
            <a:ext cx="72568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Deploying Static Personal Site </a:t>
            </a:r>
            <a:r>
              <a:rPr lang="mr-IN" sz="2400" b="1" strike="noStrike" dirty="0">
                <a:solidFill>
                  <a:srgbClr val="000000"/>
                </a:solidFill>
                <a:latin typeface="Arial"/>
              </a:rPr>
              <a:t>–</a:t>
            </a: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 GitHub Pages</a:t>
            </a:r>
            <a:endParaRPr dirty="0"/>
          </a:p>
        </p:txBody>
      </p:sp>
      <p:sp>
        <p:nvSpPr>
          <p:cNvPr id="5" name="CustomShape 2"/>
          <p:cNvSpPr/>
          <p:nvPr/>
        </p:nvSpPr>
        <p:spPr>
          <a:xfrm>
            <a:off x="409320" y="783720"/>
            <a:ext cx="8610120" cy="510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Basic Steps:</a:t>
            </a: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Create a new repo that is named `_username_.</a:t>
            </a:r>
            <a:r>
              <a:rPr lang="en-US" sz="2400" dirty="0" err="1"/>
              <a:t>github.io</a:t>
            </a:r>
            <a:r>
              <a:rPr lang="en-US" sz="2400" dirty="0"/>
              <a:t>` 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sz="24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Navigate into a folder and clone the repo into it 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sz="24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Build your files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sz="24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Add, commit, and push your changes into the repository</a:t>
            </a:r>
            <a:endParaRPr sz="2400"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2529645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2"/>
          <p:cNvSpPr/>
          <p:nvPr/>
        </p:nvSpPr>
        <p:spPr>
          <a:xfrm>
            <a:off x="304920" y="914400"/>
            <a:ext cx="8686440" cy="301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  <a:ea typeface="Roboto"/>
              </a:rPr>
              <a:t>Assignment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Time to take your newfangled website and deploy it to the cloud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Roboto"/>
              </a:rPr>
              <a:t> (in this case, GitHub Pages).</a:t>
            </a:r>
            <a:endParaRPr lang="en-US" sz="2400" strike="noStrike" dirty="0">
              <a:solidFill>
                <a:srgbClr val="000000"/>
              </a:solidFill>
              <a:latin typeface="Arial"/>
              <a:ea typeface="Roboto"/>
            </a:endParaRP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000000"/>
              </a:solidFill>
              <a:latin typeface="Arial"/>
              <a:ea typeface="Roboto"/>
            </a:endParaRPr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Additional instructions to be sent via Slack.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8" name="CustomShape 3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&gt; YOUR TURN!!</a:t>
            </a:r>
            <a:endParaRPr/>
          </a:p>
        </p:txBody>
      </p:sp>
      <p:sp>
        <p:nvSpPr>
          <p:cNvPr id="9" name="CustomShape 4"/>
          <p:cNvSpPr/>
          <p:nvPr/>
        </p:nvSpPr>
        <p:spPr>
          <a:xfrm>
            <a:off x="2971800" y="124920"/>
            <a:ext cx="6019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Suggested Time: </a:t>
            </a:r>
            <a:r>
              <a:rPr lang="en-US" strike="noStrike" dirty="0">
                <a:solidFill>
                  <a:srgbClr val="000000"/>
                </a:solidFill>
                <a:latin typeface="Arial"/>
                <a:ea typeface="Roboto"/>
              </a:rPr>
              <a:t>15 min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9356598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DEMO!</a:t>
            </a:r>
            <a:endParaRPr/>
          </a:p>
        </p:txBody>
      </p:sp>
      <p:sp>
        <p:nvSpPr>
          <p:cNvPr id="295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i="1" strike="noStrike" dirty="0">
                <a:solidFill>
                  <a:srgbClr val="000000"/>
                </a:solidFill>
                <a:latin typeface="Arial"/>
                <a:ea typeface="Roboto"/>
              </a:rPr>
              <a:t>Instructor: Demo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3600" i="1" strike="noStrike" dirty="0">
                <a:solidFill>
                  <a:srgbClr val="000000"/>
                </a:solidFill>
                <a:latin typeface="Arial"/>
                <a:ea typeface="Roboto"/>
              </a:rPr>
              <a:t>(GitHub Pages Deployment - Project)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59186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1"/>
          <p:cNvSpPr/>
          <p:nvPr/>
        </p:nvSpPr>
        <p:spPr>
          <a:xfrm>
            <a:off x="304920" y="97920"/>
            <a:ext cx="72568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Deploying </a:t>
            </a:r>
            <a:r>
              <a:rPr lang="en-US" sz="2400" b="1" dirty="0">
                <a:solidFill>
                  <a:srgbClr val="000000"/>
                </a:solidFill>
                <a:latin typeface="Arial"/>
              </a:rPr>
              <a:t>a </a:t>
            </a: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Static </a:t>
            </a:r>
            <a:r>
              <a:rPr lang="en-US" sz="2400" b="1" dirty="0">
                <a:solidFill>
                  <a:srgbClr val="000000"/>
                </a:solidFill>
                <a:latin typeface="Arial"/>
              </a:rPr>
              <a:t>Project </a:t>
            </a: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Site </a:t>
            </a:r>
            <a:r>
              <a:rPr lang="mr-IN" sz="2400" b="1" strike="noStrike" dirty="0">
                <a:solidFill>
                  <a:srgbClr val="000000"/>
                </a:solidFill>
                <a:latin typeface="Arial"/>
              </a:rPr>
              <a:t>–</a:t>
            </a: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 GitHub Pages</a:t>
            </a:r>
            <a:endParaRPr dirty="0"/>
          </a:p>
        </p:txBody>
      </p:sp>
      <p:sp>
        <p:nvSpPr>
          <p:cNvPr id="11" name="CustomShape 2"/>
          <p:cNvSpPr/>
          <p:nvPr/>
        </p:nvSpPr>
        <p:spPr>
          <a:xfrm>
            <a:off x="409320" y="783720"/>
            <a:ext cx="8610120" cy="510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Basic Steps:</a:t>
            </a: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dirty="0"/>
              <a:t> 1. Create a new repository on your GitHub account. You can name this repository whatever you would like. 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2. Once inside of the repository, create a new file and name it `</a:t>
            </a:r>
            <a:r>
              <a:rPr lang="en-US" dirty="0" err="1"/>
              <a:t>index.html</a:t>
            </a:r>
            <a:r>
              <a:rPr lang="en-US" dirty="0"/>
              <a:t>` 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3. Add some very basic HTML into this file, save it, and then navigate into your repository's Settings tab.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4. Scroll down to the GitHub Pages section and then, in the section labeled "Source", select that you would like to use the master branch as your source. 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5. Navigate to `&lt;username&gt;.</a:t>
            </a:r>
            <a:r>
              <a:rPr lang="en-US" dirty="0" err="1"/>
              <a:t>github.io</a:t>
            </a:r>
            <a:r>
              <a:rPr lang="en-US" dirty="0"/>
              <a:t>/&lt;</a:t>
            </a:r>
            <a:r>
              <a:rPr lang="en-US" dirty="0" err="1"/>
              <a:t>repositoryname</a:t>
            </a:r>
            <a:r>
              <a:rPr lang="en-US" dirty="0"/>
              <a:t>&gt;` and you will find that your new web page has gone live!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614014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Arial"/>
              </a:rPr>
              <a:t>A Few Admin Things…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92176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2"/>
          <p:cNvSpPr/>
          <p:nvPr/>
        </p:nvSpPr>
        <p:spPr>
          <a:xfrm>
            <a:off x="304920" y="914400"/>
            <a:ext cx="8686440" cy="301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  <a:ea typeface="Roboto"/>
              </a:rPr>
              <a:t>Assignment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Build a newfangled website, and deploy it to GitHub Pages as a project instead of a personal site.</a:t>
            </a: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000000"/>
              </a:solidFill>
              <a:latin typeface="Arial"/>
              <a:ea typeface="Roboto"/>
            </a:endParaRPr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Additional instructions to be sent via Slack.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6" name="CustomShape 3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&gt; YOUR TURN!!</a:t>
            </a:r>
            <a:endParaRPr/>
          </a:p>
        </p:txBody>
      </p:sp>
      <p:sp>
        <p:nvSpPr>
          <p:cNvPr id="7" name="CustomShape 4"/>
          <p:cNvSpPr/>
          <p:nvPr/>
        </p:nvSpPr>
        <p:spPr>
          <a:xfrm>
            <a:off x="2971800" y="124920"/>
            <a:ext cx="6019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Suggested Time: </a:t>
            </a:r>
            <a:r>
              <a:rPr lang="en-US" strike="noStrike" dirty="0">
                <a:solidFill>
                  <a:srgbClr val="000000"/>
                </a:solidFill>
                <a:latin typeface="Arial"/>
                <a:ea typeface="Roboto"/>
              </a:rPr>
              <a:t>15 min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656129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Practice Through Frustration</a:t>
            </a:r>
            <a:endParaRPr/>
          </a:p>
        </p:txBody>
      </p:sp>
      <p:sp>
        <p:nvSpPr>
          <p:cNvPr id="11" name="CustomShape 2"/>
          <p:cNvSpPr/>
          <p:nvPr/>
        </p:nvSpPr>
        <p:spPr>
          <a:xfrm>
            <a:off x="304920" y="2590920"/>
            <a:ext cx="8534160" cy="152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6000" b="1" i="1" strike="noStrike">
                <a:solidFill>
                  <a:srgbClr val="000000"/>
                </a:solidFill>
                <a:latin typeface="Arial"/>
                <a:ea typeface="Roboto"/>
              </a:rPr>
              <a:t>Keep Practicing!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500" i="1" strike="noStrike">
                <a:solidFill>
                  <a:srgbClr val="000000"/>
                </a:solidFill>
                <a:latin typeface="Arial"/>
                <a:ea typeface="Roboto"/>
              </a:rPr>
              <a:t>It gets better.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99960511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Arial"/>
              </a:rPr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0405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Arial"/>
              </a:rPr>
              <a:t>Homework 1 - Help?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99349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Arial"/>
              </a:rPr>
              <a:t>EXTRA MATERIAL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7517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 dirty="0">
                <a:solidFill>
                  <a:srgbClr val="FFFFFF"/>
                </a:solidFill>
                <a:latin typeface="Arial"/>
              </a:rPr>
              <a:t>And Back to </a:t>
            </a:r>
            <a:r>
              <a:rPr lang="en-US" sz="4100" b="1" i="1" strike="noStrike" dirty="0" err="1">
                <a:solidFill>
                  <a:srgbClr val="FFFFFF"/>
                </a:solidFill>
                <a:latin typeface="Arial"/>
              </a:rPr>
              <a:t>Git</a:t>
            </a:r>
            <a:r>
              <a:rPr lang="en-US" sz="4100" b="1" i="1" strike="noStrike" dirty="0">
                <a:solidFill>
                  <a:srgbClr val="FFFFFF"/>
                </a:solidFill>
                <a:latin typeface="Arial"/>
              </a:rPr>
              <a:t>…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9597137"/>
      </p:ext>
    </p:extLst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Group Project</a:t>
            </a:r>
            <a:endParaRPr/>
          </a:p>
        </p:txBody>
      </p:sp>
      <p:sp>
        <p:nvSpPr>
          <p:cNvPr id="313" name="CustomShape 2"/>
          <p:cNvSpPr/>
          <p:nvPr/>
        </p:nvSpPr>
        <p:spPr>
          <a:xfrm>
            <a:off x="2553840" y="1152720"/>
            <a:ext cx="49190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/>
              </a:rPr>
              <a:t>OMG. I HAZ THE GREATEST HTML IDEA!!!!!</a:t>
            </a:r>
            <a:endParaRPr/>
          </a:p>
        </p:txBody>
      </p:sp>
      <p:sp>
        <p:nvSpPr>
          <p:cNvPr id="314" name="Line 3"/>
          <p:cNvSpPr/>
          <p:nvPr/>
        </p:nvSpPr>
        <p:spPr>
          <a:xfrm flipV="1">
            <a:off x="2057400" y="1499040"/>
            <a:ext cx="457200" cy="327960"/>
          </a:xfrm>
          <a:prstGeom prst="line">
            <a:avLst/>
          </a:prstGeom>
          <a:ln>
            <a:solidFill>
              <a:schemeClr val="tx1"/>
            </a:solidFill>
          </a:ln>
        </p:spPr>
      </p:sp>
      <p:pic>
        <p:nvPicPr>
          <p:cNvPr id="315" name="Picture 2"/>
          <p:cNvPicPr/>
          <p:nvPr/>
        </p:nvPicPr>
        <p:blipFill>
          <a:blip r:embed="rId3"/>
          <a:stretch/>
        </p:blipFill>
        <p:spPr>
          <a:xfrm>
            <a:off x="287280" y="1154160"/>
            <a:ext cx="1741320" cy="1442160"/>
          </a:xfrm>
          <a:prstGeom prst="rect">
            <a:avLst/>
          </a:prstGeom>
          <a:ln>
            <a:noFill/>
          </a:ln>
        </p:spPr>
      </p:pic>
      <p:sp>
        <p:nvSpPr>
          <p:cNvPr id="316" name="CustomShape 4"/>
          <p:cNvSpPr/>
          <p:nvPr/>
        </p:nvSpPr>
        <p:spPr>
          <a:xfrm>
            <a:off x="2534400" y="1642320"/>
            <a:ext cx="376092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1" i="1" strike="noStrike">
                <a:solidFill>
                  <a:srgbClr val="000000"/>
                </a:solidFill>
                <a:latin typeface="Arial"/>
              </a:rPr>
              <a:t>SpongeSite.com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Group Project</a:t>
            </a:r>
            <a:endParaRPr/>
          </a:p>
        </p:txBody>
      </p:sp>
      <p:pic>
        <p:nvPicPr>
          <p:cNvPr id="318" name="Picture 2"/>
          <p:cNvPicPr/>
          <p:nvPr/>
        </p:nvPicPr>
        <p:blipFill>
          <a:blip r:embed="rId3"/>
          <a:stretch/>
        </p:blipFill>
        <p:spPr>
          <a:xfrm>
            <a:off x="287280" y="1154160"/>
            <a:ext cx="1741320" cy="1442160"/>
          </a:xfrm>
          <a:prstGeom prst="rect">
            <a:avLst/>
          </a:prstGeom>
          <a:ln>
            <a:noFill/>
          </a:ln>
        </p:spPr>
      </p:pic>
      <p:sp>
        <p:nvSpPr>
          <p:cNvPr id="319" name="Line 2"/>
          <p:cNvSpPr/>
          <p:nvPr/>
        </p:nvSpPr>
        <p:spPr>
          <a:xfrm flipV="1">
            <a:off x="2057400" y="1499040"/>
            <a:ext cx="457200" cy="327960"/>
          </a:xfrm>
          <a:prstGeom prst="line">
            <a:avLst/>
          </a:prstGeom>
          <a:ln>
            <a:solidFill>
              <a:schemeClr val="tx1"/>
            </a:solidFill>
          </a:ln>
        </p:spPr>
      </p:sp>
      <p:pic>
        <p:nvPicPr>
          <p:cNvPr id="320" name="Picture 10"/>
          <p:cNvPicPr/>
          <p:nvPr/>
        </p:nvPicPr>
        <p:blipFill>
          <a:blip r:embed="rId4"/>
          <a:stretch/>
        </p:blipFill>
        <p:spPr>
          <a:xfrm>
            <a:off x="6334200" y="897120"/>
            <a:ext cx="2514240" cy="2514240"/>
          </a:xfrm>
          <a:prstGeom prst="rect">
            <a:avLst/>
          </a:prstGeom>
          <a:ln>
            <a:noFill/>
          </a:ln>
        </p:spPr>
      </p:pic>
      <p:sp>
        <p:nvSpPr>
          <p:cNvPr id="321" name="CustomShape 3"/>
          <p:cNvSpPr/>
          <p:nvPr/>
        </p:nvSpPr>
        <p:spPr>
          <a:xfrm>
            <a:off x="2550600" y="1222200"/>
            <a:ext cx="16502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</a:rPr>
              <a:t>Programming Away…</a:t>
            </a:r>
            <a:endParaRPr/>
          </a:p>
        </p:txBody>
      </p:sp>
      <p:pic>
        <p:nvPicPr>
          <p:cNvPr id="322" name="Picture 2"/>
          <p:cNvPicPr/>
          <p:nvPr/>
        </p:nvPicPr>
        <p:blipFill>
          <a:blip r:embed="rId5"/>
          <a:stretch/>
        </p:blipFill>
        <p:spPr>
          <a:xfrm>
            <a:off x="609480" y="4724280"/>
            <a:ext cx="1239120" cy="1586160"/>
          </a:xfrm>
          <a:prstGeom prst="rect">
            <a:avLst/>
          </a:prstGeom>
          <a:ln>
            <a:noFill/>
          </a:ln>
        </p:spPr>
      </p:pic>
      <p:sp>
        <p:nvSpPr>
          <p:cNvPr id="323" name="CustomShape 4"/>
          <p:cNvSpPr/>
          <p:nvPr/>
        </p:nvSpPr>
        <p:spPr>
          <a:xfrm>
            <a:off x="2564640" y="4516920"/>
            <a:ext cx="52452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/>
              </a:rPr>
              <a:t>Spongebob’s idea is dumb. We should call it…</a:t>
            </a:r>
            <a:endParaRPr/>
          </a:p>
        </p:txBody>
      </p:sp>
      <p:sp>
        <p:nvSpPr>
          <p:cNvPr id="324" name="CustomShape 5"/>
          <p:cNvSpPr/>
          <p:nvPr/>
        </p:nvSpPr>
        <p:spPr>
          <a:xfrm>
            <a:off x="2563560" y="5074920"/>
            <a:ext cx="416952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1" i="1" strike="noStrike">
                <a:solidFill>
                  <a:srgbClr val="000000"/>
                </a:solidFill>
                <a:latin typeface="Arial"/>
              </a:rPr>
              <a:t>PrincezzzSite.com</a:t>
            </a:r>
            <a:endParaRPr/>
          </a:p>
        </p:txBody>
      </p:sp>
      <p:sp>
        <p:nvSpPr>
          <p:cNvPr id="325" name="Line 6"/>
          <p:cNvSpPr/>
          <p:nvPr/>
        </p:nvSpPr>
        <p:spPr>
          <a:xfrm flipV="1">
            <a:off x="2085840" y="4746960"/>
            <a:ext cx="457200" cy="327960"/>
          </a:xfrm>
          <a:prstGeom prst="line">
            <a:avLst/>
          </a:prstGeom>
          <a:ln>
            <a:solidFill>
              <a:schemeClr val="tx1"/>
            </a:solidFill>
          </a:ln>
        </p:spPr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Group Project</a:t>
            </a:r>
            <a:endParaRPr/>
          </a:p>
        </p:txBody>
      </p:sp>
      <p:pic>
        <p:nvPicPr>
          <p:cNvPr id="327" name="Picture 2"/>
          <p:cNvPicPr/>
          <p:nvPr/>
        </p:nvPicPr>
        <p:blipFill>
          <a:blip r:embed="rId3"/>
          <a:stretch/>
        </p:blipFill>
        <p:spPr>
          <a:xfrm>
            <a:off x="287280" y="1154160"/>
            <a:ext cx="1741320" cy="1442160"/>
          </a:xfrm>
          <a:prstGeom prst="rect">
            <a:avLst/>
          </a:prstGeom>
          <a:ln>
            <a:noFill/>
          </a:ln>
        </p:spPr>
      </p:pic>
      <p:sp>
        <p:nvSpPr>
          <p:cNvPr id="328" name="Line 2"/>
          <p:cNvSpPr/>
          <p:nvPr/>
        </p:nvSpPr>
        <p:spPr>
          <a:xfrm flipV="1">
            <a:off x="2057400" y="1499040"/>
            <a:ext cx="457200" cy="327960"/>
          </a:xfrm>
          <a:prstGeom prst="line">
            <a:avLst/>
          </a:prstGeom>
          <a:ln>
            <a:solidFill>
              <a:schemeClr val="tx1"/>
            </a:solidFill>
          </a:ln>
        </p:spPr>
      </p:sp>
      <p:pic>
        <p:nvPicPr>
          <p:cNvPr id="329" name="Picture 10"/>
          <p:cNvPicPr/>
          <p:nvPr/>
        </p:nvPicPr>
        <p:blipFill>
          <a:blip r:embed="rId4"/>
          <a:stretch/>
        </p:blipFill>
        <p:spPr>
          <a:xfrm>
            <a:off x="6334200" y="897120"/>
            <a:ext cx="2514240" cy="2514240"/>
          </a:xfrm>
          <a:prstGeom prst="rect">
            <a:avLst/>
          </a:prstGeom>
          <a:ln>
            <a:noFill/>
          </a:ln>
        </p:spPr>
      </p:pic>
      <p:sp>
        <p:nvSpPr>
          <p:cNvPr id="330" name="CustomShape 3"/>
          <p:cNvSpPr/>
          <p:nvPr/>
        </p:nvSpPr>
        <p:spPr>
          <a:xfrm>
            <a:off x="2550600" y="1222200"/>
            <a:ext cx="16502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</a:rPr>
              <a:t>Programming Away…</a:t>
            </a:r>
            <a:endParaRPr/>
          </a:p>
        </p:txBody>
      </p:sp>
      <p:pic>
        <p:nvPicPr>
          <p:cNvPr id="331" name="Picture 2"/>
          <p:cNvPicPr/>
          <p:nvPr/>
        </p:nvPicPr>
        <p:blipFill>
          <a:blip r:embed="rId5"/>
          <a:stretch/>
        </p:blipFill>
        <p:spPr>
          <a:xfrm>
            <a:off x="609480" y="4724280"/>
            <a:ext cx="1239120" cy="1586160"/>
          </a:xfrm>
          <a:prstGeom prst="rect">
            <a:avLst/>
          </a:prstGeom>
          <a:ln>
            <a:noFill/>
          </a:ln>
        </p:spPr>
      </p:pic>
      <p:sp>
        <p:nvSpPr>
          <p:cNvPr id="332" name="Line 4"/>
          <p:cNvSpPr/>
          <p:nvPr/>
        </p:nvSpPr>
        <p:spPr>
          <a:xfrm flipV="1">
            <a:off x="2085840" y="4746960"/>
            <a:ext cx="457200" cy="327960"/>
          </a:xfrm>
          <a:prstGeom prst="line">
            <a:avLst/>
          </a:prstGeom>
          <a:ln>
            <a:solidFill>
              <a:schemeClr val="tx1"/>
            </a:solidFill>
          </a:ln>
        </p:spPr>
      </p:sp>
      <p:sp>
        <p:nvSpPr>
          <p:cNvPr id="333" name="CustomShape 5"/>
          <p:cNvSpPr/>
          <p:nvPr/>
        </p:nvSpPr>
        <p:spPr>
          <a:xfrm>
            <a:off x="2674440" y="4441680"/>
            <a:ext cx="16502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</a:rPr>
              <a:t>Programming Away…</a:t>
            </a:r>
            <a:endParaRPr/>
          </a:p>
        </p:txBody>
      </p:sp>
      <p:pic>
        <p:nvPicPr>
          <p:cNvPr id="334" name="Picture 10"/>
          <p:cNvPicPr/>
          <p:nvPr/>
        </p:nvPicPr>
        <p:blipFill>
          <a:blip r:embed="rId4"/>
          <a:stretch/>
        </p:blipFill>
        <p:spPr>
          <a:xfrm>
            <a:off x="6334200" y="3700080"/>
            <a:ext cx="2514240" cy="2514240"/>
          </a:xfrm>
          <a:prstGeom prst="rect">
            <a:avLst/>
          </a:prstGeom>
          <a:ln>
            <a:noFill/>
          </a:ln>
        </p:spPr>
      </p:pic>
      <p:sp>
        <p:nvSpPr>
          <p:cNvPr id="335" name="CustomShape 6"/>
          <p:cNvSpPr/>
          <p:nvPr/>
        </p:nvSpPr>
        <p:spPr>
          <a:xfrm flipV="1">
            <a:off x="4209120" y="2154240"/>
            <a:ext cx="2124720" cy="1115280"/>
          </a:xfrm>
          <a:prstGeom prst="straightConnector1">
            <a:avLst/>
          </a:prstGeom>
          <a:noFill/>
          <a:ln w="6660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CustomShape 7"/>
          <p:cNvSpPr/>
          <p:nvPr/>
        </p:nvSpPr>
        <p:spPr>
          <a:xfrm>
            <a:off x="4209120" y="3315600"/>
            <a:ext cx="2124720" cy="1641600"/>
          </a:xfrm>
          <a:prstGeom prst="straightConnector1">
            <a:avLst/>
          </a:prstGeom>
          <a:noFill/>
          <a:ln w="6660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CustomShape 8"/>
          <p:cNvSpPr/>
          <p:nvPr/>
        </p:nvSpPr>
        <p:spPr>
          <a:xfrm>
            <a:off x="2057400" y="2925720"/>
            <a:ext cx="3962160" cy="774360"/>
          </a:xfrm>
          <a:prstGeom prst="rect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" name="CustomShape 9"/>
          <p:cNvSpPr/>
          <p:nvPr/>
        </p:nvSpPr>
        <p:spPr>
          <a:xfrm>
            <a:off x="2286000" y="2925720"/>
            <a:ext cx="373356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b="1" strike="noStrike">
                <a:solidFill>
                  <a:srgbClr val="FFFFFF"/>
                </a:solidFill>
                <a:latin typeface="Arial"/>
              </a:rPr>
              <a:t>Now they have two completely </a:t>
            </a:r>
            <a:r>
              <a:rPr lang="en-US" b="1" i="1" u="sng" strike="noStrike">
                <a:solidFill>
                  <a:srgbClr val="FFFFFF"/>
                </a:solidFill>
                <a:latin typeface="Arial"/>
              </a:rPr>
              <a:t>different</a:t>
            </a:r>
            <a:r>
              <a:rPr lang="en-US" b="1" strike="noStrike">
                <a:solidFill>
                  <a:srgbClr val="FFFFFF"/>
                </a:solidFill>
                <a:latin typeface="Arial"/>
              </a:rPr>
              <a:t> versions.</a:t>
            </a:r>
            <a:endParaRPr/>
          </a:p>
        </p:txBody>
      </p:sp>
      <p:sp>
        <p:nvSpPr>
          <p:cNvPr id="339" name="CustomShape 10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Group Project – Tragedy #1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Picture 2"/>
          <p:cNvPicPr/>
          <p:nvPr/>
        </p:nvPicPr>
        <p:blipFill>
          <a:blip r:embed="rId3"/>
          <a:stretch/>
        </p:blipFill>
        <p:spPr>
          <a:xfrm>
            <a:off x="287280" y="1154160"/>
            <a:ext cx="1741320" cy="1442160"/>
          </a:xfrm>
          <a:prstGeom prst="rect">
            <a:avLst/>
          </a:prstGeom>
          <a:ln>
            <a:noFill/>
          </a:ln>
        </p:spPr>
      </p:pic>
      <p:pic>
        <p:nvPicPr>
          <p:cNvPr id="341" name="Picture 2"/>
          <p:cNvPicPr/>
          <p:nvPr/>
        </p:nvPicPr>
        <p:blipFill>
          <a:blip r:embed="rId4"/>
          <a:stretch/>
        </p:blipFill>
        <p:spPr>
          <a:xfrm>
            <a:off x="609480" y="4724280"/>
            <a:ext cx="1239120" cy="1586160"/>
          </a:xfrm>
          <a:prstGeom prst="rect">
            <a:avLst/>
          </a:prstGeom>
          <a:ln>
            <a:noFill/>
          </a:ln>
        </p:spPr>
      </p:pic>
      <p:sp>
        <p:nvSpPr>
          <p:cNvPr id="342" name="CustomShape 1"/>
          <p:cNvSpPr/>
          <p:nvPr/>
        </p:nvSpPr>
        <p:spPr>
          <a:xfrm>
            <a:off x="2477520" y="1061640"/>
            <a:ext cx="32108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u="sng" strike="noStrike">
                <a:solidFill>
                  <a:srgbClr val="000000"/>
                </a:solidFill>
                <a:latin typeface="Arial"/>
              </a:rPr>
              <a:t>Main Branch (Spongebob’s)</a:t>
            </a:r>
            <a:endParaRPr/>
          </a:p>
        </p:txBody>
      </p:sp>
      <p:sp>
        <p:nvSpPr>
          <p:cNvPr id="343" name="CustomShape 2"/>
          <p:cNvSpPr/>
          <p:nvPr/>
        </p:nvSpPr>
        <p:spPr>
          <a:xfrm>
            <a:off x="4182840" y="5845320"/>
            <a:ext cx="1910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u="sng" strike="noStrike">
                <a:solidFill>
                  <a:srgbClr val="000000"/>
                </a:solidFill>
                <a:latin typeface="Arial"/>
              </a:rPr>
              <a:t>Prince’s Branch</a:t>
            </a:r>
            <a:endParaRPr/>
          </a:p>
        </p:txBody>
      </p:sp>
      <p:pic>
        <p:nvPicPr>
          <p:cNvPr id="344" name="Picture 10"/>
          <p:cNvPicPr/>
          <p:nvPr/>
        </p:nvPicPr>
        <p:blipFill>
          <a:blip r:embed="rId5"/>
          <a:stretch/>
        </p:blipFill>
        <p:spPr>
          <a:xfrm>
            <a:off x="2475360" y="151236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45" name="Picture 10"/>
          <p:cNvPicPr/>
          <p:nvPr/>
        </p:nvPicPr>
        <p:blipFill>
          <a:blip r:embed="rId5"/>
          <a:stretch/>
        </p:blipFill>
        <p:spPr>
          <a:xfrm>
            <a:off x="3611160" y="15048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46" name="Picture 10"/>
          <p:cNvPicPr/>
          <p:nvPr/>
        </p:nvPicPr>
        <p:blipFill>
          <a:blip r:embed="rId5"/>
          <a:stretch/>
        </p:blipFill>
        <p:spPr>
          <a:xfrm>
            <a:off x="4746600" y="15030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47" name="Picture 10"/>
          <p:cNvPicPr/>
          <p:nvPr/>
        </p:nvPicPr>
        <p:blipFill>
          <a:blip r:embed="rId5"/>
          <a:stretch/>
        </p:blipFill>
        <p:spPr>
          <a:xfrm>
            <a:off x="5882400" y="15030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48" name="Picture 10"/>
          <p:cNvPicPr/>
          <p:nvPr/>
        </p:nvPicPr>
        <p:blipFill>
          <a:blip r:embed="rId5"/>
          <a:stretch/>
        </p:blipFill>
        <p:spPr>
          <a:xfrm>
            <a:off x="7018200" y="1503000"/>
            <a:ext cx="880560" cy="880560"/>
          </a:xfrm>
          <a:prstGeom prst="rect">
            <a:avLst/>
          </a:prstGeom>
          <a:ln>
            <a:noFill/>
          </a:ln>
        </p:spPr>
      </p:pic>
      <p:sp>
        <p:nvSpPr>
          <p:cNvPr id="349" name="CustomShape 3"/>
          <p:cNvSpPr/>
          <p:nvPr/>
        </p:nvSpPr>
        <p:spPr>
          <a:xfrm>
            <a:off x="2695680" y="242280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350" name="CustomShape 4"/>
          <p:cNvSpPr/>
          <p:nvPr/>
        </p:nvSpPr>
        <p:spPr>
          <a:xfrm>
            <a:off x="3815280" y="241992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351" name="CustomShape 5"/>
          <p:cNvSpPr/>
          <p:nvPr/>
        </p:nvSpPr>
        <p:spPr>
          <a:xfrm>
            <a:off x="489600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3</a:t>
            </a:r>
            <a:endParaRPr/>
          </a:p>
        </p:txBody>
      </p:sp>
      <p:sp>
        <p:nvSpPr>
          <p:cNvPr id="352" name="CustomShape 6"/>
          <p:cNvSpPr/>
          <p:nvPr/>
        </p:nvSpPr>
        <p:spPr>
          <a:xfrm>
            <a:off x="615132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4</a:t>
            </a:r>
            <a:endParaRPr/>
          </a:p>
        </p:txBody>
      </p:sp>
      <p:sp>
        <p:nvSpPr>
          <p:cNvPr id="353" name="CustomShape 7"/>
          <p:cNvSpPr/>
          <p:nvPr/>
        </p:nvSpPr>
        <p:spPr>
          <a:xfrm>
            <a:off x="726156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5</a:t>
            </a:r>
            <a:endParaRPr/>
          </a:p>
        </p:txBody>
      </p:sp>
      <p:pic>
        <p:nvPicPr>
          <p:cNvPr id="354" name="Picture 10"/>
          <p:cNvPicPr/>
          <p:nvPr/>
        </p:nvPicPr>
        <p:blipFill>
          <a:blip r:embed="rId5"/>
          <a:stretch/>
        </p:blipFill>
        <p:spPr>
          <a:xfrm>
            <a:off x="4790160" y="4956480"/>
            <a:ext cx="880560" cy="880560"/>
          </a:xfrm>
          <a:prstGeom prst="rect">
            <a:avLst/>
          </a:prstGeom>
          <a:ln>
            <a:noFill/>
          </a:ln>
        </p:spPr>
      </p:pic>
      <p:sp>
        <p:nvSpPr>
          <p:cNvPr id="355" name="CustomShape 8"/>
          <p:cNvSpPr/>
          <p:nvPr/>
        </p:nvSpPr>
        <p:spPr>
          <a:xfrm rot="5400000" flipH="1" flipV="1">
            <a:off x="3964680" y="3663720"/>
            <a:ext cx="2572560" cy="11880"/>
          </a:xfrm>
          <a:prstGeom prst="curvedConnector3">
            <a:avLst>
              <a:gd name="adj1" fmla="val 50000"/>
            </a:avLst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9"/>
          <p:cNvSpPr/>
          <p:nvPr/>
        </p:nvSpPr>
        <p:spPr>
          <a:xfrm flipV="1">
            <a:off x="3356280" y="194544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10"/>
          <p:cNvSpPr/>
          <p:nvPr/>
        </p:nvSpPr>
        <p:spPr>
          <a:xfrm flipV="1">
            <a:off x="4492080" y="194544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11"/>
          <p:cNvSpPr/>
          <p:nvPr/>
        </p:nvSpPr>
        <p:spPr>
          <a:xfrm flipV="1">
            <a:off x="5630760" y="193572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CustomShape 12"/>
          <p:cNvSpPr/>
          <p:nvPr/>
        </p:nvSpPr>
        <p:spPr>
          <a:xfrm flipV="1">
            <a:off x="6763320" y="194544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CustomShape 13"/>
          <p:cNvSpPr/>
          <p:nvPr/>
        </p:nvSpPr>
        <p:spPr>
          <a:xfrm>
            <a:off x="5311080" y="3231360"/>
            <a:ext cx="3832560" cy="1369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</a:rPr>
              <a:t>Prince </a:t>
            </a:r>
            <a:r>
              <a:rPr lang="en-US" sz="1400" b="1" u="sng" strike="noStrike">
                <a:solidFill>
                  <a:srgbClr val="000000"/>
                </a:solidFill>
                <a:latin typeface="Arial"/>
              </a:rPr>
              <a:t>pushes </a:t>
            </a:r>
            <a:r>
              <a:rPr lang="en-US" sz="1400" strike="noStrike">
                <a:solidFill>
                  <a:srgbClr val="000000"/>
                </a:solidFill>
                <a:latin typeface="Arial"/>
              </a:rPr>
              <a:t>his code changes into the main branch.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</a:rPr>
              <a:t>If Prince is allowed to push his code, it could seriously ruin Spongebob’s vision and working code.</a:t>
            </a:r>
            <a:endParaRPr/>
          </a:p>
        </p:txBody>
      </p:sp>
      <p:sp>
        <p:nvSpPr>
          <p:cNvPr id="361" name="CustomShape 14"/>
          <p:cNvSpPr/>
          <p:nvPr/>
        </p:nvSpPr>
        <p:spPr>
          <a:xfrm>
            <a:off x="5940000" y="1122480"/>
            <a:ext cx="300672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</a:rPr>
              <a:t>Spongebob continues programming</a:t>
            </a:r>
            <a:endParaRPr/>
          </a:p>
        </p:txBody>
      </p:sp>
      <p:sp>
        <p:nvSpPr>
          <p:cNvPr id="362" name="CustomShape 15"/>
          <p:cNvSpPr/>
          <p:nvPr/>
        </p:nvSpPr>
        <p:spPr>
          <a:xfrm>
            <a:off x="5411880" y="2895480"/>
            <a:ext cx="3623040" cy="303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This is NON-IDEAL</a:t>
            </a:r>
            <a:endParaRPr/>
          </a:p>
        </p:txBody>
      </p:sp>
      <p:sp>
        <p:nvSpPr>
          <p:cNvPr id="363" name="TextShape 16"/>
          <p:cNvSpPr txBox="1"/>
          <p:nvPr/>
        </p:nvSpPr>
        <p:spPr>
          <a:xfrm>
            <a:off x="304920" y="0"/>
            <a:ext cx="645804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Group Project – Push vs Pull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Feedback</a:t>
            </a:r>
            <a:endParaRPr/>
          </a:p>
        </p:txBody>
      </p:sp>
      <p:sp>
        <p:nvSpPr>
          <p:cNvPr id="7" name="CustomShape 2"/>
          <p:cNvSpPr/>
          <p:nvPr/>
        </p:nvSpPr>
        <p:spPr>
          <a:xfrm>
            <a:off x="304920" y="762120"/>
            <a:ext cx="8740440" cy="449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 Remember, Homework #1 is due on </a:t>
            </a:r>
            <a:r>
              <a:rPr lang="en-US" sz="2200" b="1" u="sng" strike="noStrike" dirty="0">
                <a:solidFill>
                  <a:srgbClr val="000000"/>
                </a:solidFill>
                <a:latin typeface="Arial"/>
              </a:rPr>
              <a:t>Saturday.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b="1" u="sng" strike="noStrike" dirty="0">
                <a:solidFill>
                  <a:srgbClr val="000000"/>
                </a:solidFill>
                <a:latin typeface="Arial"/>
              </a:rPr>
              <a:t> Homework Link: 
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&lt;&lt;&lt;&lt;&lt;INSERT LINK HERE&gt;&gt;&gt;&gt;&gt;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 Remember to submit Homework via GitHub (</a:t>
            </a:r>
            <a:r>
              <a:rPr lang="en-US" sz="2200" b="1" dirty="0">
                <a:solidFill>
                  <a:srgbClr val="000000"/>
                </a:solidFill>
                <a:latin typeface="Arial"/>
              </a:rPr>
              <a:t>&amp; GitHub Pages</a:t>
            </a: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):
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&lt;&lt;&lt;&lt;&lt;INSERT LINK HERE&gt;&gt;&gt;&gt;&gt;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8" name="CustomShape 3"/>
          <p:cNvSpPr/>
          <p:nvPr/>
        </p:nvSpPr>
        <p:spPr>
          <a:xfrm>
            <a:off x="622080" y="4191120"/>
            <a:ext cx="8105760" cy="1431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1" strike="noStrike">
                <a:solidFill>
                  <a:srgbClr val="000000"/>
                </a:solidFill>
                <a:latin typeface="Arial"/>
              </a:rPr>
              <a:t>And </a:t>
            </a:r>
            <a:r>
              <a:rPr lang="en-US" sz="3200" b="1" u="sng" strike="noStrike">
                <a:solidFill>
                  <a:srgbClr val="000000"/>
                </a:solidFill>
                <a:latin typeface="Arial"/>
              </a:rPr>
              <a:t>seriously</a:t>
            </a:r>
            <a:r>
              <a:rPr lang="en-US" sz="3200" b="1" strike="noStrike">
                <a:solidFill>
                  <a:srgbClr val="000000"/>
                </a:solidFill>
                <a:latin typeface="Arial"/>
              </a:rPr>
              <a:t>!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 b="1" strike="noStrike">
                <a:solidFill>
                  <a:srgbClr val="000000"/>
                </a:solidFill>
                <a:latin typeface="Arial"/>
              </a:rPr>
              <a:t>Submit whatever you have! Don’t get a 0.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(Even if you don’t like what you’ve made.)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45100917"/>
      </p:ext>
    </p:extLst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Group Project – Push vs Pull</a:t>
            </a:r>
            <a:endParaRPr/>
          </a:p>
        </p:txBody>
      </p:sp>
      <p:pic>
        <p:nvPicPr>
          <p:cNvPr id="365" name="Picture 2"/>
          <p:cNvPicPr/>
          <p:nvPr/>
        </p:nvPicPr>
        <p:blipFill>
          <a:blip r:embed="rId3"/>
          <a:stretch/>
        </p:blipFill>
        <p:spPr>
          <a:xfrm>
            <a:off x="287280" y="1154160"/>
            <a:ext cx="1741320" cy="1442160"/>
          </a:xfrm>
          <a:prstGeom prst="rect">
            <a:avLst/>
          </a:prstGeom>
          <a:ln>
            <a:noFill/>
          </a:ln>
        </p:spPr>
      </p:pic>
      <p:pic>
        <p:nvPicPr>
          <p:cNvPr id="366" name="Picture 2"/>
          <p:cNvPicPr/>
          <p:nvPr/>
        </p:nvPicPr>
        <p:blipFill>
          <a:blip r:embed="rId4"/>
          <a:stretch/>
        </p:blipFill>
        <p:spPr>
          <a:xfrm>
            <a:off x="609480" y="4724280"/>
            <a:ext cx="1239120" cy="1586160"/>
          </a:xfrm>
          <a:prstGeom prst="rect">
            <a:avLst/>
          </a:prstGeom>
          <a:ln>
            <a:noFill/>
          </a:ln>
        </p:spPr>
      </p:pic>
      <p:sp>
        <p:nvSpPr>
          <p:cNvPr id="367" name="CustomShape 2"/>
          <p:cNvSpPr/>
          <p:nvPr/>
        </p:nvSpPr>
        <p:spPr>
          <a:xfrm>
            <a:off x="2477520" y="1061640"/>
            <a:ext cx="32108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u="sng" strike="noStrike">
                <a:solidFill>
                  <a:srgbClr val="000000"/>
                </a:solidFill>
                <a:latin typeface="Arial"/>
              </a:rPr>
              <a:t>Main Branch (Spongebob’s)</a:t>
            </a:r>
            <a:endParaRPr/>
          </a:p>
        </p:txBody>
      </p:sp>
      <p:pic>
        <p:nvPicPr>
          <p:cNvPr id="368" name="Picture 10"/>
          <p:cNvPicPr/>
          <p:nvPr/>
        </p:nvPicPr>
        <p:blipFill>
          <a:blip r:embed="rId5"/>
          <a:stretch/>
        </p:blipFill>
        <p:spPr>
          <a:xfrm>
            <a:off x="2475360" y="151236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69" name="Picture 10"/>
          <p:cNvPicPr/>
          <p:nvPr/>
        </p:nvPicPr>
        <p:blipFill>
          <a:blip r:embed="rId5"/>
          <a:stretch/>
        </p:blipFill>
        <p:spPr>
          <a:xfrm>
            <a:off x="3611160" y="15048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70" name="Picture 10"/>
          <p:cNvPicPr/>
          <p:nvPr/>
        </p:nvPicPr>
        <p:blipFill>
          <a:blip r:embed="rId5"/>
          <a:stretch/>
        </p:blipFill>
        <p:spPr>
          <a:xfrm>
            <a:off x="4746600" y="15030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71" name="Picture 10"/>
          <p:cNvPicPr/>
          <p:nvPr/>
        </p:nvPicPr>
        <p:blipFill>
          <a:blip r:embed="rId5"/>
          <a:stretch/>
        </p:blipFill>
        <p:spPr>
          <a:xfrm>
            <a:off x="5882400" y="15030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72" name="Picture 10"/>
          <p:cNvPicPr/>
          <p:nvPr/>
        </p:nvPicPr>
        <p:blipFill>
          <a:blip r:embed="rId5"/>
          <a:stretch/>
        </p:blipFill>
        <p:spPr>
          <a:xfrm>
            <a:off x="7018200" y="1503000"/>
            <a:ext cx="880560" cy="880560"/>
          </a:xfrm>
          <a:prstGeom prst="rect">
            <a:avLst/>
          </a:prstGeom>
          <a:ln>
            <a:noFill/>
          </a:ln>
        </p:spPr>
      </p:pic>
      <p:sp>
        <p:nvSpPr>
          <p:cNvPr id="373" name="CustomShape 3"/>
          <p:cNvSpPr/>
          <p:nvPr/>
        </p:nvSpPr>
        <p:spPr>
          <a:xfrm>
            <a:off x="2695680" y="242280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374" name="CustomShape 4"/>
          <p:cNvSpPr/>
          <p:nvPr/>
        </p:nvSpPr>
        <p:spPr>
          <a:xfrm>
            <a:off x="3815280" y="241992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375" name="CustomShape 5"/>
          <p:cNvSpPr/>
          <p:nvPr/>
        </p:nvSpPr>
        <p:spPr>
          <a:xfrm>
            <a:off x="489600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3</a:t>
            </a:r>
            <a:endParaRPr/>
          </a:p>
        </p:txBody>
      </p:sp>
      <p:sp>
        <p:nvSpPr>
          <p:cNvPr id="376" name="CustomShape 6"/>
          <p:cNvSpPr/>
          <p:nvPr/>
        </p:nvSpPr>
        <p:spPr>
          <a:xfrm>
            <a:off x="615132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4</a:t>
            </a:r>
            <a:endParaRPr/>
          </a:p>
        </p:txBody>
      </p:sp>
      <p:sp>
        <p:nvSpPr>
          <p:cNvPr id="377" name="CustomShape 7"/>
          <p:cNvSpPr/>
          <p:nvPr/>
        </p:nvSpPr>
        <p:spPr>
          <a:xfrm>
            <a:off x="726156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5</a:t>
            </a:r>
            <a:endParaRPr/>
          </a:p>
        </p:txBody>
      </p:sp>
      <p:sp>
        <p:nvSpPr>
          <p:cNvPr id="378" name="CustomShape 8"/>
          <p:cNvSpPr/>
          <p:nvPr/>
        </p:nvSpPr>
        <p:spPr>
          <a:xfrm flipV="1">
            <a:off x="3356280" y="194544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CustomShape 9"/>
          <p:cNvSpPr/>
          <p:nvPr/>
        </p:nvSpPr>
        <p:spPr>
          <a:xfrm flipV="1">
            <a:off x="4492080" y="194544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CustomShape 10"/>
          <p:cNvSpPr/>
          <p:nvPr/>
        </p:nvSpPr>
        <p:spPr>
          <a:xfrm flipV="1">
            <a:off x="5630760" y="193572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CustomShape 11"/>
          <p:cNvSpPr/>
          <p:nvPr/>
        </p:nvSpPr>
        <p:spPr>
          <a:xfrm flipV="1">
            <a:off x="6763320" y="194544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2" name="CustomShape 12"/>
          <p:cNvSpPr/>
          <p:nvPr/>
        </p:nvSpPr>
        <p:spPr>
          <a:xfrm>
            <a:off x="5940000" y="1122480"/>
            <a:ext cx="300672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</a:rPr>
              <a:t>Spongebob continues programming</a:t>
            </a:r>
            <a:endParaRPr/>
          </a:p>
        </p:txBody>
      </p:sp>
      <p:sp>
        <p:nvSpPr>
          <p:cNvPr id="383" name="CustomShape 13"/>
          <p:cNvSpPr/>
          <p:nvPr/>
        </p:nvSpPr>
        <p:spPr>
          <a:xfrm>
            <a:off x="4182840" y="5845320"/>
            <a:ext cx="1910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u="sng" strike="noStrike">
                <a:solidFill>
                  <a:srgbClr val="000000"/>
                </a:solidFill>
                <a:latin typeface="Arial"/>
              </a:rPr>
              <a:t>Prince’s Branch</a:t>
            </a:r>
            <a:endParaRPr/>
          </a:p>
        </p:txBody>
      </p:sp>
      <p:pic>
        <p:nvPicPr>
          <p:cNvPr id="384" name="Picture 10"/>
          <p:cNvPicPr/>
          <p:nvPr/>
        </p:nvPicPr>
        <p:blipFill>
          <a:blip r:embed="rId5"/>
          <a:stretch/>
        </p:blipFill>
        <p:spPr>
          <a:xfrm>
            <a:off x="4790160" y="4956480"/>
            <a:ext cx="880560" cy="880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Group Project – Push vs Pull</a:t>
            </a:r>
            <a:endParaRPr/>
          </a:p>
        </p:txBody>
      </p:sp>
      <p:pic>
        <p:nvPicPr>
          <p:cNvPr id="386" name="Picture 2"/>
          <p:cNvPicPr/>
          <p:nvPr/>
        </p:nvPicPr>
        <p:blipFill>
          <a:blip r:embed="rId3"/>
          <a:stretch/>
        </p:blipFill>
        <p:spPr>
          <a:xfrm>
            <a:off x="287280" y="1154160"/>
            <a:ext cx="1741320" cy="1442160"/>
          </a:xfrm>
          <a:prstGeom prst="rect">
            <a:avLst/>
          </a:prstGeom>
          <a:ln>
            <a:noFill/>
          </a:ln>
        </p:spPr>
      </p:pic>
      <p:pic>
        <p:nvPicPr>
          <p:cNvPr id="387" name="Picture 2"/>
          <p:cNvPicPr/>
          <p:nvPr/>
        </p:nvPicPr>
        <p:blipFill>
          <a:blip r:embed="rId4"/>
          <a:stretch/>
        </p:blipFill>
        <p:spPr>
          <a:xfrm>
            <a:off x="609480" y="4724280"/>
            <a:ext cx="1239120" cy="1586160"/>
          </a:xfrm>
          <a:prstGeom prst="rect">
            <a:avLst/>
          </a:prstGeom>
          <a:ln>
            <a:noFill/>
          </a:ln>
        </p:spPr>
      </p:pic>
      <p:sp>
        <p:nvSpPr>
          <p:cNvPr id="388" name="CustomShape 2"/>
          <p:cNvSpPr/>
          <p:nvPr/>
        </p:nvSpPr>
        <p:spPr>
          <a:xfrm>
            <a:off x="2477520" y="1061640"/>
            <a:ext cx="32108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u="sng" strike="noStrike">
                <a:solidFill>
                  <a:srgbClr val="000000"/>
                </a:solidFill>
                <a:latin typeface="Arial"/>
              </a:rPr>
              <a:t>Main Branch (Spongebob’s)</a:t>
            </a:r>
            <a:endParaRPr/>
          </a:p>
        </p:txBody>
      </p:sp>
      <p:pic>
        <p:nvPicPr>
          <p:cNvPr id="389" name="Picture 10"/>
          <p:cNvPicPr/>
          <p:nvPr/>
        </p:nvPicPr>
        <p:blipFill>
          <a:blip r:embed="rId5"/>
          <a:stretch/>
        </p:blipFill>
        <p:spPr>
          <a:xfrm>
            <a:off x="2475360" y="151236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90" name="Picture 10"/>
          <p:cNvPicPr/>
          <p:nvPr/>
        </p:nvPicPr>
        <p:blipFill>
          <a:blip r:embed="rId5"/>
          <a:stretch/>
        </p:blipFill>
        <p:spPr>
          <a:xfrm>
            <a:off x="3611160" y="15048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91" name="Picture 10"/>
          <p:cNvPicPr/>
          <p:nvPr/>
        </p:nvPicPr>
        <p:blipFill>
          <a:blip r:embed="rId5"/>
          <a:stretch/>
        </p:blipFill>
        <p:spPr>
          <a:xfrm>
            <a:off x="4746600" y="15030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92" name="Picture 10"/>
          <p:cNvPicPr/>
          <p:nvPr/>
        </p:nvPicPr>
        <p:blipFill>
          <a:blip r:embed="rId5"/>
          <a:stretch/>
        </p:blipFill>
        <p:spPr>
          <a:xfrm>
            <a:off x="5882400" y="15030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93" name="Picture 10"/>
          <p:cNvPicPr/>
          <p:nvPr/>
        </p:nvPicPr>
        <p:blipFill>
          <a:blip r:embed="rId5"/>
          <a:stretch/>
        </p:blipFill>
        <p:spPr>
          <a:xfrm>
            <a:off x="7018200" y="1503000"/>
            <a:ext cx="880560" cy="880560"/>
          </a:xfrm>
          <a:prstGeom prst="rect">
            <a:avLst/>
          </a:prstGeom>
          <a:ln>
            <a:noFill/>
          </a:ln>
        </p:spPr>
      </p:pic>
      <p:sp>
        <p:nvSpPr>
          <p:cNvPr id="394" name="CustomShape 3"/>
          <p:cNvSpPr/>
          <p:nvPr/>
        </p:nvSpPr>
        <p:spPr>
          <a:xfrm>
            <a:off x="2695680" y="242280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395" name="CustomShape 4"/>
          <p:cNvSpPr/>
          <p:nvPr/>
        </p:nvSpPr>
        <p:spPr>
          <a:xfrm>
            <a:off x="3815280" y="241992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396" name="CustomShape 5"/>
          <p:cNvSpPr/>
          <p:nvPr/>
        </p:nvSpPr>
        <p:spPr>
          <a:xfrm>
            <a:off x="489600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3</a:t>
            </a:r>
            <a:endParaRPr/>
          </a:p>
        </p:txBody>
      </p:sp>
      <p:sp>
        <p:nvSpPr>
          <p:cNvPr id="397" name="CustomShape 6"/>
          <p:cNvSpPr/>
          <p:nvPr/>
        </p:nvSpPr>
        <p:spPr>
          <a:xfrm>
            <a:off x="615132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4</a:t>
            </a:r>
            <a:endParaRPr/>
          </a:p>
        </p:txBody>
      </p:sp>
      <p:sp>
        <p:nvSpPr>
          <p:cNvPr id="398" name="CustomShape 7"/>
          <p:cNvSpPr/>
          <p:nvPr/>
        </p:nvSpPr>
        <p:spPr>
          <a:xfrm>
            <a:off x="726156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5</a:t>
            </a:r>
            <a:endParaRPr/>
          </a:p>
        </p:txBody>
      </p:sp>
      <p:sp>
        <p:nvSpPr>
          <p:cNvPr id="399" name="CustomShape 8"/>
          <p:cNvSpPr/>
          <p:nvPr/>
        </p:nvSpPr>
        <p:spPr>
          <a:xfrm flipV="1">
            <a:off x="3356280" y="194544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CustomShape 9"/>
          <p:cNvSpPr/>
          <p:nvPr/>
        </p:nvSpPr>
        <p:spPr>
          <a:xfrm flipV="1">
            <a:off x="4492080" y="194544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CustomShape 10"/>
          <p:cNvSpPr/>
          <p:nvPr/>
        </p:nvSpPr>
        <p:spPr>
          <a:xfrm flipV="1">
            <a:off x="5630760" y="193572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CustomShape 11"/>
          <p:cNvSpPr/>
          <p:nvPr/>
        </p:nvSpPr>
        <p:spPr>
          <a:xfrm flipV="1">
            <a:off x="6763320" y="194544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3" name="CustomShape 12"/>
          <p:cNvSpPr/>
          <p:nvPr/>
        </p:nvSpPr>
        <p:spPr>
          <a:xfrm>
            <a:off x="5940000" y="1122480"/>
            <a:ext cx="300672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</a:rPr>
              <a:t>Spongebob continues programming</a:t>
            </a:r>
            <a:endParaRPr/>
          </a:p>
        </p:txBody>
      </p:sp>
      <p:sp>
        <p:nvSpPr>
          <p:cNvPr id="404" name="CustomShape 13"/>
          <p:cNvSpPr/>
          <p:nvPr/>
        </p:nvSpPr>
        <p:spPr>
          <a:xfrm>
            <a:off x="4182840" y="5845320"/>
            <a:ext cx="1910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u="sng" strike="noStrike">
                <a:solidFill>
                  <a:srgbClr val="000000"/>
                </a:solidFill>
                <a:latin typeface="Arial"/>
              </a:rPr>
              <a:t>Prince’s Branch</a:t>
            </a:r>
            <a:endParaRPr/>
          </a:p>
        </p:txBody>
      </p:sp>
      <p:pic>
        <p:nvPicPr>
          <p:cNvPr id="405" name="Picture 10"/>
          <p:cNvPicPr/>
          <p:nvPr/>
        </p:nvPicPr>
        <p:blipFill>
          <a:blip r:embed="rId5"/>
          <a:stretch/>
        </p:blipFill>
        <p:spPr>
          <a:xfrm>
            <a:off x="4790160" y="4956480"/>
            <a:ext cx="880560" cy="880560"/>
          </a:xfrm>
          <a:prstGeom prst="rect">
            <a:avLst/>
          </a:prstGeom>
          <a:ln>
            <a:noFill/>
          </a:ln>
        </p:spPr>
      </p:pic>
      <p:sp>
        <p:nvSpPr>
          <p:cNvPr id="406" name="CustomShape 14"/>
          <p:cNvSpPr/>
          <p:nvPr/>
        </p:nvSpPr>
        <p:spPr>
          <a:xfrm>
            <a:off x="5340960" y="3380400"/>
            <a:ext cx="55296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800" b="1" strike="noStrike">
                <a:solidFill>
                  <a:srgbClr val="000000"/>
                </a:solidFill>
                <a:latin typeface="Arial"/>
              </a:rPr>
              <a:t>?</a:t>
            </a:r>
            <a:endParaRPr/>
          </a:p>
        </p:txBody>
      </p:sp>
      <p:sp>
        <p:nvSpPr>
          <p:cNvPr id="407" name="CustomShape 15"/>
          <p:cNvSpPr/>
          <p:nvPr/>
        </p:nvSpPr>
        <p:spPr>
          <a:xfrm>
            <a:off x="152280" y="3444840"/>
            <a:ext cx="5039640" cy="115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</a:rPr>
              <a:t>Because Spongebob controls the “master branch” he must elect to </a:t>
            </a:r>
            <a:r>
              <a:rPr lang="en-US" sz="1400" b="1" u="sng" strike="noStrike">
                <a:solidFill>
                  <a:srgbClr val="000000"/>
                </a:solidFill>
                <a:latin typeface="Arial"/>
              </a:rPr>
              <a:t>pull</a:t>
            </a:r>
            <a:r>
              <a:rPr lang="en-US" sz="1400" strike="noStrike">
                <a:solidFill>
                  <a:srgbClr val="000000"/>
                </a:solidFill>
                <a:latin typeface="Arial"/>
              </a:rPr>
              <a:t> Prince’s Code. All Prince can do is submit a </a:t>
            </a: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“pull request”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This is the ideal way to maintain code in version control.</a:t>
            </a:r>
            <a:endParaRPr/>
          </a:p>
        </p:txBody>
      </p:sp>
      <p:sp>
        <p:nvSpPr>
          <p:cNvPr id="408" name="CustomShape 16"/>
          <p:cNvSpPr/>
          <p:nvPr/>
        </p:nvSpPr>
        <p:spPr>
          <a:xfrm>
            <a:off x="221040" y="3107880"/>
            <a:ext cx="4807800" cy="303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Ideal Approach – Using Pull Requests</a:t>
            </a:r>
            <a:endParaRPr/>
          </a:p>
        </p:txBody>
      </p:sp>
      <p:sp>
        <p:nvSpPr>
          <p:cNvPr id="409" name="CustomShape 17"/>
          <p:cNvSpPr/>
          <p:nvPr/>
        </p:nvSpPr>
        <p:spPr>
          <a:xfrm rot="5400000" flipH="1" flipV="1">
            <a:off x="3964680" y="3663720"/>
            <a:ext cx="2572560" cy="11880"/>
          </a:xfrm>
          <a:prstGeom prst="curvedConnector3">
            <a:avLst>
              <a:gd name="adj1" fmla="val 50000"/>
            </a:avLst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CustomShape 1"/>
          <p:cNvSpPr/>
          <p:nvPr/>
        </p:nvSpPr>
        <p:spPr>
          <a:xfrm>
            <a:off x="304920" y="97920"/>
            <a:ext cx="60955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General Steps for Git Pull Requests</a:t>
            </a:r>
            <a:endParaRPr/>
          </a:p>
        </p:txBody>
      </p:sp>
      <p:sp>
        <p:nvSpPr>
          <p:cNvPr id="411" name="CustomShape 2"/>
          <p:cNvSpPr/>
          <p:nvPr/>
        </p:nvSpPr>
        <p:spPr>
          <a:xfrm>
            <a:off x="409320" y="783720"/>
            <a:ext cx="8610120" cy="561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Create a new branch of on your local computer 
	</a:t>
            </a:r>
            <a:r>
              <a:rPr lang="en-US" sz="1700" i="1" strike="noStrike">
                <a:solidFill>
                  <a:srgbClr val="000000"/>
                </a:solidFill>
                <a:latin typeface="Arial"/>
              </a:rPr>
              <a:t>git branch &lt;BRANCH NAME&gt;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Checkout that branch (locally) on your machine
	</a:t>
            </a:r>
            <a:r>
              <a:rPr lang="en-US" sz="1700" i="1" strike="noStrike">
                <a:solidFill>
                  <a:srgbClr val="000000"/>
                </a:solidFill>
                <a:latin typeface="Arial"/>
              </a:rPr>
              <a:t>git checkout &lt;BRANCH NAME&gt;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Add / Commit your changes (will automatically save to this branch)
	</a:t>
            </a:r>
            <a:r>
              <a:rPr lang="en-US" sz="1700" i="1" strike="noStrike">
                <a:solidFill>
                  <a:srgbClr val="000000"/>
                </a:solidFill>
                <a:latin typeface="Arial"/>
              </a:rPr>
              <a:t>git add –A
	git commit –m “Comment”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Push your branch to GitHub</a:t>
            </a:r>
            <a:endParaRPr/>
          </a:p>
          <a:p>
            <a:pPr>
              <a:lnSpc>
                <a:spcPct val="100000"/>
              </a:lnSpc>
            </a:pPr>
            <a:r>
              <a:rPr lang="en-US" sz="1700" strike="noStrike">
                <a:solidFill>
                  <a:srgbClr val="000000"/>
                </a:solidFill>
                <a:latin typeface="Arial"/>
              </a:rPr>
              <a:t>	</a:t>
            </a:r>
            <a:r>
              <a:rPr lang="en-US" sz="1700" i="1" strike="noStrike">
                <a:solidFill>
                  <a:srgbClr val="000000"/>
                </a:solidFill>
                <a:latin typeface="Arial"/>
              </a:rPr>
              <a:t>git push origin &lt;BRANCH NAME&gt;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Submit a Pull Request on GitHub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Other user must accept these changes on GitHub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700" i="1" strike="noStrike">
                <a:solidFill>
                  <a:srgbClr val="000000"/>
                </a:solidFill>
                <a:latin typeface="Arial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700" strike="noStrike">
                <a:solidFill>
                  <a:srgbClr val="000000"/>
                </a:solidFill>
                <a:latin typeface="Arial"/>
              </a:rPr>
              <a:t>
	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DEMO!</a:t>
            </a:r>
            <a:endParaRPr/>
          </a:p>
        </p:txBody>
      </p:sp>
      <p:sp>
        <p:nvSpPr>
          <p:cNvPr id="413" name="CustomShape 2"/>
          <p:cNvSpPr/>
          <p:nvPr/>
        </p:nvSpPr>
        <p:spPr>
          <a:xfrm>
            <a:off x="304920" y="2590920"/>
            <a:ext cx="8534160" cy="152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6000" b="1" i="1" strike="noStrike">
                <a:solidFill>
                  <a:srgbClr val="000000"/>
                </a:solidFill>
                <a:latin typeface="Arial"/>
                <a:ea typeface="Roboto"/>
              </a:rPr>
              <a:t>Git Pull Request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5" name="CustomShape 2"/>
          <p:cNvSpPr/>
          <p:nvPr/>
        </p:nvSpPr>
        <p:spPr>
          <a:xfrm>
            <a:off x="304920" y="914400"/>
            <a:ext cx="8686440" cy="447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  <a:ea typeface="Roboto"/>
              </a:rPr>
              <a:t>Assignment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Roboto"/>
              </a:rPr>
              <a:t>Time to take your newfound collaborative git skills to the real-world. Find a partner and follow the steps sent via slack to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Roboto"/>
              </a:rPr>
              <a:t>Share each other’s code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Roboto"/>
              </a:rPr>
              <a:t>Make modifications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Roboto"/>
              </a:rPr>
              <a:t>Submit a Pull Request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Roboto"/>
              </a:rPr>
              <a:t>Accept the Pull Changes</a:t>
            </a:r>
            <a:endParaRPr/>
          </a:p>
        </p:txBody>
      </p:sp>
      <p:sp>
        <p:nvSpPr>
          <p:cNvPr id="416" name="CustomShape 3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&gt; YOUR TURN!!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Follow our Guide!</a:t>
            </a:r>
            <a:endParaRPr/>
          </a:p>
        </p:txBody>
      </p:sp>
      <p:pic>
        <p:nvPicPr>
          <p:cNvPr id="418" name="Picture 2"/>
          <p:cNvPicPr/>
          <p:nvPr/>
        </p:nvPicPr>
        <p:blipFill>
          <a:blip r:embed="rId2"/>
          <a:stretch/>
        </p:blipFill>
        <p:spPr>
          <a:xfrm>
            <a:off x="304920" y="838080"/>
            <a:ext cx="3805920" cy="5060880"/>
          </a:xfrm>
          <a:prstGeom prst="rect">
            <a:avLst/>
          </a:prstGeom>
          <a:ln>
            <a:noFill/>
          </a:ln>
        </p:spPr>
      </p:pic>
      <p:sp>
        <p:nvSpPr>
          <p:cNvPr id="419" name="CustomShape 2"/>
          <p:cNvSpPr/>
          <p:nvPr/>
        </p:nvSpPr>
        <p:spPr>
          <a:xfrm>
            <a:off x="4343400" y="2819520"/>
            <a:ext cx="4676040" cy="89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US" sz="2000" b="1" strike="noStrike">
                <a:solidFill>
                  <a:srgbClr val="000000"/>
                </a:solidFill>
                <a:latin typeface="Arial"/>
              </a:rPr>
              <a:t>Step-by-step guide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000" b="1" strike="noStrike">
                <a:solidFill>
                  <a:srgbClr val="000000"/>
                </a:solidFill>
                <a:latin typeface="Arial"/>
              </a:rPr>
              <a:t>on creating Git Pull Requests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Don’t Worry!</a:t>
            </a:r>
            <a:endParaRPr/>
          </a:p>
        </p:txBody>
      </p:sp>
      <p:sp>
        <p:nvSpPr>
          <p:cNvPr id="421" name="CustomShape 2"/>
          <p:cNvSpPr/>
          <p:nvPr/>
        </p:nvSpPr>
        <p:spPr>
          <a:xfrm>
            <a:off x="304920" y="2057400"/>
            <a:ext cx="8534160" cy="152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b="1" i="1" strike="noStrike">
                <a:solidFill>
                  <a:srgbClr val="000000"/>
                </a:solidFill>
                <a:latin typeface="Arial"/>
                <a:ea typeface="Roboto"/>
              </a:rPr>
              <a:t>We’ll be coming back to this.</a:t>
            </a:r>
            <a:endParaRPr/>
          </a:p>
        </p:txBody>
      </p:sp>
      <p:sp>
        <p:nvSpPr>
          <p:cNvPr id="422" name="CustomShape 3"/>
          <p:cNvSpPr/>
          <p:nvPr/>
        </p:nvSpPr>
        <p:spPr>
          <a:xfrm>
            <a:off x="287280" y="3124080"/>
            <a:ext cx="8534160" cy="68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2400" i="1" strike="noStrike">
                <a:solidFill>
                  <a:srgbClr val="000000"/>
                </a:solidFill>
                <a:latin typeface="Arial"/>
                <a:ea typeface="Roboto"/>
              </a:rPr>
              <a:t>You won’t need this fully until Week 8.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Practice At Home</a:t>
            </a:r>
            <a:endParaRPr/>
          </a:p>
        </p:txBody>
      </p:sp>
      <p:sp>
        <p:nvSpPr>
          <p:cNvPr id="424" name="CustomShape 2"/>
          <p:cNvSpPr/>
          <p:nvPr/>
        </p:nvSpPr>
        <p:spPr>
          <a:xfrm>
            <a:off x="304920" y="2057400"/>
            <a:ext cx="8534160" cy="152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b="1" i="1" strike="noStrike">
                <a:solidFill>
                  <a:srgbClr val="000000"/>
                </a:solidFill>
                <a:latin typeface="Arial"/>
                <a:ea typeface="Roboto"/>
              </a:rPr>
              <a:t>But practice when you can!</a:t>
            </a:r>
            <a:endParaRPr/>
          </a:p>
        </p:txBody>
      </p:sp>
      <p:sp>
        <p:nvSpPr>
          <p:cNvPr id="425" name="CustomShape 3"/>
          <p:cNvSpPr/>
          <p:nvPr/>
        </p:nvSpPr>
        <p:spPr>
          <a:xfrm>
            <a:off x="287280" y="3124080"/>
            <a:ext cx="8534160" cy="68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2400" i="1" strike="noStrike">
                <a:solidFill>
                  <a:srgbClr val="000000"/>
                </a:solidFill>
                <a:latin typeface="Arial"/>
                <a:ea typeface="Roboto"/>
              </a:rPr>
              <a:t>You don’t need a partner to submit pull requests!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stomShape 1"/>
          <p:cNvSpPr/>
          <p:nvPr/>
        </p:nvSpPr>
        <p:spPr>
          <a:xfrm>
            <a:off x="304920" y="762120"/>
            <a:ext cx="8740440" cy="556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200" b="1" u="sng" strike="noStrike" dirty="0">
                <a:solidFill>
                  <a:srgbClr val="000000"/>
                </a:solidFill>
                <a:latin typeface="Arial"/>
              </a:rPr>
              <a:t>Also, remember….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 In Class Office Hours: 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45 minutes before class, 30 minutes after.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 Review In Class Material (Exercises and Slides):
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&lt;&lt;&lt;&lt;INSERT LINK&gt;&gt;&gt;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 Re-Watch Class Videos: 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&lt;&lt;&lt;INSERT LINK&gt;&gt;&gt;&gt;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2" name="CustomShape 2"/>
          <p:cNvSpPr/>
          <p:nvPr/>
        </p:nvSpPr>
        <p:spPr>
          <a:xfrm>
            <a:off x="304920" y="97920"/>
            <a:ext cx="55623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Office Hours + Additional Help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2374335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Arial"/>
              </a:rPr>
              <a:t>Recapping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6668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304920" y="97920"/>
            <a:ext cx="40762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Recap</a:t>
            </a:r>
            <a:endParaRPr/>
          </a:p>
        </p:txBody>
      </p:sp>
      <p:sp>
        <p:nvSpPr>
          <p:cNvPr id="5" name="CustomShape 2"/>
          <p:cNvSpPr/>
          <p:nvPr/>
        </p:nvSpPr>
        <p:spPr>
          <a:xfrm>
            <a:off x="304920" y="762120"/>
            <a:ext cx="8740440" cy="449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In just one whirlwind week we’ve covered: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Full-Stack Development Conceptually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Terminal /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</a:rPr>
              <a:t>Git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Bash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HTML Syntax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</a:rPr>
              <a:t>Git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Concepts and Commands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CSS Purpose, Syntax, and Styles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Floating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Positioning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Box Model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Chrome Dev Tools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b="1" u="sng" strike="noStrike" dirty="0">
                <a:solidFill>
                  <a:srgbClr val="000000"/>
                </a:solidFill>
                <a:latin typeface="Arial"/>
              </a:rPr>
              <a:t>How to Learn on Your Own!!</a:t>
            </a:r>
            <a:endParaRPr dirty="0"/>
          </a:p>
        </p:txBody>
      </p:sp>
      <p:pic>
        <p:nvPicPr>
          <p:cNvPr id="6" name="Picture 2"/>
          <p:cNvPicPr/>
          <p:nvPr/>
        </p:nvPicPr>
        <p:blipFill>
          <a:blip r:embed="rId2"/>
          <a:srcRect b="4166"/>
          <a:stretch/>
        </p:blipFill>
        <p:spPr>
          <a:xfrm>
            <a:off x="5257800" y="2568240"/>
            <a:ext cx="3885840" cy="372384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5589233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en_of_Coding" id="{87602CDD-0462-F346-8F62-CCB9F24D482F}" vid="{D140266A-C4E2-8544-B29C-B3C9A1ADCCE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</TotalTime>
  <Words>1805</Words>
  <Application>Microsoft Macintosh PowerPoint</Application>
  <PresentationFormat>On-screen Show (4:3)</PresentationFormat>
  <Paragraphs>350</Paragraphs>
  <Slides>67</Slides>
  <Notes>14</Notes>
  <HiddenSlides>12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5" baseType="lpstr">
      <vt:lpstr>Arial</vt:lpstr>
      <vt:lpstr>Calibri</vt:lpstr>
      <vt:lpstr>Calibri Light</vt:lpstr>
      <vt:lpstr>DejaVu Sans</vt:lpstr>
      <vt:lpstr>Mangal</vt:lpstr>
      <vt:lpstr>Roboto</vt:lpstr>
      <vt:lpstr>Times New Roman</vt:lpstr>
      <vt:lpstr>1_Unbranded</vt:lpstr>
      <vt:lpstr>Going Live</vt:lpstr>
      <vt:lpstr>PowerPoint Presentation</vt:lpstr>
      <vt:lpstr>PowerPoint Presentation</vt:lpstr>
      <vt:lpstr>PowerPoint Presentation</vt:lpstr>
      <vt:lpstr>A Few Admin Things…</vt:lpstr>
      <vt:lpstr>PowerPoint Presentation</vt:lpstr>
      <vt:lpstr>PowerPoint Presentation</vt:lpstr>
      <vt:lpstr>Recapping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Double Take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CSS Resets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 the Web with GitHub!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  <vt:lpstr>Homework 1 - Help?</vt:lpstr>
      <vt:lpstr>EXTRA MATERIAL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George Yoo</cp:lastModifiedBy>
  <cp:revision>1486</cp:revision>
  <cp:lastPrinted>2016-01-30T16:23:56Z</cp:lastPrinted>
  <dcterms:created xsi:type="dcterms:W3CDTF">2015-01-20T17:19:00Z</dcterms:created>
  <dcterms:modified xsi:type="dcterms:W3CDTF">2018-05-11T17:22:44Z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14</vt:i4>
  </property>
  <property fmtid="{D5CDD505-2E9C-101B-9397-08002B2CF9AE}" pid="4" name="HyperlinksChanged">
    <vt:bool>true</vt:bool>
  </property>
  <property fmtid="{D5CDD505-2E9C-101B-9397-08002B2CF9AE}" pid="5" name="LinksUpToDate">
    <vt:bool>true</vt:bool>
  </property>
  <property fmtid="{D5CDD505-2E9C-101B-9397-08002B2CF9AE}" pid="6" name="MMClips">
    <vt:i4>0</vt:i4>
  </property>
  <property fmtid="{D5CDD505-2E9C-101B-9397-08002B2CF9AE}" pid="7" name="Notes">
    <vt:i4>35</vt:i4>
  </property>
  <property fmtid="{D5CDD505-2E9C-101B-9397-08002B2CF9AE}" pid="8" name="PresentationFormat">
    <vt:lpwstr>On-screen Show (4:3)</vt:lpwstr>
  </property>
  <property fmtid="{D5CDD505-2E9C-101B-9397-08002B2CF9AE}" pid="9" name="ScaleCrop">
    <vt:bool>true</vt:bool>
  </property>
  <property fmtid="{D5CDD505-2E9C-101B-9397-08002B2CF9AE}" pid="10" name="ShareDoc">
    <vt:bool>true</vt:bool>
  </property>
  <property fmtid="{D5CDD505-2E9C-101B-9397-08002B2CF9AE}" pid="11" name="Slides">
    <vt:i4>66</vt:i4>
  </property>
</Properties>
</file>