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6" r:id="rId3"/>
    <p:sldId id="257" r:id="rId4"/>
    <p:sldId id="258" r:id="rId5"/>
    <p:sldId id="259" r:id="rId6"/>
    <p:sldId id="261" r:id="rId7"/>
    <p:sldId id="260" r:id="rId8"/>
    <p:sldId id="270" r:id="rId9"/>
    <p:sldId id="262" r:id="rId10"/>
    <p:sldId id="264" r:id="rId11"/>
    <p:sldId id="271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F4C21E-9833-4276-B0C5-8ECAC1094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6221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65EEF-22CE-473D-9B57-7BB7C5D64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644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3E0E2-E240-4933-8DED-50763066093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29088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DC0BA-C503-468D-B6FA-C3B4AF7A3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7C823-B4B3-42A6-AE25-C6F1E5ACE0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81304-C8E2-41B5-BA81-688E3F83E2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CD3A1-AF60-43BF-87BC-2D42C1A818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747F-D26D-4F81-8204-2C2E0B6928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DABB-D4A7-47E9-BB61-0246C3A75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0E611-825C-4536-BFC3-8F91D2BD18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995D-7347-4860-8068-65FDCC8736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4CC05-33E3-4478-A1F3-04EA3F8209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24E9-B186-49EE-A2A6-3D83AEDD31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758B-4063-4E2A-A6EB-9DFE2E3F14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889ABEF-A949-4C43-909C-DCF3408966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48ADA-8A9B-4406-AC0A-A71EF787EAF2}" type="slidenum">
              <a:rPr lang="pt-BR" smtClean="0"/>
              <a:pPr/>
              <a:t>1</a:t>
            </a:fld>
            <a:endParaRPr lang="pt-BR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205286"/>
            <a:ext cx="6400800" cy="244785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3600" dirty="0" smtClean="0"/>
              <a:t>Política Econômica e Planejamento Econômico: Evolução e  Brasil</a:t>
            </a:r>
          </a:p>
          <a:p>
            <a:pPr eaLnBrk="1" hangingPunct="1"/>
            <a:r>
              <a:rPr lang="en-US" sz="2800" dirty="0"/>
              <a:t>Aula 2</a:t>
            </a:r>
            <a:endParaRPr lang="pt-BR" sz="2800" dirty="0"/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685800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0573" y="5579948"/>
            <a:ext cx="36734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1800" b="1" dirty="0" smtClean="0"/>
              <a:t>1º </a:t>
            </a:r>
            <a:r>
              <a:rPr lang="pt-BR" sz="1800" b="1" dirty="0"/>
              <a:t>semestre de </a:t>
            </a:r>
            <a:r>
              <a:rPr lang="pt-BR" sz="1800" b="1" dirty="0" smtClean="0"/>
              <a:t>2017</a:t>
            </a:r>
            <a:endParaRPr lang="pt-BR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CC119-68DE-4302-9892-B8803A93052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52513"/>
            <a:ext cx="82819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</a:t>
            </a:r>
            <a:r>
              <a:rPr lang="pt-BR" sz="2800" b="1" dirty="0" smtClean="0"/>
              <a:t>Governos Lula (2003-2006 </a:t>
            </a:r>
            <a:r>
              <a:rPr lang="pt-BR" sz="2800" dirty="0" smtClean="0"/>
              <a:t>e</a:t>
            </a:r>
            <a:r>
              <a:rPr lang="pt-BR" sz="2800" b="1" dirty="0" smtClean="0"/>
              <a:t> 2007-2010)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2003 – Política Industrial, Tecnológica e de 	Comércio Exterior – </a:t>
            </a:r>
            <a:r>
              <a:rPr lang="pt-BR" sz="2800" u="sng" dirty="0" smtClean="0"/>
              <a:t>PITCE:</a:t>
            </a:r>
            <a:r>
              <a:rPr lang="pt-BR" sz="2800" dirty="0" smtClean="0"/>
              <a:t> “1ª tentativa”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2004-2007: Plano Plurianual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	“Brasil de Todos – participação e inclusão”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2007-2010 – </a:t>
            </a:r>
            <a:r>
              <a:rPr lang="pt-BR" sz="2800" b="1" dirty="0" smtClean="0"/>
              <a:t>PAC</a:t>
            </a:r>
            <a:r>
              <a:rPr lang="pt-BR" sz="2800" dirty="0" smtClean="0"/>
              <a:t> - Programa de Aceleração do Crescimento - infraestrutura e obras públicas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2008 – Política Desenvolvimento Produtivo -    	</a:t>
            </a:r>
            <a:r>
              <a:rPr lang="pt-BR" sz="2800" u="sng" dirty="0" smtClean="0"/>
              <a:t>PDP:</a:t>
            </a:r>
            <a:r>
              <a:rPr lang="pt-BR" sz="2800" dirty="0" smtClean="0"/>
              <a:t>	“2ª tentativa” de política industrial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2008-2011: Plano Plurianual (PPA)</a:t>
            </a:r>
          </a:p>
          <a:p>
            <a:pPr algn="l" eaLnBrk="1" hangingPunct="1">
              <a:lnSpc>
                <a:spcPct val="90000"/>
              </a:lnSpc>
            </a:pPr>
            <a:endParaRPr lang="pt-BR" sz="2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0A9B4-6368-4354-A713-312033BF7C4B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52513"/>
            <a:ext cx="8281987" cy="52568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800" b="1" dirty="0" smtClean="0"/>
              <a:t>Governos Dilma (2011-2014 </a:t>
            </a:r>
            <a:r>
              <a:rPr lang="pt-BR" sz="2800" dirty="0" smtClean="0"/>
              <a:t>e </a:t>
            </a:r>
            <a:r>
              <a:rPr lang="pt-BR" sz="2800" b="1" dirty="0" smtClean="0"/>
              <a:t>2015-? 2018)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2011 – Plano </a:t>
            </a:r>
            <a:r>
              <a:rPr lang="pt-BR" sz="2800" u="sng" dirty="0" smtClean="0"/>
              <a:t>Brasil Maior</a:t>
            </a:r>
            <a:r>
              <a:rPr lang="pt-BR" sz="2800" dirty="0" smtClean="0"/>
              <a:t>: “3ª tentativa” de política industrial (PITCE, PDP, Brasil Maior)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2011-2015 – </a:t>
            </a:r>
            <a:r>
              <a:rPr lang="pt-BR" sz="2800" b="1" dirty="0" smtClean="0"/>
              <a:t>PAC II </a:t>
            </a:r>
            <a:r>
              <a:rPr lang="pt-BR" sz="2800" dirty="0" smtClean="0"/>
              <a:t>– infraestrutura e obras </a:t>
            </a:r>
            <a:r>
              <a:rPr lang="pt-BR" sz="2800" dirty="0" err="1" smtClean="0"/>
              <a:t>públs</a:t>
            </a:r>
            <a:r>
              <a:rPr lang="pt-BR" sz="2800" dirty="0" smtClean="0"/>
              <a:t>.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2012-2015 – PPA  Plano Plurianual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dirty="0" smtClean="0"/>
              <a:t>2014/15 – </a:t>
            </a:r>
            <a:r>
              <a:rPr lang="en-US" sz="2800" dirty="0" err="1" smtClean="0"/>
              <a:t>degradação</a:t>
            </a:r>
            <a:r>
              <a:rPr lang="en-US" sz="2800" dirty="0" smtClean="0"/>
              <a:t> das </a:t>
            </a:r>
            <a:r>
              <a:rPr lang="en-US" sz="2800" dirty="0" err="1" smtClean="0"/>
              <a:t>contas</a:t>
            </a:r>
            <a:r>
              <a:rPr lang="en-US" sz="2800" dirty="0" smtClean="0"/>
              <a:t> </a:t>
            </a:r>
            <a:r>
              <a:rPr lang="en-US" sz="2800" dirty="0" err="1" smtClean="0"/>
              <a:t>públicas</a:t>
            </a:r>
            <a:r>
              <a:rPr lang="en-US" sz="2800" dirty="0" smtClean="0"/>
              <a:t> e do </a:t>
            </a:r>
            <a:r>
              <a:rPr lang="en-US" sz="2800" dirty="0" err="1" smtClean="0"/>
              <a:t>balanço</a:t>
            </a:r>
            <a:r>
              <a:rPr lang="en-US" sz="2800" dirty="0" smtClean="0"/>
              <a:t> de </a:t>
            </a:r>
            <a:r>
              <a:rPr lang="en-US" sz="2800" dirty="0" err="1" smtClean="0"/>
              <a:t>pagamentos</a:t>
            </a:r>
            <a:r>
              <a:rPr lang="en-US" sz="2800" dirty="0" smtClean="0"/>
              <a:t> e </a:t>
            </a:r>
            <a:r>
              <a:rPr lang="en-US" sz="2800" dirty="0" err="1" smtClean="0"/>
              <a:t>aceleração</a:t>
            </a:r>
            <a:r>
              <a:rPr lang="en-US" sz="2800" dirty="0" smtClean="0"/>
              <a:t> da </a:t>
            </a:r>
            <a:r>
              <a:rPr lang="en-US" sz="2800" dirty="0" err="1" smtClean="0"/>
              <a:t>inflação</a:t>
            </a:r>
            <a:r>
              <a:rPr lang="en-US" sz="2800" dirty="0" smtClean="0"/>
              <a:t>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dirty="0" smtClean="0"/>
              <a:t>2015 – </a:t>
            </a:r>
            <a:r>
              <a:rPr lang="en-US" sz="2800" dirty="0" err="1" smtClean="0"/>
              <a:t>ajuste</a:t>
            </a:r>
            <a:r>
              <a:rPr lang="en-US" sz="2800" dirty="0" smtClean="0"/>
              <a:t> </a:t>
            </a:r>
            <a:r>
              <a:rPr lang="en-US" sz="2800" dirty="0" err="1" smtClean="0"/>
              <a:t>ortodoxo</a:t>
            </a:r>
            <a:r>
              <a:rPr lang="en-US" sz="2800" dirty="0" smtClean="0"/>
              <a:t>: </a:t>
            </a:r>
            <a:r>
              <a:rPr lang="en-US" sz="2800" dirty="0" err="1" smtClean="0"/>
              <a:t>corte</a:t>
            </a:r>
            <a:r>
              <a:rPr lang="en-US" sz="2800" dirty="0" smtClean="0"/>
              <a:t> de </a:t>
            </a:r>
            <a:r>
              <a:rPr lang="en-US" sz="2800" dirty="0" err="1" smtClean="0"/>
              <a:t>gastos</a:t>
            </a:r>
            <a:r>
              <a:rPr lang="en-US" sz="2800" dirty="0" smtClean="0"/>
              <a:t> e </a:t>
            </a:r>
            <a:r>
              <a:rPr lang="en-US" sz="2800" dirty="0" err="1" smtClean="0"/>
              <a:t>aumento</a:t>
            </a:r>
            <a:r>
              <a:rPr lang="en-US" sz="2800" dirty="0" smtClean="0"/>
              <a:t> dos </a:t>
            </a:r>
            <a:r>
              <a:rPr lang="en-US" sz="2800" dirty="0" err="1" smtClean="0"/>
              <a:t>juros</a:t>
            </a:r>
            <a:r>
              <a:rPr lang="en-US" sz="2800" dirty="0" smtClean="0"/>
              <a:t>; </a:t>
            </a:r>
            <a:r>
              <a:rPr lang="en-US" sz="2800" dirty="0" err="1" smtClean="0"/>
              <a:t>recessão</a:t>
            </a:r>
            <a:r>
              <a:rPr lang="en-US" sz="2800" dirty="0" smtClean="0"/>
              <a:t> (</a:t>
            </a:r>
            <a:r>
              <a:rPr lang="en-US" sz="2800" dirty="0" err="1" smtClean="0"/>
              <a:t>queda</a:t>
            </a:r>
            <a:r>
              <a:rPr lang="en-US" sz="2800" dirty="0" smtClean="0"/>
              <a:t> do </a:t>
            </a:r>
            <a:r>
              <a:rPr lang="en-US" sz="2800" dirty="0" err="1" smtClean="0"/>
              <a:t>nível</a:t>
            </a:r>
            <a:r>
              <a:rPr lang="en-US" sz="2800" dirty="0" smtClean="0"/>
              <a:t> de </a:t>
            </a:r>
            <a:r>
              <a:rPr lang="en-US" sz="2800" dirty="0" err="1" smtClean="0"/>
              <a:t>atividade</a:t>
            </a:r>
            <a:r>
              <a:rPr lang="en-US" sz="2800" dirty="0" smtClean="0"/>
              <a:t> e do </a:t>
            </a:r>
            <a:r>
              <a:rPr lang="en-US" sz="2800" dirty="0" err="1" smtClean="0"/>
              <a:t>emprego</a:t>
            </a:r>
            <a:r>
              <a:rPr lang="en-US" sz="2800" dirty="0" smtClean="0"/>
              <a:t>)</a:t>
            </a:r>
          </a:p>
          <a:p>
            <a:pPr algn="l" eaLnBrk="1" hangingPunct="1">
              <a:lnSpc>
                <a:spcPct val="90000"/>
              </a:lnSpc>
            </a:pPr>
            <a:endParaRPr lang="pt-BR" sz="2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89A5E-B200-4368-997F-25A725892BE9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052513"/>
            <a:ext cx="8353425" cy="5472112"/>
          </a:xfrm>
        </p:spPr>
        <p:txBody>
          <a:bodyPr/>
          <a:lstStyle/>
          <a:p>
            <a:pPr eaLnBrk="1" hangingPunct="1"/>
            <a:r>
              <a:rPr lang="pt-BR" sz="2800" i="1" u="sng" dirty="0" smtClean="0">
                <a:solidFill>
                  <a:srgbClr val="FF0000"/>
                </a:solidFill>
              </a:rPr>
              <a:t>Politica Econômica</a:t>
            </a:r>
            <a:endParaRPr lang="pt-BR" sz="2800" dirty="0" smtClean="0"/>
          </a:p>
          <a:p>
            <a:pPr algn="l" eaLnBrk="1" hangingPunct="1"/>
            <a:r>
              <a:rPr lang="pt-BR" sz="2800" b="1" i="1" dirty="0" smtClean="0"/>
              <a:t>Objetivo</a:t>
            </a:r>
            <a:r>
              <a:rPr lang="pt-BR" sz="2800" dirty="0" smtClean="0"/>
              <a:t>: gestão do </a:t>
            </a:r>
            <a:r>
              <a:rPr lang="pt-BR" sz="2800" u="sng" dirty="0" smtClean="0"/>
              <a:t>nível de atividade</a:t>
            </a:r>
            <a:r>
              <a:rPr lang="pt-BR" sz="2800" dirty="0" smtClean="0"/>
              <a:t> econômica,</a:t>
            </a:r>
            <a:r>
              <a:rPr lang="pt-BR" dirty="0" smtClean="0"/>
              <a:t>   </a:t>
            </a:r>
          </a:p>
          <a:p>
            <a:pPr algn="l" eaLnBrk="1" hangingPunct="1"/>
            <a:r>
              <a:rPr lang="pt-BR" dirty="0" smtClean="0"/>
              <a:t>  </a:t>
            </a:r>
            <a:r>
              <a:rPr lang="pt-BR" sz="2800" dirty="0" smtClean="0"/>
              <a:t>caráter </a:t>
            </a:r>
            <a:r>
              <a:rPr lang="pt-BR" sz="2800" dirty="0" err="1" smtClean="0"/>
              <a:t>anti-cíclico</a:t>
            </a:r>
            <a:r>
              <a:rPr lang="pt-BR" sz="2800" dirty="0" smtClean="0"/>
              <a:t>, pró-</a:t>
            </a:r>
            <a:r>
              <a:rPr lang="pt-BR" sz="2800" u="sng" dirty="0" smtClean="0"/>
              <a:t>crescimento</a:t>
            </a:r>
            <a:r>
              <a:rPr lang="pt-BR" sz="2800" dirty="0" smtClean="0"/>
              <a:t> econômico</a:t>
            </a:r>
          </a:p>
          <a:p>
            <a:pPr algn="l" eaLnBrk="1" hangingPunct="1"/>
            <a:r>
              <a:rPr lang="pt-BR" sz="2800" dirty="0" smtClean="0"/>
              <a:t>- Anos 30 : ações estatais pró-recuperação (New </a:t>
            </a:r>
            <a:r>
              <a:rPr lang="pt-BR" sz="2800" dirty="0" err="1" smtClean="0"/>
              <a:t>Deal</a:t>
            </a:r>
            <a:r>
              <a:rPr lang="pt-BR" sz="2800" dirty="0" smtClean="0"/>
              <a:t>, nazi-fascismo) ampliam grau de intervenção</a:t>
            </a:r>
          </a:p>
          <a:p>
            <a:pPr algn="l" eaLnBrk="1" hangingPunct="1"/>
            <a:r>
              <a:rPr lang="pt-BR" sz="2800" dirty="0" smtClean="0"/>
              <a:t>- Keynes (1936) teoria sobre a ação do Estado</a:t>
            </a:r>
          </a:p>
          <a:p>
            <a:pPr algn="l" eaLnBrk="1" hangingPunct="1"/>
            <a:r>
              <a:rPr lang="pt-BR" dirty="0" smtClean="0"/>
              <a:t>	</a:t>
            </a:r>
            <a:r>
              <a:rPr lang="pt-BR" sz="2800" dirty="0" smtClean="0"/>
              <a:t>		politica </a:t>
            </a:r>
            <a:r>
              <a:rPr lang="pt-BR" sz="2800" dirty="0"/>
              <a:t>fiscal </a:t>
            </a:r>
            <a:r>
              <a:rPr lang="pt-BR" sz="2800" dirty="0" smtClean="0"/>
              <a:t>(gasto) e tributária Instrumentos 	política monetária-creditícia</a:t>
            </a:r>
          </a:p>
          <a:p>
            <a:pPr algn="l" eaLnBrk="1" hangingPunct="1"/>
            <a:r>
              <a:rPr lang="pt-BR" sz="2800" dirty="0" smtClean="0"/>
              <a:t>de Política		política cambial</a:t>
            </a:r>
          </a:p>
          <a:p>
            <a:pPr algn="l" eaLnBrk="1" hangingPunct="1"/>
            <a:r>
              <a:rPr lang="pt-BR" sz="2800" dirty="0" smtClean="0"/>
              <a:t>Econômica		politica de rendas (preço-salário)</a:t>
            </a:r>
            <a:r>
              <a:rPr lang="pt-BR" dirty="0" smtClean="0"/>
              <a:t> </a:t>
            </a:r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2700338" y="4221163"/>
            <a:ext cx="504825" cy="2160587"/>
          </a:xfrm>
          <a:prstGeom prst="leftBrace">
            <a:avLst>
              <a:gd name="adj1" fmla="val 356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1E63C-8026-48B8-B1E0-0701A0568214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96975"/>
            <a:ext cx="8856983" cy="52563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800" b="1" i="1" dirty="0" smtClean="0"/>
              <a:t>Objetivo</a:t>
            </a:r>
            <a:r>
              <a:rPr lang="pt-BR" sz="2800" i="1" dirty="0" smtClean="0"/>
              <a:t> </a:t>
            </a:r>
            <a:r>
              <a:rPr lang="pt-BR" sz="2800" dirty="0" smtClean="0"/>
              <a:t>: promover </a:t>
            </a:r>
            <a:r>
              <a:rPr lang="pt-BR" sz="2800" u="sng" dirty="0" smtClean="0"/>
              <a:t>mudanças estruturais</a:t>
            </a:r>
            <a:r>
              <a:rPr lang="pt-BR" sz="2800" dirty="0" smtClean="0"/>
              <a:t>, realizar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  transformações pró-</a:t>
            </a:r>
            <a:r>
              <a:rPr lang="pt-BR" sz="2800" u="sng" dirty="0" smtClean="0"/>
              <a:t>desenvolvimento</a:t>
            </a:r>
            <a:r>
              <a:rPr lang="pt-BR" sz="2800" dirty="0" smtClean="0"/>
              <a:t> econômico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 1917, Rússia - ruptura do regime capitalista; 1928, implementado o planejamento central (</a:t>
            </a:r>
            <a:r>
              <a:rPr lang="pt-BR" sz="2800" dirty="0" err="1" smtClean="0"/>
              <a:t>Gosplan</a:t>
            </a:r>
            <a:r>
              <a:rPr lang="pt-BR" sz="2800" dirty="0" smtClean="0"/>
              <a:t>)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 1ª Guerra e pós – ampliado o papel do Estado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 			metas </a:t>
            </a:r>
            <a:r>
              <a:rPr lang="pt-BR" sz="2800" dirty="0"/>
              <a:t>setoriais e estratégicas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/>
              <a:t>			</a:t>
            </a:r>
            <a:r>
              <a:rPr lang="pt-BR" sz="2800" dirty="0" smtClean="0"/>
              <a:t>política </a:t>
            </a:r>
            <a:r>
              <a:rPr lang="pt-BR" sz="2800" dirty="0"/>
              <a:t>industrial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/>
              <a:t> instrumentos 	</a:t>
            </a:r>
            <a:r>
              <a:rPr lang="pt-BR" sz="2800" dirty="0" smtClean="0"/>
              <a:t>defesa </a:t>
            </a:r>
            <a:r>
              <a:rPr lang="pt-BR" sz="2800" dirty="0"/>
              <a:t>(reserva) do mercado interno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/>
              <a:t>			</a:t>
            </a:r>
            <a:r>
              <a:rPr lang="pt-BR" sz="2800" dirty="0" smtClean="0"/>
              <a:t>política </a:t>
            </a:r>
            <a:r>
              <a:rPr lang="pt-BR" sz="2800" dirty="0"/>
              <a:t>de crédito direcionada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/>
              <a:t>			</a:t>
            </a:r>
            <a:r>
              <a:rPr lang="pt-BR" sz="2800" dirty="0" smtClean="0"/>
              <a:t>Estado-empresário </a:t>
            </a:r>
            <a:r>
              <a:rPr lang="pt-BR" sz="2800" dirty="0"/>
              <a:t>(estatais)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			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0A507-0BD0-4575-9D20-EFB78B41CCF9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424863" cy="5472112"/>
          </a:xfrm>
        </p:spPr>
        <p:txBody>
          <a:bodyPr/>
          <a:lstStyle/>
          <a:p>
            <a:pPr eaLnBrk="1" hangingPunct="1"/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pt-BR" sz="2800" dirty="0" smtClean="0"/>
              <a:t>Crise de 1929, os anos 30 e o pós-2ª Guerra : </a:t>
            </a:r>
          </a:p>
          <a:p>
            <a:pPr algn="l" eaLnBrk="1" hangingPunct="1"/>
            <a:r>
              <a:rPr lang="pt-BR" sz="2800" dirty="0" smtClean="0"/>
              <a:t>Países capitalistas : EUA, Alemanha, Inglaterra, Itália, França - ações pró-recuperação ampliaram a intervenção estatal e seu escopo; 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dirty="0"/>
              <a:t>Países </a:t>
            </a:r>
            <a:r>
              <a:rPr lang="pt-BR" sz="2800" dirty="0" smtClean="0"/>
              <a:t>socialistas: ampliação pós-1945 </a:t>
            </a:r>
            <a:r>
              <a:rPr lang="pt-BR" sz="2800" dirty="0"/>
              <a:t>– </a:t>
            </a:r>
            <a:r>
              <a:rPr lang="pt-BR" sz="2800" dirty="0" smtClean="0"/>
              <a:t>Europa do Leste; </a:t>
            </a:r>
            <a:r>
              <a:rPr lang="pt-BR" sz="2800" dirty="0"/>
              <a:t>1949 – </a:t>
            </a:r>
            <a:r>
              <a:rPr lang="pt-BR" sz="2800" dirty="0" smtClean="0"/>
              <a:t>China planejamento </a:t>
            </a:r>
            <a:r>
              <a:rPr lang="pt-BR" sz="2800" dirty="0"/>
              <a:t>central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pt-BR" sz="2800" u="sng" dirty="0" smtClean="0"/>
              <a:t>Índia, Coréia, América Latina</a:t>
            </a:r>
            <a:r>
              <a:rPr lang="pt-BR" sz="2800" dirty="0" smtClean="0"/>
              <a:t> – Estado tem papel decisivo  nas transformações estruturais</a:t>
            </a:r>
          </a:p>
          <a:p>
            <a:pPr algn="l" eaLnBrk="1" hangingPunct="1"/>
            <a:r>
              <a:rPr lang="pt-BR" sz="2800" dirty="0" smtClean="0"/>
              <a:t>Intervenções no contexto da economia capitalista: 	</a:t>
            </a:r>
            <a:r>
              <a:rPr lang="pt-BR" sz="2800" i="1" u="sng" dirty="0" smtClean="0"/>
              <a:t>não há eliminação da propriedade privada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2ECF2A-0A3A-456A-976D-CEBC500E733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569325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 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u="sng" dirty="0" smtClean="0"/>
              <a:t> Anos 70</a:t>
            </a:r>
            <a:r>
              <a:rPr lang="pt-BR" sz="2800" dirty="0" smtClean="0"/>
              <a:t>: fim ‘ciclo longo’ pós-1945; 2 choques do 	petróleo; turbulência e reciclagem 	financeira; 	monetarismo (EUA) e valorização do dólar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u="sng" dirty="0" smtClean="0"/>
              <a:t>Anos 80</a:t>
            </a:r>
            <a:r>
              <a:rPr lang="pt-BR" sz="2800" dirty="0" smtClean="0"/>
              <a:t>: crise da dívida (‘quebra’ México, 1982),   	‘</a:t>
            </a:r>
            <a:r>
              <a:rPr lang="pt-BR" sz="2800" i="1" dirty="0" err="1" smtClean="0"/>
              <a:t>debt</a:t>
            </a:r>
            <a:r>
              <a:rPr lang="pt-BR" sz="2800" i="1" dirty="0" smtClean="0"/>
              <a:t>  </a:t>
            </a:r>
            <a:r>
              <a:rPr lang="pt-BR" sz="2800" i="1" dirty="0" err="1" smtClean="0"/>
              <a:t>trap</a:t>
            </a:r>
            <a:r>
              <a:rPr lang="pt-BR" sz="2800" dirty="0" smtClean="0"/>
              <a:t>’, crise fiscal e hiperinflações; fim do 	bloco socialista (Alemanha, Polônia, URSS,...) 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u="sng" dirty="0" smtClean="0"/>
              <a:t>Anos 90</a:t>
            </a:r>
            <a:r>
              <a:rPr lang="pt-BR" sz="2800" dirty="0" smtClean="0"/>
              <a:t>: reestruturação da dívida (Baker-Brady), 	 	ajustamento e ‘Consenso de Washington’ : 	abertura econômica, liberalização 	financeira, 	privatização, desregulação, </a:t>
            </a:r>
            <a:r>
              <a:rPr lang="pt-BR" sz="2800" dirty="0" err="1" smtClean="0"/>
              <a:t>re-regulação</a:t>
            </a:r>
            <a:r>
              <a:rPr lang="pt-BR" sz="2800" dirty="0" smtClean="0"/>
              <a:t>; 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2C013-FB65-4D56-8705-27638E0F23D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042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800" dirty="0" smtClean="0"/>
              <a:t>Brasil – séc. XX –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800" dirty="0" smtClean="0"/>
              <a:t>Anos 30: intervenções crescentes (Getúlio 1930-45);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800" dirty="0" smtClean="0"/>
              <a:t>Anos 40 - Debate R. Simonsen X </a:t>
            </a:r>
            <a:r>
              <a:rPr lang="pt-BR" sz="2800" dirty="0" err="1" smtClean="0"/>
              <a:t>Gudin</a:t>
            </a:r>
            <a:r>
              <a:rPr lang="pt-BR" sz="2800" dirty="0" smtClean="0"/>
              <a:t> (liberalismo)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800" dirty="0" smtClean="0"/>
              <a:t>Anos 50 – 2º governo de Getúlio Vargas - reformas 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Marcos do planejamento estatal :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b="1" dirty="0" smtClean="0"/>
              <a:t>Plano de Metas </a:t>
            </a:r>
            <a:r>
              <a:rPr lang="pt-BR" sz="2800" dirty="0" smtClean="0"/>
              <a:t>– gov. J. Kubitscheck (1956-61)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b="1" dirty="0" smtClean="0"/>
              <a:t>II PND </a:t>
            </a:r>
            <a:r>
              <a:rPr lang="pt-BR" sz="2800" dirty="0" smtClean="0"/>
              <a:t>– gov. Geisel (1974-79):</a:t>
            </a:r>
          </a:p>
          <a:p>
            <a:pPr algn="l" eaLnBrk="1" hangingPunct="1">
              <a:lnSpc>
                <a:spcPct val="80000"/>
              </a:lnSpc>
            </a:pPr>
            <a:endParaRPr lang="pt-BR" sz="2400" dirty="0" smtClean="0"/>
          </a:p>
          <a:p>
            <a:pPr algn="l" eaLnBrk="1" hangingPunct="1">
              <a:lnSpc>
                <a:spcPct val="80000"/>
              </a:lnSpc>
            </a:pPr>
            <a:r>
              <a:rPr lang="pt-BR" sz="2400" dirty="0" smtClean="0"/>
              <a:t>Carlos Lessa: critica o II PND, o mito do “Brasil-Potência” e  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400" dirty="0" smtClean="0"/>
              <a:t>      a megalomania’ (“</a:t>
            </a:r>
            <a:r>
              <a:rPr lang="pt-BR" sz="2400" b="1" i="1" dirty="0" smtClean="0"/>
              <a:t>II PND - Sonho e Fracasso”) 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400" dirty="0" smtClean="0"/>
              <a:t>Reis Velloso: defesa do II PND  (“</a:t>
            </a:r>
            <a:r>
              <a:rPr lang="pt-BR" sz="2400" b="1" i="1" dirty="0" smtClean="0"/>
              <a:t>O último trem para Paris”)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400" dirty="0" smtClean="0"/>
              <a:t>Barros de Castro – II PND completou a estrutura industrial e 		permitiu megassuperávits no balanço comercial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9C9FFC-6F81-41B1-A021-6B4A1A0F49F3}" type="slidenum">
              <a:rPr lang="pt-BR" smtClean="0"/>
              <a:pPr/>
              <a:t>7</a:t>
            </a:fld>
            <a:endParaRPr lang="pt-BR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772400" cy="431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2800" dirty="0" smtClean="0"/>
              <a:t>PPE 2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713788" cy="5545137"/>
          </a:xfrm>
        </p:spPr>
        <p:txBody>
          <a:bodyPr/>
          <a:lstStyle/>
          <a:p>
            <a:pPr eaLnBrk="1" hangingPunct="1"/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pt-BR" sz="2800" dirty="0" smtClean="0"/>
              <a:t> Anos 80 em diante – desaceleração econômica e 	inflação crescente (1980 supera 100% a.a.);</a:t>
            </a:r>
            <a:endParaRPr lang="pt-BR" sz="2800" i="1" u="sng" dirty="0" smtClean="0"/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pt-BR" sz="2800" i="1" dirty="0" smtClean="0"/>
              <a:t> </a:t>
            </a:r>
            <a:r>
              <a:rPr lang="pt-BR" sz="2800" i="1" u="sng" dirty="0" smtClean="0"/>
              <a:t>Ocaso do planejamento</a:t>
            </a:r>
            <a:r>
              <a:rPr lang="pt-BR" sz="2800" dirty="0" smtClean="0"/>
              <a:t> - busca da </a:t>
            </a:r>
            <a:r>
              <a:rPr lang="pt-BR" sz="2800" i="1" dirty="0" smtClean="0"/>
              <a:t>“estabilização”: </a:t>
            </a:r>
            <a:r>
              <a:rPr lang="pt-BR" sz="2800" dirty="0"/>
              <a:t>	</a:t>
            </a:r>
            <a:r>
              <a:rPr lang="pt-BR" sz="2800" dirty="0" smtClean="0"/>
              <a:t>balanço de pagamentos e inflação</a:t>
            </a: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endParaRPr lang="pt-BR" sz="2800" dirty="0" smtClean="0"/>
          </a:p>
          <a:p>
            <a:pPr eaLnBrk="1" hangingPunct="1"/>
            <a:r>
              <a:rPr lang="pt-BR" sz="2800" b="1" dirty="0" smtClean="0"/>
              <a:t>Governo Gen. Figueiredo (1979-85) 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1979/80 – ‘ajuste heterodoxo’ fracassado; 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1981/83 –  recessão, maxidesvalorização cambial, ajuste externo, tentativas de controle do Estado;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1983/85 – hiperinflação (acima de 200% a.a.);  	transição da ditadura militar para o poder civil;</a:t>
            </a:r>
          </a:p>
          <a:p>
            <a:pPr algn="l" eaLnBrk="1" hangingPunct="1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E473B-32B8-45E9-A978-33FE6B4B4794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713788" cy="5545137"/>
          </a:xfrm>
        </p:spPr>
        <p:txBody>
          <a:bodyPr/>
          <a:lstStyle/>
          <a:p>
            <a:pPr eaLnBrk="1" hangingPunct="1"/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pt-BR" sz="2800" b="1" dirty="0" smtClean="0"/>
              <a:t>Governo Sarney (1985-90)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1986 – Plano Cruzado: 1ª. tentativa de estabilização 		monetária, com crescimento (</a:t>
            </a:r>
            <a:r>
              <a:rPr lang="pt-BR" sz="2800" dirty="0" err="1" smtClean="0"/>
              <a:t>min.Funaro</a:t>
            </a:r>
            <a:r>
              <a:rPr lang="pt-BR" sz="2800" dirty="0" smtClean="0"/>
              <a:t>)</a:t>
            </a:r>
            <a:endParaRPr lang="pt-BR" sz="2800" i="1" dirty="0" smtClean="0"/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1987 – Moratória externa (fevereiro); </a:t>
            </a:r>
          </a:p>
          <a:p>
            <a:pPr algn="l" eaLnBrk="1" hangingPunct="1"/>
            <a:r>
              <a:rPr lang="pt-BR" sz="2800" dirty="0"/>
              <a:t>	</a:t>
            </a:r>
            <a:r>
              <a:rPr lang="pt-BR" sz="2800" dirty="0" smtClean="0"/>
              <a:t>Plano Bresser (min. Bresser Pereira)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1989 – Plano Verão - “arroz com feijão” (</a:t>
            </a:r>
            <a:r>
              <a:rPr lang="pt-BR" sz="2800" dirty="0" err="1" smtClean="0"/>
              <a:t>Mailson</a:t>
            </a:r>
            <a:r>
              <a:rPr lang="pt-BR" sz="2800" dirty="0" smtClean="0"/>
              <a:t>)</a:t>
            </a:r>
          </a:p>
          <a:p>
            <a:pPr eaLnBrk="1" hangingPunct="1"/>
            <a:r>
              <a:rPr lang="pt-BR" sz="2800" dirty="0" smtClean="0"/>
              <a:t>	</a:t>
            </a:r>
            <a:r>
              <a:rPr lang="pt-BR" sz="2800" b="1" dirty="0" smtClean="0"/>
              <a:t>Governo Collor de Mello (1990-1992)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Planos Collor  I e II, buscam estabilizar economia; 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Início da liberalização externa e desestatização;</a:t>
            </a:r>
          </a:p>
          <a:p>
            <a:pPr algn="l" eaLnBrk="1" hangingPunct="1">
              <a:buFontTx/>
              <a:buChar char="•"/>
            </a:pPr>
            <a:r>
              <a:rPr lang="pt-BR" sz="2800" dirty="0" smtClean="0"/>
              <a:t> </a:t>
            </a:r>
            <a:r>
              <a:rPr lang="pt-BR" sz="2800" i="1" dirty="0" smtClean="0"/>
              <a:t>“Impeachment” </a:t>
            </a:r>
            <a:r>
              <a:rPr lang="pt-BR" sz="2800" dirty="0" smtClean="0"/>
              <a:t>do Presidente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121A2-C9F7-45D4-818A-553287E16467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981075"/>
            <a:ext cx="8353425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u="sng" dirty="0" smtClean="0">
                <a:solidFill>
                  <a:srgbClr val="FF0000"/>
                </a:solidFill>
              </a:rPr>
              <a:t>Planejamento Econômico</a:t>
            </a:r>
            <a:endParaRPr lang="pt-BR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sz="2800" b="1" dirty="0" smtClean="0"/>
              <a:t>Governo Itamar Franco (1992-1994)</a:t>
            </a:r>
            <a:endParaRPr lang="pt-BR" sz="2800" dirty="0" smtClean="0"/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1994 - estabilização monetária (Plano Real)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 dirty="0" smtClean="0"/>
              <a:t>Governos FHC (1995-1998 </a:t>
            </a:r>
            <a:r>
              <a:rPr lang="pt-BR" sz="2800" dirty="0" smtClean="0"/>
              <a:t>e </a:t>
            </a:r>
            <a:r>
              <a:rPr lang="pt-BR" sz="2800" b="1" dirty="0" smtClean="0"/>
              <a:t>1999-2002)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Liberalização comercial e financeira aprofunda-se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Privatizações ‘maciças’ a partir de 1995</a:t>
            </a:r>
            <a:r>
              <a:rPr lang="pt-BR" sz="2800" dirty="0"/>
              <a:t>: </a:t>
            </a:r>
            <a:r>
              <a:rPr lang="pt-BR" sz="2800" dirty="0" smtClean="0"/>
              <a:t>nova Lei das Concessões, venda de empresas: siderurgia, eletricidade, telecomunicações, ferrovias, portos, rodovias; 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pt-BR" sz="2800" dirty="0" smtClean="0"/>
              <a:t> Reforma do Estado e novos papéis: 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- Agências reguladoras de serviços sob concessão;</a:t>
            </a:r>
          </a:p>
          <a:p>
            <a:pPr algn="l" eaLnBrk="1" hangingPunct="1">
              <a:lnSpc>
                <a:spcPct val="90000"/>
              </a:lnSpc>
            </a:pPr>
            <a:r>
              <a:rPr lang="pt-BR" sz="2800" dirty="0" smtClean="0"/>
              <a:t>- Órgãos de defesa da concorrência (CADE/SDE); 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85800" y="260648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dirty="0" smtClean="0"/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578</Words>
  <Application>Microsoft Office PowerPoint</Application>
  <PresentationFormat>Apresentação na tela (4:3)</PresentationFormat>
  <Paragraphs>111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PPE 2</vt:lpstr>
      <vt:lpstr>Slide 8</vt:lpstr>
      <vt:lpstr>Slide 9</vt:lpstr>
      <vt:lpstr>Slide 10</vt:lpstr>
      <vt:lpstr>Slide 11</vt:lpstr>
    </vt:vector>
  </TitlesOfParts>
  <Company>UNICAMP Universidade Estadual de Campinas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2</dc:title>
  <dc:creator>José Bonifácio S Amaral Filho</dc:creator>
  <cp:lastModifiedBy>Maura Padula</cp:lastModifiedBy>
  <cp:revision>93</cp:revision>
  <dcterms:created xsi:type="dcterms:W3CDTF">2005-09-07T21:13:42Z</dcterms:created>
  <dcterms:modified xsi:type="dcterms:W3CDTF">2017-03-09T23:27:18Z</dcterms:modified>
</cp:coreProperties>
</file>