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61" r:id="rId3"/>
    <p:sldId id="265" r:id="rId4"/>
    <p:sldId id="260" r:id="rId5"/>
    <p:sldId id="257" r:id="rId6"/>
    <p:sldId id="262" r:id="rId7"/>
    <p:sldId id="258" r:id="rId8"/>
    <p:sldId id="263" r:id="rId9"/>
    <p:sldId id="259" r:id="rId10"/>
    <p:sldId id="26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DDDDDD"/>
    <a:srgbClr val="CCCCFF"/>
    <a:srgbClr val="CCFFCC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9221B95-3BDA-4631-9EAE-2A7A0187B0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9791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E8C2-AAB7-4B24-8D6A-A320D3FD0543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7B4BA-AF46-4EA0-A5B6-CD6F03776C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7C7D7-5872-48E5-AA4C-6E50369242BD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EAEC-4A89-49B3-B0B6-B381F6B01E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8D7B-440E-4F9C-A994-E13A16D34632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550CB-7BB4-4888-A136-DD0DFFB752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D764D-AA41-4C5C-86F0-01569DFAB49F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B85F0-86D3-40EC-ACEF-CD1BAD5AFB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FA8C6-6ECC-467E-B4CB-D4AD238034AA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EC90F-6F75-4E72-BE52-3AA48287F4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6FF46-6A70-423E-A9D4-9127A90C598A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81CCC-546C-48E1-823C-AF04A1DAF5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DC72E-91D9-446C-93A7-177458A23E00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699A-B7F2-43BC-8818-81F5C4957A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7CF4-878A-42DB-9582-AF40337AA32D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A99B-4FE7-4B67-8EE4-A7AECB3164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0D524-F564-4A88-A691-EF79D222B180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33FD-CF74-4B4A-AF63-583BB4F6D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F919-8212-4273-BAF9-CDA0818F30C5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9E74-6410-4B7C-B87E-2E7CBB9B7C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5B7D6-485E-4B8A-915B-08B05BB1ACA2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B4C7-BF6B-406F-8AAE-AADB2ED74C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D082FB-BE79-49FD-ACC6-CE81FD07B6D5}" type="datetimeFigureOut">
              <a:rPr lang="pt-BR"/>
              <a:pPr>
                <a:defRPr/>
              </a:pPr>
              <a:t>09/03/2017</a:t>
            </a:fld>
            <a:endParaRPr lang="pt-B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6510DB-1770-46AE-A839-6C5302C21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DA1C0-52CE-46AC-8718-4F54BF44E7E6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476250"/>
            <a:ext cx="7772400" cy="64928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3200" dirty="0" smtClean="0"/>
              <a:t>Economia para Engenharia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31640" y="1844824"/>
            <a:ext cx="6472510" cy="295190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sz="3600" dirty="0" smtClean="0"/>
              <a:t>Introdução : </a:t>
            </a:r>
          </a:p>
          <a:p>
            <a:pPr marL="0" indent="0" algn="ctr" eaLnBrk="1" hangingPunct="1">
              <a:buFontTx/>
              <a:buNone/>
            </a:pPr>
            <a:r>
              <a:rPr lang="pt-BR" sz="3600" dirty="0" smtClean="0"/>
              <a:t>Capitalismo e sua evolução</a:t>
            </a:r>
          </a:p>
          <a:p>
            <a:pPr marL="0" indent="0" algn="ctr" eaLnBrk="1" hangingPunct="1">
              <a:buFontTx/>
              <a:buNone/>
            </a:pPr>
            <a:r>
              <a:rPr lang="pt-BR" sz="3600" dirty="0" smtClean="0"/>
              <a:t>Estado e </a:t>
            </a:r>
            <a:r>
              <a:rPr lang="pt-BR" sz="3600" dirty="0" smtClean="0"/>
              <a:t>Economia</a:t>
            </a:r>
            <a:endParaRPr lang="pt-BR" sz="3600" dirty="0" smtClean="0"/>
          </a:p>
          <a:p>
            <a:pPr marL="0" indent="0" algn="ctr" eaLnBrk="1" hangingPunct="1">
              <a:buFontTx/>
              <a:buNone/>
            </a:pPr>
            <a:endParaRPr lang="en-US" sz="2800" dirty="0" smtClean="0"/>
          </a:p>
          <a:p>
            <a:pPr marL="0" indent="0" algn="ctr" eaLnBrk="1" hangingPunct="1">
              <a:buFontTx/>
              <a:buNone/>
            </a:pPr>
            <a:r>
              <a:rPr lang="en-US" sz="2800" dirty="0" smtClean="0"/>
              <a:t>Aula </a:t>
            </a:r>
            <a:r>
              <a:rPr lang="en-US" sz="2800" dirty="0" smtClean="0"/>
              <a:t>1</a:t>
            </a:r>
            <a:endParaRPr lang="pt-BR" sz="280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0573" y="5651956"/>
            <a:ext cx="36734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1800" b="1" dirty="0" smtClean="0"/>
              <a:t>1º </a:t>
            </a:r>
            <a:r>
              <a:rPr lang="pt-BR" sz="1800" b="1" dirty="0"/>
              <a:t>semestre de </a:t>
            </a:r>
            <a:r>
              <a:rPr lang="pt-BR" sz="1800" b="1" dirty="0" smtClean="0"/>
              <a:t>2017</a:t>
            </a:r>
            <a:endParaRPr 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1BCE0-27B0-4647-84EF-605150CEF6D4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280400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sz="2800" b="1" dirty="0" smtClean="0"/>
              <a:t>Brasil pós-80 </a:t>
            </a:r>
            <a:r>
              <a:rPr lang="pt-BR" sz="2800" dirty="0" smtClean="0"/>
              <a:t>: 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Estagnação econômica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Planos de “</a:t>
            </a:r>
            <a:r>
              <a:rPr lang="pt-BR" sz="2800" i="1" dirty="0" smtClean="0"/>
              <a:t>estabilização monetária</a:t>
            </a:r>
            <a:r>
              <a:rPr lang="pt-BR" sz="2800" dirty="0" smtClean="0"/>
              <a:t>”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Perda da perspectiva de planejamento econômico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Anos 90: abertura e ajuste neoliberal – 1990/2002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2003/2010: nova perspectiva desenvolvimentista</a:t>
            </a:r>
          </a:p>
          <a:p>
            <a:pPr marL="0" indent="0" eaLnBrk="1" hangingPunct="1">
              <a:buNone/>
            </a:pPr>
            <a:r>
              <a:rPr lang="pt-BR" sz="2800" dirty="0" smtClean="0"/>
              <a:t>2011/2014</a:t>
            </a:r>
            <a:r>
              <a:rPr lang="pt-BR" sz="2800" dirty="0"/>
              <a:t>: limites </a:t>
            </a:r>
            <a:r>
              <a:rPr lang="pt-BR" sz="2800" dirty="0" smtClean="0"/>
              <a:t>crescentes às possibilidades de desenvolvimento e de setores estratégicos</a:t>
            </a:r>
          </a:p>
          <a:p>
            <a:pPr marL="0" indent="0" eaLnBrk="1" hangingPunct="1">
              <a:buNone/>
            </a:pPr>
            <a:r>
              <a:rPr lang="pt-BR" sz="2800" dirty="0" smtClean="0"/>
              <a:t>Crise 2015/2016: déficit público, endividamento </a:t>
            </a:r>
            <a:r>
              <a:rPr lang="pt-BR" sz="2800" dirty="0" smtClean="0"/>
              <a:t>público elevado</a:t>
            </a:r>
            <a:r>
              <a:rPr lang="pt-BR" sz="2800" dirty="0" smtClean="0"/>
              <a:t>, </a:t>
            </a:r>
            <a:r>
              <a:rPr lang="pt-BR" sz="2800" dirty="0" smtClean="0"/>
              <a:t>crise fiscal e recessão</a:t>
            </a:r>
            <a:endParaRPr lang="pt-BR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23882-D8B9-4BED-ADD2-D6810651021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95288" y="1268413"/>
            <a:ext cx="8569325" cy="504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800" b="1" dirty="0" smtClean="0"/>
              <a:t>“Economia de mercado” (Capitalismo)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dirty="0" smtClean="0"/>
              <a:t>Produção para venda (mercadorias: bens e serviços)</a:t>
            </a:r>
          </a:p>
          <a:p>
            <a:pPr marL="342900" indent="-342900">
              <a:spcBef>
                <a:spcPct val="20000"/>
              </a:spcBef>
            </a:pPr>
            <a:endParaRPr lang="pt-BR" sz="28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2800" dirty="0" smtClean="0"/>
              <a:t>Divisão do trabalho social</a:t>
            </a:r>
          </a:p>
          <a:p>
            <a:pPr marL="342900" indent="-342900">
              <a:spcBef>
                <a:spcPct val="20000"/>
              </a:spcBef>
            </a:pPr>
            <a:endParaRPr lang="pt-BR" sz="28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2800" dirty="0" smtClean="0"/>
              <a:t>Produtividade do trabalho elevada</a:t>
            </a:r>
          </a:p>
          <a:p>
            <a:pPr marL="342900" indent="-342900">
              <a:spcBef>
                <a:spcPct val="20000"/>
              </a:spcBef>
            </a:pPr>
            <a:endParaRPr lang="pt-BR" sz="28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2800" dirty="0" smtClean="0"/>
              <a:t>Força de trabalho = mercadoria</a:t>
            </a:r>
          </a:p>
          <a:p>
            <a:pPr marL="342900" indent="-342900">
              <a:spcBef>
                <a:spcPct val="20000"/>
              </a:spcBef>
            </a:pPr>
            <a:endParaRPr lang="pt-BR" sz="28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2800" dirty="0" smtClean="0"/>
              <a:t>Propriedade privada dos meios de produção </a:t>
            </a:r>
            <a:endParaRPr lang="pt-BR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23882-D8B9-4BED-ADD2-D68106510214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95288" y="1268413"/>
            <a:ext cx="8569325" cy="504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800" b="1" dirty="0"/>
              <a:t>Agenda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Intervenção do Estado na transição ao capitalismo   </a:t>
            </a:r>
            <a:r>
              <a:rPr lang="pt-BR" sz="2800" b="1" dirty="0"/>
              <a:t>– política mercantilista</a:t>
            </a:r>
            <a:endParaRPr lang="pt-BR" sz="2800" dirty="0"/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Intervenção do Estado nos séculos XVIII e XIX  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	</a:t>
            </a:r>
            <a:r>
              <a:rPr lang="pt-BR" sz="2800" b="1" dirty="0"/>
              <a:t>–</a:t>
            </a:r>
            <a:r>
              <a:rPr lang="pt-BR" sz="2800" dirty="0"/>
              <a:t> </a:t>
            </a:r>
            <a:r>
              <a:rPr lang="pt-BR" sz="2800" b="1" dirty="0"/>
              <a:t>industrializações</a:t>
            </a:r>
            <a:endParaRPr lang="pt-BR" sz="2800" dirty="0"/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Intervenção na etapa monopolista 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	–</a:t>
            </a:r>
            <a:r>
              <a:rPr lang="pt-BR" sz="2800" b="1" dirty="0"/>
              <a:t> regulação de mercados e da concorrência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b="1" dirty="0"/>
              <a:t>	– políticas </a:t>
            </a:r>
            <a:r>
              <a:rPr lang="pt-BR" sz="2800" b="1" dirty="0" err="1"/>
              <a:t>anti-cíclicas</a:t>
            </a:r>
            <a:r>
              <a:rPr lang="pt-BR" sz="2800" b="1" dirty="0"/>
              <a:t> </a:t>
            </a:r>
            <a:endParaRPr lang="pt-BR" sz="2800" dirty="0"/>
          </a:p>
          <a:p>
            <a:pPr marL="342900" indent="-342900">
              <a:spcBef>
                <a:spcPct val="20000"/>
              </a:spcBef>
            </a:pPr>
            <a:r>
              <a:rPr lang="pt-BR" sz="2800" dirty="0"/>
              <a:t>Intervenção nas industrializações tardias </a:t>
            </a:r>
          </a:p>
          <a:p>
            <a:pPr marL="342900" indent="-342900">
              <a:spcBef>
                <a:spcPct val="20000"/>
              </a:spcBef>
            </a:pPr>
            <a:r>
              <a:rPr lang="pt-BR" sz="2800" b="1" dirty="0"/>
              <a:t>	 – planejamento e desenvolvimento econômico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A2EBEC-5772-4794-9D40-1E4D1F0BD21F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353425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sz="2800" b="1" smtClean="0"/>
              <a:t>Transição para o capitalismo</a:t>
            </a:r>
            <a:endParaRPr lang="pt-BR" sz="2800" smtClean="0"/>
          </a:p>
          <a:p>
            <a:pPr marL="0" indent="0" eaLnBrk="1" hangingPunct="1">
              <a:buFontTx/>
              <a:buNone/>
            </a:pPr>
            <a:r>
              <a:rPr lang="pt-BR" sz="2800" smtClean="0"/>
              <a:t>Formação dos Estados Nacionais:</a:t>
            </a:r>
          </a:p>
          <a:p>
            <a:pPr marL="0" indent="0" eaLnBrk="1" hangingPunct="1"/>
            <a:r>
              <a:rPr lang="pt-BR" sz="2800" smtClean="0"/>
              <a:t> centralização do poder político (absolutismo)</a:t>
            </a:r>
          </a:p>
          <a:p>
            <a:pPr marL="0" indent="0" eaLnBrk="1" hangingPunct="1"/>
            <a:r>
              <a:rPr lang="pt-BR" sz="2800" smtClean="0"/>
              <a:t> eliminação de restrições locais </a:t>
            </a:r>
          </a:p>
          <a:p>
            <a:pPr marL="0" indent="0" eaLnBrk="1" hangingPunct="1"/>
            <a:r>
              <a:rPr lang="pt-BR" sz="2800" smtClean="0"/>
              <a:t> “renascimento” do comércio</a:t>
            </a:r>
          </a:p>
          <a:p>
            <a:pPr marL="0" indent="0" eaLnBrk="1" hangingPunct="1">
              <a:buFontTx/>
              <a:buNone/>
            </a:pPr>
            <a:r>
              <a:rPr lang="pt-BR" sz="2800" smtClean="0"/>
              <a:t>Mercantilismo : doutrina para o fortalecimento da economia nacional (protecionismo, estímulo às manufaturas, colônias e pacto colonial, concessões reais monopolistas, balanço comercial favorável =&gt; metalismo: acumulação de riqueza)</a:t>
            </a:r>
            <a:endParaRPr lang="pt-BR" sz="2800" b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8BC00-3050-4B00-8D04-721E16165569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352730" cy="47529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sz="2800" b="1" dirty="0" smtClean="0"/>
              <a:t>Industrialização e </a:t>
            </a:r>
            <a:r>
              <a:rPr lang="pt-BR" sz="2800" b="1" dirty="0"/>
              <a:t>c</a:t>
            </a:r>
            <a:r>
              <a:rPr lang="pt-BR" sz="2800" b="1" dirty="0" smtClean="0"/>
              <a:t>apitalismo concorrencial</a:t>
            </a:r>
            <a:endParaRPr lang="pt-BR" sz="2800" dirty="0" smtClean="0"/>
          </a:p>
          <a:p>
            <a:pPr marL="0" indent="0" eaLnBrk="1" hangingPunct="1">
              <a:buFontTx/>
              <a:buNone/>
            </a:pPr>
            <a:endParaRPr lang="pt-BR" sz="2800" dirty="0" smtClean="0"/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Séc. XVIII : </a:t>
            </a:r>
            <a:r>
              <a:rPr lang="pt-BR" sz="2800" b="1" dirty="0" smtClean="0"/>
              <a:t>Revolução Industrial</a:t>
            </a:r>
            <a:r>
              <a:rPr lang="pt-BR" sz="2800" dirty="0" smtClean="0"/>
              <a:t> (Inglaterra)</a:t>
            </a:r>
          </a:p>
          <a:p>
            <a:pPr marL="0" indent="0" eaLnBrk="1" hangingPunct="1">
              <a:buFontTx/>
              <a:buNone/>
            </a:pPr>
            <a:r>
              <a:rPr lang="pt-BR" sz="2800" i="1" dirty="0" smtClean="0"/>
              <a:t>Liberalismo</a:t>
            </a:r>
            <a:r>
              <a:rPr lang="pt-BR" sz="2800" dirty="0" smtClean="0"/>
              <a:t> : abertura de mercados em escala mundial, quebra de monopólios </a:t>
            </a:r>
          </a:p>
          <a:p>
            <a:pPr marL="0" indent="0" eaLnBrk="1" hangingPunct="1">
              <a:buFontTx/>
              <a:buNone/>
            </a:pPr>
            <a:r>
              <a:rPr lang="pt-BR" sz="2400" dirty="0" smtClean="0"/>
              <a:t>(Adam </a:t>
            </a:r>
            <a:r>
              <a:rPr lang="pt-BR" sz="2400" smtClean="0"/>
              <a:t>Smith, : </a:t>
            </a:r>
            <a:r>
              <a:rPr lang="pt-BR" sz="2400" dirty="0" smtClean="0"/>
              <a:t>“A riqueza das nações”; David Ricardo, 1817: “Princípios de Economia Política e Tributação)  </a:t>
            </a:r>
          </a:p>
          <a:p>
            <a:pPr marL="0" indent="0" eaLnBrk="1" hangingPunct="1">
              <a:buFontTx/>
              <a:buNone/>
            </a:pPr>
            <a:endParaRPr lang="pt-BR" sz="2800" dirty="0" smtClean="0"/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Séc. XIX - </a:t>
            </a:r>
            <a:r>
              <a:rPr lang="pt-BR" sz="2800" b="1" dirty="0" smtClean="0"/>
              <a:t>Industrializações retardatárias</a:t>
            </a:r>
            <a:r>
              <a:rPr lang="pt-BR" sz="2800" dirty="0" smtClean="0"/>
              <a:t> com apoio do Estado - França, EUA, Alemanha (F. </a:t>
            </a:r>
            <a:r>
              <a:rPr lang="pt-BR" sz="2800" dirty="0" err="1" smtClean="0"/>
              <a:t>List</a:t>
            </a:r>
            <a:r>
              <a:rPr lang="pt-BR" sz="2800" dirty="0" smtClean="0"/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F75EB-E8DA-442A-B9FC-6C8E976A875A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9750" y="1412875"/>
            <a:ext cx="8280400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800" b="1" dirty="0"/>
              <a:t>Etapa monopolista do </a:t>
            </a:r>
            <a:r>
              <a:rPr lang="pt-BR" sz="2800" b="1" dirty="0" smtClean="0"/>
              <a:t>capitalismo</a:t>
            </a:r>
            <a:endParaRPr lang="pt-BR" sz="2800" dirty="0"/>
          </a:p>
          <a:p>
            <a:pPr>
              <a:spcBef>
                <a:spcPct val="20000"/>
              </a:spcBef>
            </a:pPr>
            <a:r>
              <a:rPr lang="pt-BR" sz="2800" dirty="0"/>
              <a:t>Séc. XIX / XX : transição p/ etapa monopolista - </a:t>
            </a:r>
            <a:r>
              <a:rPr lang="pt-BR" sz="2800" dirty="0" smtClean="0"/>
              <a:t>Regulação </a:t>
            </a:r>
            <a:r>
              <a:rPr lang="pt-BR" sz="2800" dirty="0"/>
              <a:t>de mercados e </a:t>
            </a:r>
            <a:r>
              <a:rPr lang="pt-BR" sz="2800" dirty="0" smtClean="0"/>
              <a:t>Defesa </a:t>
            </a:r>
            <a:r>
              <a:rPr lang="pt-BR" sz="2800" dirty="0"/>
              <a:t>da concorrência (ex. EUA - </a:t>
            </a:r>
            <a:r>
              <a:rPr lang="pt-BR" sz="2800" i="1" dirty="0" err="1"/>
              <a:t>Sherman</a:t>
            </a:r>
            <a:r>
              <a:rPr lang="pt-BR" sz="2800" i="1" dirty="0"/>
              <a:t> </a:t>
            </a:r>
            <a:r>
              <a:rPr lang="pt-BR" sz="2800" i="1" dirty="0" err="1" smtClean="0"/>
              <a:t>Act</a:t>
            </a:r>
            <a:r>
              <a:rPr lang="pt-BR" sz="2800" i="1" dirty="0" smtClean="0"/>
              <a:t> </a:t>
            </a:r>
            <a:r>
              <a:rPr lang="pt-BR" sz="2800" dirty="0" smtClean="0"/>
              <a:t>e </a:t>
            </a:r>
            <a:r>
              <a:rPr lang="pt-BR" sz="2800" i="1" dirty="0"/>
              <a:t>Clayton </a:t>
            </a:r>
            <a:r>
              <a:rPr lang="pt-BR" sz="2800" i="1" dirty="0" err="1"/>
              <a:t>Act</a:t>
            </a:r>
            <a:r>
              <a:rPr lang="pt-BR" sz="2800" dirty="0"/>
              <a:t>, ICC, PUC)</a:t>
            </a:r>
          </a:p>
          <a:p>
            <a:pPr>
              <a:lnSpc>
                <a:spcPct val="50000"/>
              </a:lnSpc>
              <a:spcBef>
                <a:spcPct val="20000"/>
              </a:spcBef>
            </a:pPr>
            <a:endParaRPr lang="pt-BR" sz="2800" dirty="0"/>
          </a:p>
          <a:p>
            <a:pPr>
              <a:spcBef>
                <a:spcPct val="20000"/>
              </a:spcBef>
            </a:pPr>
            <a:r>
              <a:rPr lang="pt-BR" sz="2800" dirty="0"/>
              <a:t>1917 – </a:t>
            </a:r>
            <a:r>
              <a:rPr lang="pt-BR" sz="2800" i="1" dirty="0"/>
              <a:t>Ruptura socialista </a:t>
            </a:r>
            <a:r>
              <a:rPr lang="pt-BR" sz="2800" dirty="0"/>
              <a:t>(URSS) </a:t>
            </a:r>
            <a:r>
              <a:rPr lang="pt-BR" sz="2800" dirty="0" smtClean="0"/>
              <a:t>e </a:t>
            </a:r>
            <a:r>
              <a:rPr lang="pt-BR" sz="2800" dirty="0" smtClean="0"/>
              <a:t>planificação </a:t>
            </a:r>
            <a:r>
              <a:rPr lang="pt-BR" sz="2800" dirty="0"/>
              <a:t>	da economia: </a:t>
            </a:r>
            <a:r>
              <a:rPr lang="pt-BR" sz="2800" dirty="0" smtClean="0"/>
              <a:t>1929 - 1º </a:t>
            </a:r>
            <a:r>
              <a:rPr lang="pt-BR" sz="2800" dirty="0"/>
              <a:t>P</a:t>
            </a:r>
            <a:r>
              <a:rPr lang="pt-BR" sz="2800" dirty="0" smtClean="0"/>
              <a:t>lano </a:t>
            </a:r>
            <a:r>
              <a:rPr lang="pt-BR" sz="2800" dirty="0"/>
              <a:t>Q</a:t>
            </a:r>
            <a:r>
              <a:rPr lang="pt-BR" sz="2800" dirty="0" smtClean="0"/>
              <a:t>uinquenal</a:t>
            </a:r>
            <a:endParaRPr lang="pt-BR" sz="2800" dirty="0"/>
          </a:p>
          <a:p>
            <a:pPr algn="ctr">
              <a:lnSpc>
                <a:spcPct val="50000"/>
              </a:lnSpc>
              <a:spcBef>
                <a:spcPct val="20000"/>
              </a:spcBef>
            </a:pPr>
            <a:endParaRPr lang="pt-BR" sz="2800" b="1" dirty="0" smtClean="0"/>
          </a:p>
          <a:p>
            <a:pPr algn="ctr">
              <a:lnSpc>
                <a:spcPct val="50000"/>
              </a:lnSpc>
              <a:spcBef>
                <a:spcPct val="20000"/>
              </a:spcBef>
            </a:pPr>
            <a:r>
              <a:rPr lang="pt-BR" sz="2800" b="1" dirty="0" smtClean="0"/>
              <a:t>Intervenção estatal no capitalismo</a:t>
            </a:r>
            <a:endParaRPr lang="pt-BR" sz="2800" b="1" dirty="0"/>
          </a:p>
          <a:p>
            <a:pPr>
              <a:spcBef>
                <a:spcPct val="20000"/>
              </a:spcBef>
            </a:pPr>
            <a:r>
              <a:rPr lang="pt-BR" sz="2800" dirty="0"/>
              <a:t>1929 – ... Crise e intervenção estatal </a:t>
            </a:r>
            <a:r>
              <a:rPr lang="pt-BR" sz="2800" dirty="0" err="1"/>
              <a:t>anti-cíclica</a:t>
            </a:r>
            <a:r>
              <a:rPr lang="pt-BR" sz="2800" dirty="0"/>
              <a:t> </a:t>
            </a:r>
            <a:r>
              <a:rPr lang="pt-BR" sz="2800" dirty="0" smtClean="0"/>
              <a:t>p/ </a:t>
            </a:r>
            <a:r>
              <a:rPr lang="pt-BR" sz="2800" dirty="0"/>
              <a:t>recuperação  do emprego e atividade econômica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DCF39-CC4B-4E46-B049-AC36B8F13E22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280400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1936 – Keynes (“Teoria Geral do Emprego, Juros e Moeda”) justificativa teórica e instrumentos para a ação do Estado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sz="2800" dirty="0" smtClean="0"/>
              <a:t> Política fiscal : </a:t>
            </a:r>
            <a:r>
              <a:rPr lang="pt-BR" sz="2800" b="1" dirty="0" smtClean="0"/>
              <a:t>tributação e gasto público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sz="2800" dirty="0" smtClean="0"/>
              <a:t> Política monetária : </a:t>
            </a:r>
            <a:r>
              <a:rPr lang="pt-BR" sz="2800" b="1" dirty="0" smtClean="0"/>
              <a:t>juros e crédito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sz="2800" dirty="0" smtClean="0"/>
              <a:t> Pós-1945: ‘Bipolaridade’ EUA  x  URSS 	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sz="2800" dirty="0" smtClean="0"/>
              <a:t> Reconstrução </a:t>
            </a:r>
            <a:r>
              <a:rPr lang="pt-BR" sz="2800" dirty="0"/>
              <a:t>econômica da Europa e Japão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sz="2800" dirty="0" smtClean="0"/>
              <a:t> Crescimento </a:t>
            </a:r>
            <a:r>
              <a:rPr lang="pt-BR" sz="2800" dirty="0" smtClean="0"/>
              <a:t>do bloco </a:t>
            </a:r>
            <a:r>
              <a:rPr lang="pt-BR" sz="2800" dirty="0" smtClean="0"/>
              <a:t>socialista: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pt-BR" sz="2800" i="1" dirty="0" smtClean="0"/>
              <a:t>URSS e </a:t>
            </a:r>
            <a:r>
              <a:rPr lang="pt-BR" sz="2800" i="1" dirty="0" smtClean="0"/>
              <a:t>Leste  </a:t>
            </a:r>
            <a:r>
              <a:rPr lang="pt-BR" sz="2800" i="1" dirty="0" smtClean="0"/>
              <a:t>Europeu pós-1945 </a:t>
            </a:r>
            <a:r>
              <a:rPr lang="pt-BR" sz="2800" dirty="0" smtClean="0"/>
              <a:t>(queda pós-80)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pt-BR" sz="2800" i="1" dirty="0" smtClean="0"/>
              <a:t>China,1949</a:t>
            </a:r>
            <a:r>
              <a:rPr lang="pt-BR" sz="2800" dirty="0" smtClean="0"/>
              <a:t> (rápido avanço pós-80)</a:t>
            </a:r>
            <a:endParaRPr lang="pt-BR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pt-BR" sz="2800" dirty="0" smtClean="0"/>
              <a:t>“</a:t>
            </a:r>
            <a:r>
              <a:rPr lang="pt-BR" sz="2800" dirty="0" err="1" smtClean="0"/>
              <a:t>Welfare</a:t>
            </a:r>
            <a:r>
              <a:rPr lang="pt-BR" sz="2800" dirty="0" smtClean="0"/>
              <a:t> </a:t>
            </a:r>
            <a:r>
              <a:rPr lang="pt-BR" sz="2800" dirty="0" err="1" smtClean="0"/>
              <a:t>state</a:t>
            </a:r>
            <a:r>
              <a:rPr lang="pt-BR" sz="2800" dirty="0" smtClean="0"/>
              <a:t>” na “era keynesiana”: ciclo longo de crescimento </a:t>
            </a:r>
            <a:r>
              <a:rPr lang="pt-BR" sz="2800" dirty="0" smtClean="0"/>
              <a:t>do pós-45 aos </a:t>
            </a:r>
            <a:r>
              <a:rPr lang="pt-BR" sz="2800" dirty="0" smtClean="0"/>
              <a:t>70 (‘</a:t>
            </a:r>
            <a:r>
              <a:rPr lang="pt-BR" sz="2400" i="1" dirty="0" err="1" smtClean="0"/>
              <a:t>the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glorious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thirties</a:t>
            </a:r>
            <a:r>
              <a:rPr lang="pt-BR" sz="2800" dirty="0" smtClean="0"/>
              <a:t>’)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3AABE-AE60-482D-84F7-41EF27C25F8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280400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pt-BR" sz="2800" b="1" dirty="0" smtClean="0"/>
              <a:t>Intervenção estatal no capitalismo tardio América Latina e Brasil</a:t>
            </a:r>
            <a:endParaRPr lang="pt-BR" sz="2800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pt-BR" sz="2800" dirty="0" smtClean="0"/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Intervenção do Estado na economia pós-30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Anos 50: – Nacional-desenvolvimentismo e o  fomento à industrialização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Comissão Econômica para a América Latina (CEPAL / ONU) - desenvolvimento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Brasil - anos 50 aos final do anos 70 – Marcos: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Plano de Metas gov. JK (“50 anos em 5”) – 1955-60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dirty="0" smtClean="0"/>
              <a:t>II PND gov. Geisel – 1974-79 </a:t>
            </a:r>
          </a:p>
          <a:p>
            <a:pPr eaLnBrk="1" hangingPunct="1">
              <a:lnSpc>
                <a:spcPct val="90000"/>
              </a:lnSpc>
            </a:pPr>
            <a:endParaRPr lang="pt-BR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5285A-5CD5-46E2-A98F-DBA4CF56A54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412875"/>
            <a:ext cx="8280400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sz="2800" b="1" dirty="0" smtClean="0"/>
              <a:t>Capitalismo pós-1974 </a:t>
            </a:r>
            <a:r>
              <a:rPr lang="pt-BR" sz="2800" b="1" dirty="0" smtClean="0"/>
              <a:t>: Crise </a:t>
            </a:r>
            <a:r>
              <a:rPr lang="pt-BR" sz="2800" b="1" dirty="0" smtClean="0"/>
              <a:t>e reestruturação  	Crise </a:t>
            </a:r>
            <a:r>
              <a:rPr lang="pt-BR" sz="2800" b="1" dirty="0" smtClean="0"/>
              <a:t>da dívida </a:t>
            </a:r>
            <a:r>
              <a:rPr lang="pt-BR" sz="2800" b="1" dirty="0" smtClean="0"/>
              <a:t>externa na periferia</a:t>
            </a:r>
            <a:endParaRPr lang="pt-BR" sz="2800" b="1" dirty="0" smtClean="0"/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Anos 80 : </a:t>
            </a:r>
            <a:r>
              <a:rPr lang="pt-BR" sz="2800" i="1" dirty="0" smtClean="0"/>
              <a:t>Neoliberalismo</a:t>
            </a:r>
            <a:r>
              <a:rPr lang="pt-BR" sz="2800" dirty="0" smtClean="0"/>
              <a:t> - desregulamentação e “desobstrução” de espaços de acumulação capital</a:t>
            </a:r>
          </a:p>
          <a:p>
            <a:pPr eaLnBrk="1" hangingPunct="1"/>
            <a:r>
              <a:rPr lang="pt-BR" sz="2800" dirty="0" smtClean="0"/>
              <a:t>Redução da ação estatal, privatizações de empresas estatais</a:t>
            </a:r>
          </a:p>
          <a:p>
            <a:pPr eaLnBrk="1" hangingPunct="1"/>
            <a:r>
              <a:rPr lang="pt-BR" sz="2800" dirty="0" smtClean="0"/>
              <a:t>Abertura comercial e financeira - “globalização” e “</a:t>
            </a:r>
            <a:r>
              <a:rPr lang="pt-BR" sz="2800" dirty="0" err="1" smtClean="0"/>
              <a:t>financeirização</a:t>
            </a:r>
            <a:r>
              <a:rPr lang="pt-BR" sz="2800" dirty="0" smtClean="0"/>
              <a:t>”       </a:t>
            </a:r>
          </a:p>
          <a:p>
            <a:pPr marL="0" indent="0" eaLnBrk="1" hangingPunct="1">
              <a:buFontTx/>
              <a:buNone/>
            </a:pPr>
            <a:r>
              <a:rPr lang="pt-BR" sz="2800" dirty="0" smtClean="0"/>
              <a:t>	restrição das políticas macroeconômicas no 	contexto da nova ordem mundial 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899592" y="5373216"/>
            <a:ext cx="471488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476250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471</Words>
  <Application>Microsoft Office PowerPoint</Application>
  <PresentationFormat>Apresentação na tela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1_Design padrão</vt:lpstr>
      <vt:lpstr>Economia para Engenharia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UNICAMP Universidade Estadual de Campinas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Maura Padula</cp:lastModifiedBy>
  <cp:revision>50</cp:revision>
  <dcterms:created xsi:type="dcterms:W3CDTF">2004-08-23T15:44:24Z</dcterms:created>
  <dcterms:modified xsi:type="dcterms:W3CDTF">2017-03-09T23:23:28Z</dcterms:modified>
</cp:coreProperties>
</file>