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63" r:id="rId5"/>
    <p:sldId id="269" r:id="rId6"/>
    <p:sldId id="264" r:id="rId7"/>
    <p:sldId id="274" r:id="rId8"/>
    <p:sldId id="271" r:id="rId9"/>
    <p:sldId id="272" r:id="rId10"/>
    <p:sldId id="265" r:id="rId11"/>
    <p:sldId id="273" r:id="rId12"/>
    <p:sldId id="275" r:id="rId13"/>
    <p:sldId id="276" r:id="rId14"/>
    <p:sldId id="278" r:id="rId15"/>
    <p:sldId id="277" r:id="rId16"/>
    <p:sldId id="266" r:id="rId17"/>
    <p:sldId id="279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12090C-1506-4A4B-90AF-D08F69CCCC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88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33C0C-3FF6-4BF5-9D73-E62A6C6AD9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78A7E-A6C6-4F8D-939B-A4E3E21EF2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0322A-8B72-4BAA-9427-FB83202F1E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67F0F-84C6-4C23-9D15-29A8615DCF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4F79D-9E53-4781-925F-B27593602C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DA2B4-88AC-458E-B626-8CEFAC6D6B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24CA-BEC4-4F30-9F93-ECB0BF7284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F84C7-4C25-4CC3-B8CE-4D1D70F568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5CEB4-5811-463F-BB8E-769CDC0A92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E0E6A-7261-4C01-8F2B-851F8C6FEB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1A922-9C26-4CA2-8567-A721FBBD95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064D158-9EBA-4EEE-AE72-BF54314D1C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Planilha_do_Microsoft_Excel_97-20031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18242-1CDB-4A82-8E65-7DB178A1D09A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404664"/>
            <a:ext cx="7772400" cy="649288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pt-BR" sz="3200" dirty="0" smtClean="0"/>
              <a:t>Economia para Engenharia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73238"/>
            <a:ext cx="6400800" cy="1752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Política Agrícola - </a:t>
            </a:r>
            <a:r>
              <a:rPr lang="pt-BR" dirty="0" smtClean="0"/>
              <a:t>Brasil</a:t>
            </a:r>
            <a:endParaRPr lang="pt-BR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02581" y="5795972"/>
            <a:ext cx="36734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1800" b="1" dirty="0" smtClean="0"/>
              <a:t>1º </a:t>
            </a:r>
            <a:r>
              <a:rPr lang="pt-BR" sz="1800" b="1" dirty="0"/>
              <a:t>semestre de </a:t>
            </a:r>
            <a:r>
              <a:rPr lang="pt-BR" sz="1800" b="1" dirty="0" smtClean="0"/>
              <a:t>2017</a:t>
            </a:r>
            <a:endParaRPr lang="pt-BR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713F5-85B4-406A-9371-76A8586C47FA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969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39750" y="1485900"/>
            <a:ext cx="82804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</a:t>
            </a:r>
            <a:r>
              <a:rPr lang="pt-BR" sz="2600" b="1" u="sng">
                <a:solidFill>
                  <a:srgbClr val="FF0000"/>
                </a:solidFill>
              </a:rPr>
              <a:t>Crédito/Financiamento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6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600" b="1"/>
              <a:t> Crédito para atender necessidades de recursos 	no plantio, evolução, colheita e pós-colheita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Linhas de Crédito para custeio, investimentos, e 	comercialização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Taxa juros e prazos diferenciado cf. linha crédito, 	por tipo de produto, tipo de produtor, região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Crédito adequado evita recursos ociosos, induz 	o crescimento e a adoção de inovações com  	melhoria de produtividade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D74A8-EBA7-4922-9B9A-237F27CD06D5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95288" y="1196975"/>
            <a:ext cx="8424862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</a:t>
            </a:r>
            <a:r>
              <a:rPr lang="pt-BR" sz="2600" b="1">
                <a:solidFill>
                  <a:srgbClr val="FF0000"/>
                </a:solidFill>
              </a:rPr>
              <a:t> </a:t>
            </a:r>
            <a:r>
              <a:rPr lang="pt-BR" sz="2600" b="1" u="sng">
                <a:solidFill>
                  <a:srgbClr val="FF0000"/>
                </a:solidFill>
              </a:rPr>
              <a:t>Seguro agrícola</a:t>
            </a:r>
            <a:r>
              <a:rPr lang="pt-BR" sz="26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Defesa contra imprevistos (excesso de chuvas ou secas; pragas, outros fatores climáticos)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Falta de seguro leva o agricultor à decisão de optar por produtos e técnicas de plantio de menor risco, que nem sempre correspondem ao desejável para a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sociedade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EA68C-4B8A-4BAE-A678-F327370FCD66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1969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39750" y="1341438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 u="sng">
                <a:solidFill>
                  <a:srgbClr val="FF0000"/>
                </a:solidFill>
              </a:rPr>
              <a:t>Impostos ou subsídios</a:t>
            </a:r>
            <a:r>
              <a:rPr lang="pt-BR" sz="26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afetam mercado dos produtos agropecuários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Impostos       maior preço, menor demanda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Subsidios        menor preço, maior demanda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 u="sng">
                <a:solidFill>
                  <a:srgbClr val="FF0000"/>
                </a:solidFill>
              </a:rPr>
              <a:t>Comércio Exterior </a:t>
            </a:r>
            <a:r>
              <a:rPr lang="pt-BR" sz="2600" b="1">
                <a:solidFill>
                  <a:srgbClr val="FF0000"/>
                </a:solidFill>
              </a:rPr>
              <a:t>  (medidas de regulação)</a:t>
            </a:r>
            <a:r>
              <a:rPr lang="pt-BR" sz="2600" b="1"/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- afeta atendimento do mercado interno / externo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   quotas        limites à importação ou exportação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   preços-limite para venda ou compra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   ‘confisco’ (contribuição compulsória)</a:t>
            </a: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2195513" y="2565400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2386013" y="2971800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2238375" y="4581525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A63BEE-28D4-482D-B325-FF0495A8C9B5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39750" y="1341438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Política agrícola</a:t>
            </a:r>
            <a:r>
              <a:rPr lang="pt-BR" sz="2600" b="1">
                <a:solidFill>
                  <a:srgbClr val="FF0000"/>
                </a:solidFill>
              </a:rPr>
              <a:t> </a:t>
            </a:r>
            <a:r>
              <a:rPr lang="pt-BR" sz="2600" b="1"/>
              <a:t>no Brasil 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 u="sng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Plano Anual de Safra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VBC – Valor Básico de Custeio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PGPM - Programa de Garantia de Preços Mínimos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PLE - Preço de Liberação de Estoques (“teto”)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Limites de Financiamento (% do VBC)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7898E-025E-48A2-9B30-01065F19F1CA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39750" y="1341438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1600" b="1"/>
              <a:t>Política agrícola</a:t>
            </a:r>
            <a:r>
              <a:rPr lang="pt-BR" sz="1600" b="1">
                <a:solidFill>
                  <a:srgbClr val="FF0000"/>
                </a:solidFill>
              </a:rPr>
              <a:t> </a:t>
            </a:r>
            <a:r>
              <a:rPr lang="pt-BR" sz="1600" b="1"/>
              <a:t>no Brasil (cont.)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0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Condições de financiamento (prazos, taxas)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Volume de recursos para financiamento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Canais / instituições de crédito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EGF cov – Empréstimo com opção de venda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AGF – Aquisições do Governo Federal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99DEF-BD87-4A00-B39B-2846F16C6183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39750" y="1341438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1600" b="1" u="sng"/>
              <a:t>Política agrícola</a:t>
            </a:r>
            <a:r>
              <a:rPr lang="pt-BR" sz="1600" b="1" u="sng">
                <a:solidFill>
                  <a:srgbClr val="FF0000"/>
                </a:solidFill>
              </a:rPr>
              <a:t> </a:t>
            </a:r>
            <a:r>
              <a:rPr lang="pt-BR" sz="1600" b="1" u="sng"/>
              <a:t>no Brasil</a:t>
            </a:r>
            <a:r>
              <a:rPr lang="pt-BR" sz="1600" b="1"/>
              <a:t> (cont.)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0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“Banda de preços” =  Preços mínimos e 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PEP – Prêmio de Escoamento de Produto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CPR – Cédula do Produtor Rural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Contrato de Opção de Venda (COV)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Seguro Agrícola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E62A5F-BC01-4A21-8601-6CAA407616E3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68313" y="1412875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>
                <a:solidFill>
                  <a:srgbClr val="FF0000"/>
                </a:solidFill>
              </a:rPr>
              <a:t>Evolução da Política Agrícola - Brasil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		anos 70 : intervenção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		anos 80: crise e reorientação;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		anos 90: padrão ‘liberal’ (mercado)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Anos 70: característica forte intervenção estatal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Anos 80 - crise fiscal-financeira do Estado que se 	reflete na política agrícola; reorientação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Anos 90 – mercado, evolução e contradições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5AFC-159E-4EE9-ABB2-2E54B2405605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306388" y="1412875"/>
          <a:ext cx="8582025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6724629" imgH="2019256" progId="Excel.Sheet.8">
                  <p:embed/>
                </p:oleObj>
              </mc:Choice>
              <mc:Fallback>
                <p:oleObj name="Worksheet" r:id="rId4" imgW="6724629" imgH="2019256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412875"/>
                        <a:ext cx="8582025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92BA73-2D2F-4459-985B-84E38CCCD2F5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r>
              <a:rPr lang="pt-BR" sz="2600" b="1" smtClean="0"/>
              <a:t>Planejamento Econômico e Políticas Setoriais :</a:t>
            </a:r>
          </a:p>
          <a:p>
            <a:pPr algn="l" eaLnBrk="1" hangingPunct="1"/>
            <a:endParaRPr lang="pt-BR" sz="2600" b="1" smtClean="0"/>
          </a:p>
          <a:p>
            <a:pPr algn="l" eaLnBrk="1" hangingPunct="1">
              <a:buFontTx/>
              <a:buChar char="•"/>
            </a:pPr>
            <a:r>
              <a:rPr lang="pt-BR" sz="2600" b="1" smtClean="0"/>
              <a:t> </a:t>
            </a:r>
            <a:r>
              <a:rPr lang="pt-BR" sz="2600" b="1" smtClean="0">
                <a:solidFill>
                  <a:srgbClr val="FF0000"/>
                </a:solidFill>
              </a:rPr>
              <a:t>Política agrícola</a:t>
            </a:r>
          </a:p>
          <a:p>
            <a:pPr algn="l" eaLnBrk="1" hangingPunct="1">
              <a:buFontTx/>
              <a:buChar char="•"/>
            </a:pPr>
            <a:r>
              <a:rPr lang="pt-BR" sz="2600" b="1" smtClean="0"/>
              <a:t> Política industrial e tecnológica</a:t>
            </a:r>
          </a:p>
          <a:p>
            <a:pPr algn="l" eaLnBrk="1" hangingPunct="1">
              <a:buFontTx/>
              <a:buChar char="•"/>
            </a:pPr>
            <a:r>
              <a:rPr lang="pt-BR" sz="2600" b="1" smtClean="0"/>
              <a:t> Política de infraestrutura (transporte, energia, </a:t>
            </a:r>
          </a:p>
          <a:p>
            <a:pPr algn="l" eaLnBrk="1" hangingPunct="1"/>
            <a:r>
              <a:rPr lang="pt-BR" sz="2600" b="1" smtClean="0"/>
              <a:t>	telecomunicações)</a:t>
            </a:r>
          </a:p>
          <a:p>
            <a:pPr algn="l" eaLnBrk="1" hangingPunct="1"/>
            <a:endParaRPr lang="pt-BR" sz="26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7CF90-A8D0-4A49-902D-30BAEB344E48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2600" b="1" smtClean="0"/>
              <a:t> Política agrícola                 Setor agropecuário</a:t>
            </a:r>
          </a:p>
          <a:p>
            <a:pPr algn="l" eaLnBrk="1" hangingPunct="1">
              <a:lnSpc>
                <a:spcPct val="80000"/>
              </a:lnSpc>
            </a:pPr>
            <a:endParaRPr lang="pt-BR" sz="2600" b="1" smtClean="0"/>
          </a:p>
          <a:p>
            <a:pPr algn="l" eaLnBrk="1" hangingPunct="1">
              <a:lnSpc>
                <a:spcPct val="80000"/>
              </a:lnSpc>
            </a:pPr>
            <a:r>
              <a:rPr lang="pt-BR" sz="2600" b="1" smtClean="0"/>
              <a:t>Justificativa de políticas de apoio : </a:t>
            </a:r>
          </a:p>
          <a:p>
            <a:pPr algn="l" eaLnBrk="1" hangingPunct="1">
              <a:lnSpc>
                <a:spcPct val="80000"/>
              </a:lnSpc>
              <a:buFontTx/>
              <a:buChar char="-"/>
            </a:pPr>
            <a:r>
              <a:rPr lang="pt-BR" sz="2600" b="1" smtClean="0"/>
              <a:t> Importância abastecimento interno e exportações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600" b="1" smtClean="0"/>
              <a:t> 	- Alimentos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600" b="1" smtClean="0"/>
              <a:t>	- Insumos para indústria (soja, carne,etc.)</a:t>
            </a:r>
          </a:p>
          <a:p>
            <a:pPr algn="l" eaLnBrk="1" hangingPunct="1">
              <a:lnSpc>
                <a:spcPct val="80000"/>
              </a:lnSpc>
              <a:buFontTx/>
              <a:buChar char="-"/>
            </a:pPr>
            <a:r>
              <a:rPr lang="pt-BR" sz="2600" b="1" smtClean="0"/>
              <a:t> Dependência de condições climáticas</a:t>
            </a:r>
          </a:p>
          <a:p>
            <a:pPr algn="l" eaLnBrk="1" hangingPunct="1">
              <a:lnSpc>
                <a:spcPct val="80000"/>
              </a:lnSpc>
              <a:buFontTx/>
              <a:buChar char="-"/>
            </a:pPr>
            <a:r>
              <a:rPr lang="pt-BR" sz="2600" b="1" smtClean="0"/>
              <a:t> Sazonalidade de oferta e pressões baixistas</a:t>
            </a:r>
          </a:p>
          <a:p>
            <a:pPr algn="l" eaLnBrk="1" hangingPunct="1">
              <a:lnSpc>
                <a:spcPct val="80000"/>
              </a:lnSpc>
              <a:buFontTx/>
              <a:buChar char="-"/>
            </a:pPr>
            <a:r>
              <a:rPr lang="pt-BR" sz="2600" b="1" smtClean="0"/>
              <a:t> Tradição “secular” de intervenção do Estado</a:t>
            </a:r>
          </a:p>
          <a:p>
            <a:pPr algn="l" eaLnBrk="1" hangingPunct="1">
              <a:lnSpc>
                <a:spcPct val="80000"/>
              </a:lnSpc>
            </a:pPr>
            <a:endParaRPr lang="pt-BR" sz="2600" b="1" smtClean="0"/>
          </a:p>
          <a:p>
            <a:pPr algn="l" eaLnBrk="1" hangingPunct="1">
              <a:lnSpc>
                <a:spcPct val="80000"/>
              </a:lnSpc>
            </a:pPr>
            <a:r>
              <a:rPr lang="pt-BR" sz="2600" b="1" smtClean="0"/>
              <a:t>Instrumentos: crédito rural, preços mínimos, estoques reguladores, seguro rural, criação e difusão de tecnologias, etc.</a:t>
            </a:r>
          </a:p>
          <a:p>
            <a:pPr algn="l" eaLnBrk="1" hangingPunct="1">
              <a:lnSpc>
                <a:spcPct val="80000"/>
              </a:lnSpc>
            </a:pPr>
            <a:endParaRPr lang="pt-BR" sz="2600" b="1" smtClean="0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3708400" y="1412875"/>
            <a:ext cx="719138" cy="504825"/>
          </a:xfrm>
          <a:prstGeom prst="rightArrow">
            <a:avLst>
              <a:gd name="adj1" fmla="val 50000"/>
              <a:gd name="adj2" fmla="val 356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9EC31-F6CA-4F8D-8E8C-AA1AECE7F3D2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39750" y="1628775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</a:t>
            </a:r>
            <a:r>
              <a:rPr lang="pt-BR" sz="2600" b="1" u="sng"/>
              <a:t>Política (macro)econômica e política agrícola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Cambial (preços locais exportação/importação)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Fiscal (controle do déficit público e gastos)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Monetária (crédito e taxas de juros)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Comércio exterior (liberação/barreiras)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BDF58-8F94-4F91-9B24-EB66A76535FA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539750" y="1628775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</a:t>
            </a:r>
            <a:r>
              <a:rPr lang="pt-BR" sz="2600" b="1" u="sng"/>
              <a:t>Intervenção estatal política agrícola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“ex-ante” : influenciar as variáveis-chaves que 	afetam decisões sobre “o que” , “quanto” , e 	“como” produzir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“ex-post” : controlar variáveis envolvidas com as 	decisões, para ‘programar’ oferta, absorver 	os excedentes ou administrar escassez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663570-FD3C-4BD8-9352-EF81CE8EEE4B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39750" y="1628775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</a:t>
            </a:r>
            <a:r>
              <a:rPr lang="pt-BR" sz="2600" b="1" u="sng"/>
              <a:t>Política (macro) econômica</a:t>
            </a:r>
            <a:r>
              <a:rPr lang="pt-BR" sz="2600" b="1"/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Fiscal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Monetária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Cambial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Comercial (comércio exterior)             Efeitos s/                  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                                                                   Produção 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 u="sng"/>
              <a:t>Política agrícola </a:t>
            </a:r>
            <a:r>
              <a:rPr lang="pt-BR" sz="2600" b="1"/>
              <a:t>                                       Renda </a:t>
            </a:r>
            <a:endParaRPr lang="pt-BR" sz="2600" b="1" u="sng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Preços – mínimos e tetos                      Agrícola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Comercialização e estoques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Financiamento (crédito)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Seguro agrícola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/>
              <a:t> Impostos</a:t>
            </a:r>
          </a:p>
        </p:txBody>
      </p:sp>
      <p:sp>
        <p:nvSpPr>
          <p:cNvPr id="8198" name="AutoShape 5"/>
          <p:cNvSpPr>
            <a:spLocks/>
          </p:cNvSpPr>
          <p:nvPr/>
        </p:nvSpPr>
        <p:spPr bwMode="auto">
          <a:xfrm>
            <a:off x="5580063" y="1773238"/>
            <a:ext cx="792162" cy="4535487"/>
          </a:xfrm>
          <a:prstGeom prst="rightBrace">
            <a:avLst>
              <a:gd name="adj1" fmla="val 477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93764-58F8-4DCD-9B2D-B6B566277F80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39750" y="1628775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Instrumentos de política agrícola :</a:t>
            </a:r>
            <a:r>
              <a:rPr lang="pt-BR" sz="26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>
                <a:solidFill>
                  <a:srgbClr val="FF0000"/>
                </a:solidFill>
              </a:rPr>
              <a:t> Preços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>
                <a:solidFill>
                  <a:srgbClr val="FF0000"/>
                </a:solidFill>
              </a:rPr>
              <a:t> Comercialização e estoques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>
                <a:solidFill>
                  <a:srgbClr val="FF0000"/>
                </a:solidFill>
              </a:rPr>
              <a:t> Crédito/Financiamento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>
                <a:solidFill>
                  <a:srgbClr val="FF0000"/>
                </a:solidFill>
              </a:rPr>
              <a:t> Seguro agrícola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sz="26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>
                <a:solidFill>
                  <a:srgbClr val="FF0000"/>
                </a:solidFill>
              </a:rPr>
              <a:t> Impostos/subsídios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4C9DF-35A1-47EA-B3E3-743577CA7A7A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1969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68313" y="1341438"/>
            <a:ext cx="82804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600" b="1" u="sng" dirty="0">
                <a:solidFill>
                  <a:srgbClr val="FF0000"/>
                </a:solidFill>
              </a:rPr>
              <a:t>Preços mínimos</a:t>
            </a:r>
            <a:r>
              <a:rPr lang="pt-BR" sz="2600" b="1" dirty="0"/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pt-BR" sz="2600" b="1" dirty="0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pt-BR" sz="2600" b="1" dirty="0"/>
              <a:t> Objetivo: reduzir risco, afetar renda </a:t>
            </a:r>
            <a:r>
              <a:rPr lang="pt-BR" sz="2600" b="1" dirty="0" err="1"/>
              <a:t>inter-setorial</a:t>
            </a:r>
            <a:r>
              <a:rPr lang="pt-BR" sz="2600" b="1" dirty="0"/>
              <a:t> 	e </a:t>
            </a:r>
            <a:r>
              <a:rPr lang="pt-BR" sz="2600" b="1" dirty="0" err="1"/>
              <a:t>intrasetorial</a:t>
            </a:r>
            <a:r>
              <a:rPr lang="pt-BR" sz="2600" b="1" dirty="0"/>
              <a:t>, ampliar/estabilizar produção,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 dirty="0"/>
              <a:t>          reduzir flutuações e especulação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600" b="1" dirty="0"/>
              <a:t> Preços mínimos são fixados </a:t>
            </a:r>
            <a:r>
              <a:rPr lang="pt-BR" sz="2600" b="1" u="sng" dirty="0">
                <a:solidFill>
                  <a:srgbClr val="FF0000"/>
                </a:solidFill>
              </a:rPr>
              <a:t>antes</a:t>
            </a:r>
            <a:r>
              <a:rPr lang="pt-BR" sz="2600" b="1" dirty="0"/>
              <a:t> do plantio: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600" b="1" dirty="0"/>
              <a:t> Todos os produtos, ou produtos selecionados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600" b="1" dirty="0"/>
              <a:t> Preço fixado por produto: único, ou diferenciado 	(por região, tipo de produtor, tecnologia)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600" b="1" dirty="0"/>
              <a:t> Base para fixação do preço mínimo: custos de 	produção (total ou variável, por tecnologia); 	relações de troca; preço internacional;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sz="2600" b="1" dirty="0"/>
              <a:t> Governo garante aquisição pelo preço mínimo, ou 	paga 	diferença (mercado X preço mínimo)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DA14A8-9A5A-4991-8C73-C0554CCB3ABA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12875"/>
            <a:ext cx="8280400" cy="4895850"/>
          </a:xfrm>
        </p:spPr>
        <p:txBody>
          <a:bodyPr/>
          <a:lstStyle/>
          <a:p>
            <a:pPr algn="l" eaLnBrk="1" hangingPunct="1"/>
            <a:endParaRPr lang="pt-BR" sz="2600" b="1" smtClean="0"/>
          </a:p>
          <a:p>
            <a:pPr algn="l" eaLnBrk="1" hangingPunct="1"/>
            <a:endParaRPr lang="pt-BR" sz="2600" b="1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39750" y="1485900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pt-BR" sz="2600" b="1" u="sng">
                <a:solidFill>
                  <a:srgbClr val="FF0000"/>
                </a:solidFill>
              </a:rPr>
              <a:t>Comercialização e estoques</a:t>
            </a:r>
            <a:r>
              <a:rPr lang="pt-BR" sz="26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Importância: essencial para evitar problemas na 	produção e venda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Plantio: insumos necessários (sementes, adubos)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sz="26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Colheita: Meios de </a:t>
            </a:r>
            <a:r>
              <a:rPr lang="pt-BR" sz="2600" b="1" u="sng"/>
              <a:t>transporte</a:t>
            </a:r>
            <a:r>
              <a:rPr lang="pt-BR" sz="2600" b="1"/>
              <a:t> (rodovias, ferrovias, portos) e </a:t>
            </a:r>
            <a:r>
              <a:rPr lang="pt-BR" sz="2600" b="1" u="sng"/>
              <a:t>armazenamento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sz="2600" b="1"/>
              <a:t>Canais de venda (inclusive final) 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576" y="404664"/>
            <a:ext cx="77724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kern="0" smtClean="0"/>
              <a:t>Economia para Engenharia</a:t>
            </a:r>
            <a:endParaRPr lang="pt-BR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512</Words>
  <Application>Microsoft Office PowerPoint</Application>
  <PresentationFormat>Apresentação na tela (4:3)</PresentationFormat>
  <Paragraphs>178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Design padrão</vt:lpstr>
      <vt:lpstr>Worksheet</vt:lpstr>
      <vt:lpstr>Economia para Engenharia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UNICAMP Universidade Estadual de Campinas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 Planejamento Econômico</dc:title>
  <dc:creator>José Bonifácio S Amaral Filho</dc:creator>
  <cp:lastModifiedBy>Sala 01 Pavilhão de Graduação</cp:lastModifiedBy>
  <cp:revision>102</cp:revision>
  <dcterms:created xsi:type="dcterms:W3CDTF">2004-08-23T15:44:24Z</dcterms:created>
  <dcterms:modified xsi:type="dcterms:W3CDTF">2017-04-04T23:46:36Z</dcterms:modified>
</cp:coreProperties>
</file>