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4" r:id="rId5"/>
    <p:sldId id="270" r:id="rId6"/>
    <p:sldId id="265" r:id="rId7"/>
    <p:sldId id="267" r:id="rId8"/>
    <p:sldId id="269" r:id="rId9"/>
    <p:sldId id="268" r:id="rId10"/>
    <p:sldId id="271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CB98DA-6D24-4054-B37C-C3E12458E6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2A49A-E18B-4B0D-BE82-1E1F01ED1C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B8D53-BA72-4B21-98D2-3282C55731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8ADC-37B2-4A2B-9784-4A58DFCD7C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C5B88-BA00-4E45-8B23-FFECE8BE6C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BD703-6B24-4788-8AA5-D643935369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96184-B65B-4BE4-B61E-54DA705527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1726-7C96-40DE-9CDF-D63998D61A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F603D-9EEC-4F58-B4AA-1FC13155EE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0CE92-1C17-4FD6-829E-D5A6789AD1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FF1A-E642-41DA-9D96-1782E1BB21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31A0-4FDA-4B5E-90B8-3CD605A6BE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BA3F4A-F277-4275-84AC-70931D8A28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90B4E-1CA4-42B2-A05D-8436F9EBF345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pt-BR" sz="3600" b="1" smtClean="0"/>
          </a:p>
          <a:p>
            <a:pPr eaLnBrk="1" hangingPunct="1"/>
            <a:r>
              <a:rPr lang="pt-BR" sz="3600" b="1" smtClean="0"/>
              <a:t>Infra-estrutura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76375" y="5232400"/>
            <a:ext cx="36734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800" b="1" dirty="0" smtClean="0"/>
              <a:t>1º </a:t>
            </a:r>
            <a:r>
              <a:rPr lang="pt-BR" sz="1800" b="1" dirty="0"/>
              <a:t>semestre de </a:t>
            </a:r>
            <a:r>
              <a:rPr lang="pt-BR" sz="1800" b="1" dirty="0" smtClean="0"/>
              <a:t>2017</a:t>
            </a:r>
            <a:endParaRPr lang="pt-BR" sz="1800" b="1" dirty="0"/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99624-3010-4997-8AE5-00130E8F5AF3}" type="slidenum">
              <a:rPr lang="pt-BR" smtClean="0"/>
              <a:pPr/>
              <a:t>10</a:t>
            </a:fld>
            <a:endParaRPr lang="pt-BR" smtClean="0"/>
          </a:p>
        </p:txBody>
      </p:sp>
      <p:grpSp>
        <p:nvGrpSpPr>
          <p:cNvPr id="11267" name="Group 4"/>
          <p:cNvGrpSpPr>
            <a:grpSpLocks noChangeAspect="1"/>
          </p:cNvGrpSpPr>
          <p:nvPr/>
        </p:nvGrpSpPr>
        <p:grpSpPr bwMode="auto">
          <a:xfrm>
            <a:off x="1487488" y="61913"/>
            <a:ext cx="5892800" cy="7543800"/>
            <a:chOff x="2409" y="1942"/>
            <a:chExt cx="9281" cy="11880"/>
          </a:xfrm>
        </p:grpSpPr>
        <p:sp>
          <p:nvSpPr>
            <p:cNvPr id="1126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409" y="1942"/>
              <a:ext cx="9281" cy="1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69" name="Text Box 6"/>
            <p:cNvSpPr txBox="1">
              <a:spLocks noChangeArrowheads="1"/>
            </p:cNvSpPr>
            <p:nvPr/>
          </p:nvSpPr>
          <p:spPr bwMode="auto">
            <a:xfrm>
              <a:off x="5469" y="2827"/>
              <a:ext cx="2700" cy="106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CNPE 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Conselho Nacional de Pol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í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 Energ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0" name="Text Box 7"/>
            <p:cNvSpPr txBox="1">
              <a:spLocks noChangeArrowheads="1"/>
            </p:cNvSpPr>
            <p:nvPr/>
          </p:nvSpPr>
          <p:spPr bwMode="auto">
            <a:xfrm>
              <a:off x="5649" y="4087"/>
              <a:ext cx="2340" cy="14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MME - Minist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rio de Minas e Energia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1" name="Text Box 8"/>
            <p:cNvSpPr txBox="1">
              <a:spLocks noChangeArrowheads="1"/>
            </p:cNvSpPr>
            <p:nvPr/>
          </p:nvSpPr>
          <p:spPr bwMode="auto">
            <a:xfrm>
              <a:off x="8889" y="6637"/>
              <a:ext cx="2420" cy="88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EPE - Empresa de Pesquisa Energ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2589" y="4222"/>
              <a:ext cx="2520" cy="9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CMSE - Comitê de Monitoramento do Setor El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9249" y="9172"/>
              <a:ext cx="2160" cy="10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CCEE - Câmara de Comercializa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de Energia El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trica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2589" y="9142"/>
              <a:ext cx="2160" cy="10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    ONS       Operador Nacional do Sistema El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5" name="Text Box 12"/>
            <p:cNvSpPr txBox="1">
              <a:spLocks noChangeArrowheads="1"/>
            </p:cNvSpPr>
            <p:nvPr/>
          </p:nvSpPr>
          <p:spPr bwMode="auto">
            <a:xfrm>
              <a:off x="5649" y="6784"/>
              <a:ext cx="2340" cy="9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64008" tIns="32004" rIns="64008" bIns="32004"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ANEEL - Agência Nacional de Energia El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trica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7974" y="5182"/>
              <a:ext cx="90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8889" y="7522"/>
              <a:ext cx="2415" cy="108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Estudos para a defini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da Matriz Energ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 e planejamento da expansão do setor el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 (gera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e transmissão)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8" name="Text Box 15"/>
            <p:cNvSpPr txBox="1">
              <a:spLocks noChangeArrowheads="1"/>
            </p:cNvSpPr>
            <p:nvPr/>
          </p:nvSpPr>
          <p:spPr bwMode="auto">
            <a:xfrm>
              <a:off x="4749" y="9142"/>
              <a:ext cx="2160" cy="108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Coordena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e controle da opera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de gera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e transmissão no sistema el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 interligado.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79" name="Text Box 16"/>
            <p:cNvSpPr txBox="1">
              <a:spLocks noChangeArrowheads="1"/>
            </p:cNvSpPr>
            <p:nvPr/>
          </p:nvSpPr>
          <p:spPr bwMode="auto">
            <a:xfrm>
              <a:off x="8181" y="2822"/>
              <a:ext cx="2148" cy="1055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Homologa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da pol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í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 energ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tica, em articula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com as demais pol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í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ticas p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ú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blicas.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0" name="Text Box 17"/>
            <p:cNvSpPr txBox="1">
              <a:spLocks noChangeArrowheads="1"/>
            </p:cNvSpPr>
            <p:nvPr/>
          </p:nvSpPr>
          <p:spPr bwMode="auto">
            <a:xfrm>
              <a:off x="5649" y="7702"/>
              <a:ext cx="2340" cy="12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Regula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do setor el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trico, fiscaliza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dos servi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os, agentes e institui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ões, fixa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de tarifas, leilões de energia, universaliza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atendimento,.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1" name="Text Box 18"/>
            <p:cNvSpPr txBox="1">
              <a:spLocks noChangeArrowheads="1"/>
            </p:cNvSpPr>
            <p:nvPr/>
          </p:nvSpPr>
          <p:spPr bwMode="auto">
            <a:xfrm>
              <a:off x="7269" y="9157"/>
              <a:ext cx="1980" cy="1065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Administra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de contratos, liquida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do mercado de curto prazo, leilões de energia por delega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ão.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2" name="Text Box 19"/>
            <p:cNvSpPr txBox="1">
              <a:spLocks noChangeArrowheads="1"/>
            </p:cNvSpPr>
            <p:nvPr/>
          </p:nvSpPr>
          <p:spPr bwMode="auto">
            <a:xfrm>
              <a:off x="5649" y="5527"/>
              <a:ext cx="2340" cy="915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Formular e implementar pol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í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ticas para o setor energ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tico, de acordo com diretrizes do CNPE.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3" name="Text Box 20"/>
            <p:cNvSpPr txBox="1">
              <a:spLocks noChangeArrowheads="1"/>
            </p:cNvSpPr>
            <p:nvPr/>
          </p:nvSpPr>
          <p:spPr bwMode="auto">
            <a:xfrm>
              <a:off x="5289" y="10582"/>
              <a:ext cx="3421" cy="102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18000" tIns="46800" rIns="18000" bIns="4680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Agentes do setor el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Gera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–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 Transmissão 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–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 Distribui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 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–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 Comercializa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2499" y="11752"/>
              <a:ext cx="4500" cy="735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18000" tIns="46800" rIns="18000" bIns="4680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Consumidores do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Ambiente de Livre Contrata</a:t>
              </a:r>
              <a:r>
                <a:rPr lang="en-US" sz="12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ão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5" name="Text Box 22"/>
            <p:cNvSpPr txBox="1">
              <a:spLocks noChangeArrowheads="1"/>
            </p:cNvSpPr>
            <p:nvPr/>
          </p:nvSpPr>
          <p:spPr bwMode="auto">
            <a:xfrm>
              <a:off x="7120" y="11767"/>
              <a:ext cx="4500" cy="735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18000" tIns="46800" rIns="18000" bIns="4680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Consumidores do 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Ambiente Regulado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6" name="Text Box 23"/>
            <p:cNvSpPr txBox="1">
              <a:spLocks noChangeArrowheads="1"/>
            </p:cNvSpPr>
            <p:nvPr/>
          </p:nvSpPr>
          <p:spPr bwMode="auto">
            <a:xfrm>
              <a:off x="2589" y="6367"/>
              <a:ext cx="2340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ELETROBR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Á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S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Centrais El</a:t>
              </a:r>
              <a:r>
                <a:rPr lang="en-US" sz="1100" b="1">
                  <a:solidFill>
                    <a:srgbClr val="000000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tricas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r>
                <a:rPr lang="en-US" sz="1100" b="1">
                  <a:solidFill>
                    <a:srgbClr val="000000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Brasileiras S/A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7" name="Text Box 24"/>
            <p:cNvSpPr txBox="1">
              <a:spLocks noChangeArrowheads="1"/>
            </p:cNvSpPr>
            <p:nvPr/>
          </p:nvSpPr>
          <p:spPr bwMode="auto">
            <a:xfrm>
              <a:off x="2589" y="7342"/>
              <a:ext cx="23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Holding de empresas G-T-D federais e Itaipu Binacional;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Gestão de recursos setoriais e do PROINFA, Luz para Todos e PROCEL;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Parcerias estrat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gicas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Recursos setoriais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8" name="Text Box 25"/>
            <p:cNvSpPr txBox="1">
              <a:spLocks noChangeArrowheads="1"/>
            </p:cNvSpPr>
            <p:nvPr/>
          </p:nvSpPr>
          <p:spPr bwMode="auto">
            <a:xfrm>
              <a:off x="2589" y="5182"/>
              <a:ext cx="2520" cy="90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Monitorar condi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ões de atendimento; a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ões preventivas para garantir seguran</a:t>
              </a:r>
              <a:r>
                <a:rPr lang="en-US" sz="800" b="1">
                  <a:solidFill>
                    <a:srgbClr val="082969"/>
                  </a:solidFill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800" b="1">
                  <a:solidFill>
                    <a:srgbClr val="082969"/>
                  </a:solidFill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a do suprimento</a:t>
              </a:r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89" name="Text Box 26"/>
            <p:cNvSpPr txBox="1">
              <a:spLocks noChangeArrowheads="1"/>
            </p:cNvSpPr>
            <p:nvPr/>
          </p:nvSpPr>
          <p:spPr bwMode="auto">
            <a:xfrm>
              <a:off x="3309" y="2122"/>
              <a:ext cx="79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sz="1200" b="1"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Institui</a:t>
              </a:r>
              <a:r>
                <a:rPr lang="en-US" sz="1200" b="1"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ç</a:t>
              </a:r>
              <a:r>
                <a:rPr lang="en-US" sz="1200" b="1"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ões do setor el</a:t>
              </a:r>
              <a:r>
                <a:rPr lang="en-US" sz="1200" b="1">
                  <a:latin typeface="Book Antiqua" pitchFamily="18" charset="0"/>
                  <a:ea typeface="Times New Roman" pitchFamily="18" charset="0"/>
                  <a:cs typeface="Microsoft Sans Serif" pitchFamily="34" charset="0"/>
                </a:rPr>
                <a:t>é</a:t>
              </a:r>
              <a:r>
                <a:rPr lang="en-US" sz="1200" b="1">
                  <a:latin typeface="Microsoft Sans Serif" pitchFamily="34" charset="0"/>
                  <a:ea typeface="Times New Roman" pitchFamily="18" charset="0"/>
                  <a:cs typeface="Microsoft Sans Serif" pitchFamily="34" charset="0"/>
                </a:rPr>
                <a:t>trico brasileiro</a:t>
              </a:r>
              <a:endParaRPr lang="en-US" sz="11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  <a:p>
              <a:pPr eaLnBrk="0" hangingPunct="0"/>
              <a:endParaRPr lang="en-US" sz="3000">
                <a:latin typeface="Book Antiqua" pitchFamily="18" charset="0"/>
                <a:ea typeface="Times New Roman" pitchFamily="18" charset="0"/>
                <a:cs typeface="Microsoft Sans Serif" pitchFamily="34" charset="0"/>
              </a:endParaRPr>
            </a:p>
          </p:txBody>
        </p:sp>
        <p:sp>
          <p:nvSpPr>
            <p:cNvPr id="11290" name="Line 27"/>
            <p:cNvSpPr>
              <a:spLocks noChangeShapeType="1"/>
            </p:cNvSpPr>
            <p:nvPr/>
          </p:nvSpPr>
          <p:spPr bwMode="auto">
            <a:xfrm flipH="1">
              <a:off x="4959" y="5167"/>
              <a:ext cx="72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94FB-938D-47E5-82A2-F28DD537DDFC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076" name="Rectangle 3"/>
          <p:cNvSpPr>
            <a:spLocks noGrp="1" noChangeArrowheads="1"/>
          </p:cNvSpPr>
          <p:nvPr/>
        </p:nvSpPr>
        <p:spPr bwMode="auto">
          <a:xfrm>
            <a:off x="43180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2600" b="1" dirty="0"/>
              <a:t>Planejamento Econômico e Políticas Setoriais :</a:t>
            </a:r>
          </a:p>
          <a:p>
            <a:pPr>
              <a:spcBef>
                <a:spcPct val="20000"/>
              </a:spcBef>
            </a:pPr>
            <a:endParaRPr lang="pt-BR" sz="2600" b="1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 dirty="0"/>
              <a:t> Política agrícola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 dirty="0"/>
              <a:t> Política industrial e tecnológica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 dirty="0"/>
              <a:t> </a:t>
            </a:r>
            <a:r>
              <a:rPr lang="pt-BR" sz="2600" b="1" dirty="0">
                <a:solidFill>
                  <a:srgbClr val="FF0000"/>
                </a:solidFill>
              </a:rPr>
              <a:t>Política de infraestrutura </a:t>
            </a:r>
            <a:r>
              <a:rPr lang="pt-BR" sz="2600" b="1" dirty="0"/>
              <a:t>(transporte, energia, </a:t>
            </a:r>
          </a:p>
          <a:p>
            <a:pPr>
              <a:spcBef>
                <a:spcPct val="20000"/>
              </a:spcBef>
            </a:pPr>
            <a:r>
              <a:rPr lang="pt-BR" sz="2600" b="1" dirty="0"/>
              <a:t>	telecomunicações)</a:t>
            </a:r>
          </a:p>
          <a:p>
            <a:pPr>
              <a:spcBef>
                <a:spcPct val="20000"/>
              </a:spcBef>
            </a:pPr>
            <a:endParaRPr lang="pt-BR" sz="2600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1983A-C682-4B28-9CBB-CBAA51901CF7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pt-BR" sz="2800" u="sng" smtClean="0"/>
              <a:t>Papel essencial infraestrutura p/ desenvolvimento</a:t>
            </a:r>
          </a:p>
          <a:p>
            <a:pPr algn="l" eaLnBrk="1" hangingPunct="1">
              <a:lnSpc>
                <a:spcPct val="90000"/>
              </a:lnSpc>
            </a:pPr>
            <a:endParaRPr lang="pt-BR" sz="2800" smtClean="0"/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b="1" smtClean="0"/>
              <a:t> Energia (Eletricidade, Petróleo e Gás)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b="1" smtClean="0"/>
              <a:t> Transporte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b="1" smtClean="0"/>
              <a:t>	- Rodovias, Ferrovias, Portos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b="1" smtClean="0"/>
              <a:t>	- Serviços de transporte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b="1" smtClean="0"/>
              <a:t> Telecomunicações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b="1" smtClean="0"/>
              <a:t> Saneamento (água e coleta de esgotos)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DE386-D0CC-4168-840E-F97A8905BFA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55725"/>
            <a:ext cx="82804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Complexidade da Política de infra-estrutura</a:t>
            </a:r>
            <a:endParaRPr lang="pt-BR" sz="2800" dirty="0" smtClean="0"/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Diversas instâncias de poder público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Grande montante de recursos investidos 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Longo prazo de maturação e retorno do K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Tarifas, remuneração do capital e atração de 	investimentos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Métodos de regulação, correção de preços e  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pt-BR" sz="2800" b="1" dirty="0" smtClean="0"/>
              <a:t>    tarifas, padrão de qualidade dos serviços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Financiamento: riscos, custo, prazos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pt-BR" sz="2800" b="1" dirty="0" smtClean="0"/>
              <a:t>  Impactos ambientais e sociais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18864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B18B1-5606-43A4-A87A-37E0C186696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eaLnBrk="1" hangingPunct="1">
              <a:defRPr/>
            </a:pPr>
            <a:r>
              <a:rPr lang="pt-BR" b="1" dirty="0" smtClean="0"/>
              <a:t> </a:t>
            </a:r>
            <a:r>
              <a:rPr lang="pt-BR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Políticas de infra-estrutura : </a:t>
            </a:r>
          </a:p>
          <a:p>
            <a:pPr eaLnBrk="1" hangingPunct="1">
              <a:defRPr/>
            </a:pPr>
            <a:endParaRPr lang="pt-BR" sz="2800" u="sn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Investidor e Operador: Público ou Privado ?</a:t>
            </a: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Monopólio com Regulação - ou Competição ? </a:t>
            </a: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Marco regulatório (regras de entrada e saída 	e condições claras de operação)</a:t>
            </a: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Agências reguladoras (grau de autonomia)</a:t>
            </a: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Recursos: Tesouro, Concessões, Dívida e 	outros (ex. Parcerias Público-Privadas)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332656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328DE-6D49-4088-9C4C-856A239556DB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14463"/>
            <a:ext cx="8604250" cy="4967287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Brasil - Mudança Papel do Estado</a:t>
            </a:r>
          </a:p>
          <a:p>
            <a:pPr algn="l" eaLnBrk="1" hangingPunct="1">
              <a:defRPr/>
            </a:pPr>
            <a:r>
              <a:rPr lang="pt-BR" sz="2800" u="sng" dirty="0" smtClean="0"/>
              <a:t>Anos 80</a:t>
            </a:r>
            <a:r>
              <a:rPr lang="pt-BR" sz="2800" dirty="0" smtClean="0"/>
              <a:t> </a:t>
            </a:r>
            <a:r>
              <a:rPr lang="pt-BR" sz="2800" b="1" dirty="0" smtClean="0"/>
              <a:t> 	- endividamento externo, </a:t>
            </a:r>
          </a:p>
          <a:p>
            <a:pPr algn="l" eaLnBrk="1" hangingPunct="1">
              <a:defRPr/>
            </a:pPr>
            <a:r>
              <a:rPr lang="pt-BR" sz="2800" b="1" dirty="0" smtClean="0"/>
              <a:t>		crise fiscal e financeira do Estado</a:t>
            </a:r>
          </a:p>
          <a:p>
            <a:pPr algn="l" eaLnBrk="1" hangingPunct="1">
              <a:defRPr/>
            </a:pPr>
            <a:r>
              <a:rPr lang="pt-BR" sz="2800" b="1" dirty="0" smtClean="0"/>
              <a:t>		- início “tímido” das privatizações</a:t>
            </a:r>
          </a:p>
          <a:p>
            <a:pPr algn="l" eaLnBrk="1" hangingPunct="1">
              <a:defRPr/>
            </a:pPr>
            <a:r>
              <a:rPr lang="pt-BR" sz="2800" u="sng" dirty="0" smtClean="0"/>
              <a:t>Anos 90</a:t>
            </a:r>
            <a:r>
              <a:rPr lang="pt-BR" sz="2800" b="1" dirty="0" smtClean="0"/>
              <a:t> - Programa Nacional de </a:t>
            </a:r>
            <a:r>
              <a:rPr lang="en-US" sz="2800" b="1" dirty="0" err="1" smtClean="0"/>
              <a:t>Desestatização</a:t>
            </a:r>
            <a:endParaRPr lang="pt-BR" sz="2800" b="1" dirty="0" smtClean="0"/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PND (Lei 8031/90) e grandes privatizações </a:t>
            </a:r>
          </a:p>
          <a:p>
            <a:pPr algn="l" eaLnBrk="1" hangingPunct="1">
              <a:buFontTx/>
              <a:buChar char="•"/>
              <a:defRPr/>
            </a:pPr>
            <a:r>
              <a:rPr lang="pt-BR" sz="2800" b="1" dirty="0" smtClean="0"/>
              <a:t>  “Novo” Papel do Estado = Regulador</a:t>
            </a:r>
          </a:p>
          <a:p>
            <a:pPr algn="l" eaLnBrk="1" hangingPunct="1">
              <a:buFont typeface="Arial" pitchFamily="34" charset="0"/>
              <a:buChar char="•"/>
              <a:defRPr/>
            </a:pPr>
            <a:r>
              <a:rPr lang="pt-BR" sz="2800" b="1" dirty="0" smtClean="0"/>
              <a:t>  Leis de Concessões (Leis nº 8987, 9074, etc.)</a:t>
            </a:r>
          </a:p>
          <a:p>
            <a:pPr algn="l" eaLnBrk="1" hangingPunct="1">
              <a:buFont typeface="Arial" pitchFamily="34" charset="0"/>
              <a:buChar char="•"/>
              <a:defRPr/>
            </a:pPr>
            <a:r>
              <a:rPr lang="pt-BR" sz="2800" b="1" dirty="0" smtClean="0"/>
              <a:t>  Agências Reguladoras “independentes”                     </a:t>
            </a:r>
          </a:p>
          <a:p>
            <a:pPr algn="l" eaLnBrk="1" hangingPunct="1">
              <a:defRPr/>
            </a:pPr>
            <a:r>
              <a:rPr lang="pt-BR" sz="2800" b="1" dirty="0" smtClean="0"/>
              <a:t>       e Defesa da Concorrência (CADE/SDE/SEAE)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332656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F37489-D1E5-40B9-ADFF-112182602FD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463" y="1125538"/>
            <a:ext cx="8748712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“Poder Concedente” por setor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800" b="1" dirty="0" smtClean="0"/>
              <a:t>  </a:t>
            </a:r>
            <a:r>
              <a:rPr lang="pt-BR" sz="2800" b="1" u="sng" dirty="0" smtClean="0"/>
              <a:t>União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Energia Elétrica ;  Telecomunicações;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Petróleo e Gás; Portos e aeroportos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</a:t>
            </a:r>
            <a:r>
              <a:rPr lang="pt-BR" sz="2800" b="1" dirty="0" err="1" smtClean="0"/>
              <a:t>Infra-estrutura</a:t>
            </a:r>
            <a:r>
              <a:rPr lang="pt-BR" sz="2800" b="1" dirty="0" smtClean="0"/>
              <a:t> de transporte </a:t>
            </a:r>
            <a:r>
              <a:rPr lang="pt-BR" sz="2800" i="1" dirty="0" smtClean="0"/>
              <a:t>interestadual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800" b="1" dirty="0" smtClean="0"/>
              <a:t>  </a:t>
            </a:r>
            <a:r>
              <a:rPr lang="pt-BR" sz="2800" b="1" u="sng" dirty="0" smtClean="0"/>
              <a:t>Estados </a:t>
            </a:r>
            <a:endParaRPr lang="pt-BR" sz="2800" dirty="0" smtClean="0"/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</a:t>
            </a:r>
            <a:r>
              <a:rPr lang="pt-BR" sz="2800" b="1" dirty="0" err="1" smtClean="0"/>
              <a:t>Infra-estrutura</a:t>
            </a:r>
            <a:r>
              <a:rPr lang="pt-BR" sz="2800" b="1" dirty="0" smtClean="0"/>
              <a:t> de transporte </a:t>
            </a:r>
            <a:r>
              <a:rPr lang="pt-BR" sz="2800" i="1" dirty="0" smtClean="0"/>
              <a:t>estadual</a:t>
            </a:r>
            <a:r>
              <a:rPr lang="pt-BR" sz="2800" b="1" dirty="0" smtClean="0"/>
              <a:t> ou		Distribuição do Gás		</a:t>
            </a:r>
            <a:r>
              <a:rPr lang="pt-BR" sz="2800" i="1" dirty="0" smtClean="0"/>
              <a:t>intermunicipal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Saneamento (com municípios)</a:t>
            </a:r>
            <a:endParaRPr lang="pt-BR" sz="2800" b="1" u="sng" dirty="0" smtClean="0"/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800" b="1" dirty="0" smtClean="0"/>
              <a:t>  </a:t>
            </a:r>
            <a:r>
              <a:rPr lang="pt-BR" sz="2800" b="1" u="sng" dirty="0" smtClean="0"/>
              <a:t>Municípios, Estados e União</a:t>
            </a:r>
            <a:r>
              <a:rPr lang="pt-BR" sz="2800" b="1" dirty="0" smtClean="0"/>
              <a:t>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800" b="1" dirty="0" smtClean="0"/>
              <a:t>	Transportes públicos (urbano, suburbano, 				interestadual)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18864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7F69F-0744-4A28-9A73-56A0B816875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68413"/>
            <a:ext cx="8424862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600" b="1" dirty="0" smtClean="0"/>
              <a:t> </a:t>
            </a:r>
            <a:r>
              <a:rPr lang="pt-BR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Agências reguladoras :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Eletricidade: ANEEL (convênios c/ </a:t>
            </a:r>
            <a:r>
              <a:rPr lang="pt-BR" sz="2600" b="1" dirty="0" err="1" smtClean="0"/>
              <a:t>ag</a:t>
            </a:r>
            <a:r>
              <a:rPr lang="pt-BR" sz="2600" b="1" dirty="0" smtClean="0"/>
              <a:t>. estaduais)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Telecomunicações: ANATEL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Petróleo e Gás: ANP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Águas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Distribuição de Gás: estadual (ARSESP - </a:t>
            </a:r>
            <a:r>
              <a:rPr lang="pt-BR" sz="2600" b="1" dirty="0" err="1" smtClean="0"/>
              <a:t>S.Paulo</a:t>
            </a:r>
            <a:r>
              <a:rPr lang="pt-BR" sz="2600" b="1" dirty="0" smtClean="0"/>
              <a:t>)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Transporte : Terrestre (ANTT), Aéreo (ANAC), 				Aquático (ANTAQ)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600" b="1" dirty="0" smtClean="0"/>
              <a:t>   - Rodovias: federal ANTT ; agências estaduais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600" b="1" dirty="0" smtClean="0"/>
              <a:t>   - Portos: ANTAQ  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pt-BR" sz="2600" b="1" dirty="0" smtClean="0"/>
              <a:t>  Saneamento: Estados e municípios 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600" b="1" dirty="0" smtClean="0"/>
              <a:t>  Serviços de transporte público: ANTT, estados e 							</a:t>
            </a:r>
            <a:r>
              <a:rPr lang="pt-BR" sz="2600" b="1" dirty="0" err="1" smtClean="0"/>
              <a:t>municipios</a:t>
            </a:r>
            <a:endParaRPr lang="pt-BR" sz="26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332656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28AEC-3ED5-40CF-AAB4-B5311CF316B3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268413"/>
            <a:ext cx="860425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Ex. Energia Elétrica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2400" b="1" u="sn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Poder Concedente : União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Segmentação (</a:t>
            </a:r>
            <a:r>
              <a:rPr lang="pt-BR" sz="2400" i="1" dirty="0" err="1" smtClean="0"/>
              <a:t>unbundling</a:t>
            </a:r>
            <a:r>
              <a:rPr lang="pt-BR" sz="2400" b="1" dirty="0" smtClean="0"/>
              <a:t>) da “cadeia” da indústria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400" b="1" dirty="0" err="1" smtClean="0"/>
              <a:t>Geração–Transmissão–Distribuição–Comercialização</a:t>
            </a:r>
            <a:endParaRPr lang="pt-BR" sz="2400" b="1" dirty="0" smtClean="0"/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 Privatização empresas: início em 1995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 Re-estruturação da indústria – RESEB 1996 :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400" b="1" dirty="0" smtClean="0"/>
              <a:t> 	- Geração e Comercialização: Competição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400" b="1" dirty="0" smtClean="0"/>
              <a:t> 	- Transmissão e Distribuição: Monopólio Natural 			com Regulação;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400" b="1" i="1" dirty="0" smtClean="0"/>
              <a:t>	</a:t>
            </a:r>
            <a:r>
              <a:rPr lang="pt-BR" sz="2400" b="1" dirty="0" smtClean="0"/>
              <a:t>- Livre acesso pago </a:t>
            </a:r>
            <a:r>
              <a:rPr lang="pt-BR" sz="2400" b="1" i="1" dirty="0" smtClean="0"/>
              <a:t>(open </a:t>
            </a:r>
            <a:r>
              <a:rPr lang="pt-BR" sz="2400" b="1" i="1" dirty="0" err="1" smtClean="0"/>
              <a:t>access</a:t>
            </a:r>
            <a:r>
              <a:rPr lang="pt-BR" sz="2400" b="1" i="1" dirty="0" smtClean="0"/>
              <a:t>)</a:t>
            </a:r>
            <a:r>
              <a:rPr lang="pt-BR" sz="2400" b="1" dirty="0" smtClean="0"/>
              <a:t> às redes  	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400" b="1" dirty="0" smtClean="0"/>
              <a:t>	- Consumidores ‘Livres’  </a:t>
            </a:r>
            <a:r>
              <a:rPr lang="pt-BR" sz="2400" b="1" i="1" u="sng" dirty="0" smtClean="0"/>
              <a:t>vs.</a:t>
            </a:r>
            <a:r>
              <a:rPr lang="pt-BR" sz="2400" b="1" dirty="0" smtClean="0"/>
              <a:t>  ‘Cativos’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 Energia “velha” (usinas existentes) </a:t>
            </a:r>
            <a:r>
              <a:rPr lang="pt-BR" sz="2400" b="1" i="1" u="sng" dirty="0" smtClean="0"/>
              <a:t>vs.</a:t>
            </a:r>
            <a:r>
              <a:rPr lang="pt-BR" sz="2400" b="1" i="1" dirty="0" smtClean="0"/>
              <a:t> </a:t>
            </a:r>
            <a:r>
              <a:rPr lang="pt-BR" sz="2400" b="1" dirty="0" smtClean="0"/>
              <a:t>“novas usinas” 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 Leilões de Novas usinas – expansão de capacidade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pt-BR" sz="2400" b="1" dirty="0" smtClean="0"/>
              <a:t> “Novo modelo” 2003-2004 – EPE retoma planejamento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18864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475</Words>
  <Application>Microsoft Office PowerPoint</Application>
  <PresentationFormat>Apresentação na tela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Microsoft Sans Serif</vt:lpstr>
      <vt:lpstr>Times New Roman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UNICAMP Universidade Estadual de Campinas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Sala 01 Pavilhão de Graduação</cp:lastModifiedBy>
  <cp:revision>66</cp:revision>
  <dcterms:created xsi:type="dcterms:W3CDTF">2004-08-23T15:44:24Z</dcterms:created>
  <dcterms:modified xsi:type="dcterms:W3CDTF">2017-04-04T23:47:43Z</dcterms:modified>
</cp:coreProperties>
</file>