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39" r:id="rId3"/>
    <p:sldId id="256" r:id="rId4"/>
    <p:sldId id="347" r:id="rId5"/>
    <p:sldId id="259" r:id="rId6"/>
    <p:sldId id="338" r:id="rId7"/>
    <p:sldId id="292" r:id="rId8"/>
    <p:sldId id="313" r:id="rId9"/>
    <p:sldId id="340" r:id="rId10"/>
    <p:sldId id="298" r:id="rId11"/>
    <p:sldId id="316" r:id="rId12"/>
    <p:sldId id="342" r:id="rId13"/>
    <p:sldId id="294" r:id="rId14"/>
    <p:sldId id="299" r:id="rId15"/>
    <p:sldId id="300" r:id="rId16"/>
    <p:sldId id="301" r:id="rId17"/>
    <p:sldId id="302" r:id="rId18"/>
    <p:sldId id="303" r:id="rId19"/>
    <p:sldId id="305" r:id="rId20"/>
    <p:sldId id="304" r:id="rId21"/>
    <p:sldId id="306" r:id="rId22"/>
    <p:sldId id="307" r:id="rId23"/>
    <p:sldId id="308" r:id="rId24"/>
    <p:sldId id="309" r:id="rId25"/>
    <p:sldId id="311" r:id="rId26"/>
    <p:sldId id="310" r:id="rId27"/>
    <p:sldId id="312" r:id="rId28"/>
    <p:sldId id="314" r:id="rId29"/>
    <p:sldId id="315" r:id="rId30"/>
    <p:sldId id="346" r:id="rId31"/>
    <p:sldId id="344" r:id="rId32"/>
    <p:sldId id="318" r:id="rId33"/>
    <p:sldId id="319" r:id="rId34"/>
    <p:sldId id="320" r:id="rId35"/>
    <p:sldId id="322" r:id="rId36"/>
    <p:sldId id="323" r:id="rId37"/>
    <p:sldId id="325" r:id="rId38"/>
    <p:sldId id="324" r:id="rId39"/>
    <p:sldId id="321" r:id="rId40"/>
    <p:sldId id="345" r:id="rId41"/>
    <p:sldId id="326" r:id="rId42"/>
    <p:sldId id="328" r:id="rId43"/>
    <p:sldId id="327" r:id="rId44"/>
    <p:sldId id="329" r:id="rId45"/>
    <p:sldId id="317" r:id="rId46"/>
    <p:sldId id="331" r:id="rId47"/>
    <p:sldId id="332" r:id="rId48"/>
    <p:sldId id="333" r:id="rId49"/>
    <p:sldId id="334" r:id="rId50"/>
    <p:sldId id="335" r:id="rId51"/>
    <p:sldId id="330" r:id="rId5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3" d="100"/>
        <a:sy n="4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8F56F-158A-4F19-98AA-04256A80FE57}" type="datetimeFigureOut">
              <a:rPr lang="pt-BR"/>
              <a:pPr>
                <a:defRPr/>
              </a:pPr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83B0E-D024-4374-9834-EBF94D0B14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E3AA4-19F8-4B38-B67E-22F237377324}" type="datetimeFigureOut">
              <a:rPr lang="pt-BR"/>
              <a:pPr>
                <a:defRPr/>
              </a:pPr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871F8-12AD-4AF6-9DB0-219706DABD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3D66F-EE92-4A24-A86D-D0DEABA2A20C}" type="datetimeFigureOut">
              <a:rPr lang="pt-BR"/>
              <a:pPr>
                <a:defRPr/>
              </a:pPr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45B7D-CE3C-4D5C-969A-97E2BF557B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E4CA8-DF48-4E36-8A5C-FB90B633EBAD}" type="datetimeFigureOut">
              <a:rPr lang="pt-BR"/>
              <a:pPr>
                <a:defRPr/>
              </a:pPr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63AD6-4B33-42CA-80DF-22AD763F73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9982E-7AA8-44DE-8663-39593128DD51}" type="datetimeFigureOut">
              <a:rPr lang="pt-BR"/>
              <a:pPr>
                <a:defRPr/>
              </a:pPr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D8C78-ABB1-4870-8821-0D13FB1896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B43FF-66AA-4391-B678-939FBCE2E173}" type="datetimeFigureOut">
              <a:rPr lang="pt-BR"/>
              <a:pPr>
                <a:defRPr/>
              </a:pPr>
              <a:t>04/04/2017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10B66-76F6-47C3-A0D6-454A8706E1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B7FDC-7CF3-4137-B775-AF3F9CC2ACBA}" type="datetimeFigureOut">
              <a:rPr lang="pt-BR"/>
              <a:pPr>
                <a:defRPr/>
              </a:pPr>
              <a:t>04/04/2017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87F8E-8276-4B18-8BB1-425CBADC76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879A0-5026-42A3-A189-31E20469CE2B}" type="datetimeFigureOut">
              <a:rPr lang="pt-BR"/>
              <a:pPr>
                <a:defRPr/>
              </a:pPr>
              <a:t>04/04/2017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7EF2F-8BB0-4D1E-8E83-629475394D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CD79D-B4F6-487C-9287-C9E73BD6D6CE}" type="datetimeFigureOut">
              <a:rPr lang="pt-BR"/>
              <a:pPr>
                <a:defRPr/>
              </a:pPr>
              <a:t>04/04/2017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F8FFD-9007-40B3-AC2D-06EADF6B56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37F57-03DC-4C8C-806B-F7B0BA42A573}" type="datetimeFigureOut">
              <a:rPr lang="pt-BR"/>
              <a:pPr>
                <a:defRPr/>
              </a:pPr>
              <a:t>04/04/2017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D511C-8B28-4772-BFED-77E5633629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1C1B6-4233-4A71-BA0F-B0FCD19755FD}" type="datetimeFigureOut">
              <a:rPr lang="pt-BR"/>
              <a:pPr>
                <a:defRPr/>
              </a:pPr>
              <a:t>04/04/2017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9FB8F-9551-49F7-B7F5-D873B891D0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D26EE6-E559-4E8B-ABF2-EABD808F7679}" type="datetimeFigureOut">
              <a:rPr lang="pt-BR"/>
              <a:pPr>
                <a:defRPr/>
              </a:pPr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23C8CC-E8EC-444E-9006-A85FF20724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sil.gov.br/pac/pac-2" TargetMode="External"/><Relationship Id="rId2" Type="http://schemas.openxmlformats.org/officeDocument/2006/relationships/hyperlink" Target="http://www.pac.gov.br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E62CD-055C-4994-A4AB-06B68A6415EC}" type="slidenum">
              <a:rPr lang="pt-BR" smtClean="0"/>
              <a:pPr>
                <a:defRPr/>
              </a:pPr>
              <a:t>1</a:t>
            </a:fld>
            <a:endParaRPr lang="pt-BR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73238"/>
            <a:ext cx="6400800" cy="1752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endParaRPr lang="pt-BR" sz="3600" b="1" dirty="0" smtClean="0"/>
          </a:p>
          <a:p>
            <a:pPr eaLnBrk="1" hangingPunct="1">
              <a:defRPr/>
            </a:pPr>
            <a:r>
              <a:rPr lang="pt-BR" sz="3600" b="1" dirty="0" smtClean="0">
                <a:solidFill>
                  <a:schemeClr val="tx1"/>
                </a:solidFill>
              </a:rPr>
              <a:t>Infraestrutura</a:t>
            </a:r>
          </a:p>
          <a:p>
            <a:pPr eaLnBrk="1" hangingPunct="1">
              <a:defRPr/>
            </a:pPr>
            <a:r>
              <a:rPr lang="pt-BR" sz="2400" b="1" dirty="0" smtClean="0">
                <a:solidFill>
                  <a:schemeClr val="tx1"/>
                </a:solidFill>
              </a:rPr>
              <a:t>Parte 2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31640" y="5507940"/>
            <a:ext cx="367347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sz="1800" b="1" dirty="0" smtClean="0"/>
              <a:t>1º </a:t>
            </a:r>
            <a:r>
              <a:rPr lang="pt-BR" sz="1800" b="1" dirty="0"/>
              <a:t>semestre de </a:t>
            </a:r>
            <a:r>
              <a:rPr lang="pt-BR" sz="1800" b="1" dirty="0" smtClean="0"/>
              <a:t>2017</a:t>
            </a:r>
            <a:endParaRPr lang="pt-BR" sz="18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smtClean="0">
                <a:solidFill>
                  <a:schemeClr val="tx1"/>
                </a:solidFill>
              </a:rPr>
              <a:t>Economia para Engenharia</a:t>
            </a:r>
            <a:endParaRPr lang="pt-BR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3"/>
          <p:cNvSpPr txBox="1">
            <a:spLocks noChangeArrowheads="1"/>
          </p:cNvSpPr>
          <p:nvPr/>
        </p:nvSpPr>
        <p:spPr bwMode="auto">
          <a:xfrm>
            <a:off x="684213" y="836613"/>
            <a:ext cx="806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altLang="pt-BR">
              <a:latin typeface="Calibri" pitchFamily="34" charset="0"/>
            </a:endParaRPr>
          </a:p>
        </p:txBody>
      </p:sp>
      <p:sp>
        <p:nvSpPr>
          <p:cNvPr id="3076" name="CaixaDeTexto 4"/>
          <p:cNvSpPr txBox="1">
            <a:spLocks noChangeArrowheads="1"/>
          </p:cNvSpPr>
          <p:nvPr/>
        </p:nvSpPr>
        <p:spPr bwMode="auto">
          <a:xfrm>
            <a:off x="179388" y="908050"/>
            <a:ext cx="8748712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Coordenação</a:t>
            </a:r>
            <a:r>
              <a:rPr lang="pt-BR" sz="2800" dirty="0"/>
              <a:t> - Comitê Gestor do PAC (CGPAC):</a:t>
            </a:r>
          </a:p>
          <a:p>
            <a:pPr>
              <a:defRPr/>
            </a:pPr>
            <a:r>
              <a:rPr lang="pt-BR" sz="2800" dirty="0"/>
              <a:t>			- Ministro da Casa Civil, </a:t>
            </a:r>
          </a:p>
          <a:p>
            <a:pPr>
              <a:defRPr/>
            </a:pPr>
            <a:r>
              <a:rPr lang="pt-BR" sz="2800" dirty="0"/>
              <a:t>			- Ministro do Planejamento </a:t>
            </a:r>
          </a:p>
          <a:p>
            <a:pPr>
              <a:defRPr/>
            </a:pPr>
            <a:r>
              <a:rPr lang="pt-BR" sz="2800" dirty="0"/>
              <a:t>			- Ministro da Fazenda. 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r>
              <a:rPr lang="pt-B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 Executivo do PAC</a:t>
            </a:r>
            <a:r>
              <a:rPr lang="pt-BR" sz="2800" dirty="0"/>
              <a:t> (GEPAC) :</a:t>
            </a:r>
          </a:p>
          <a:p>
            <a:pPr>
              <a:defRPr/>
            </a:pPr>
            <a:r>
              <a:rPr lang="pt-BR" sz="2800" dirty="0"/>
              <a:t>Subchefia de Articulação e Monitoramento (C. Civil) Sec. Orçamento Federal e Sec. de Planejamento e Investimentos Estratégicos (Ministério Planejamento) Secretaria do Tesouro Nacional (Ministério Fazenda) 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r>
              <a:rPr lang="pt-BR" sz="2800" dirty="0"/>
              <a:t>GEPAC fixa metas e monitora o PAC</a:t>
            </a:r>
            <a:endParaRPr lang="pt-BR" sz="2800" dirty="0">
              <a:latin typeface="Calibri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37"/>
          </a:xfrm>
          <a:ln>
            <a:solidFill>
              <a:schemeClr val="tx1"/>
            </a:solidFill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 smtClean="0"/>
              <a:t>PAC  2011-2014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– 2       2011-2014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331913" y="981075"/>
            <a:ext cx="6335712" cy="273526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82500" lnSpcReduction="200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PAC  - 2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  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CIDADE MELHOR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COMUNIDADE CIDADÃ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MINHA CASA, MINHA VIDA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ÁGUA E LUZ PARA 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31913" y="981075"/>
            <a:ext cx="6335712" cy="576263"/>
          </a:xfrm>
          <a:prstGeom prst="rect">
            <a:avLst/>
          </a:prstGeom>
          <a:ln>
            <a:noFill/>
          </a:ln>
        </p:spPr>
        <p:txBody>
          <a:bodyPr>
            <a:normAutofit fontScale="975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2800" b="1" dirty="0">
                <a:latin typeface="+mj-lt"/>
                <a:ea typeface="+mj-ea"/>
                <a:cs typeface="+mj-cs"/>
              </a:rPr>
              <a:t>“Eixo Social e Urbano”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75" y="1771650"/>
            <a:ext cx="894397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420813"/>
            <a:ext cx="669607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331913" y="981075"/>
            <a:ext cx="6335712" cy="5762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PAC - CIDADE MELHOR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485900"/>
            <a:ext cx="74168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331913" y="836613"/>
            <a:ext cx="6335712" cy="5762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CIDADE MELHOR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773238"/>
            <a:ext cx="8027988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331913" y="981075"/>
            <a:ext cx="6335712" cy="5762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CIDADE MELHOR  - SANEAMENTO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535113"/>
            <a:ext cx="796925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331913" y="836613"/>
            <a:ext cx="6335712" cy="5762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CIDADE MELHOR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543050"/>
            <a:ext cx="7488237" cy="512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331913" y="765175"/>
            <a:ext cx="6335712" cy="5762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CIDADE MELHOR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1913" y="981075"/>
            <a:ext cx="6335712" cy="5762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CIDADE MELHOR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1700213"/>
            <a:ext cx="69342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1913" y="981075"/>
            <a:ext cx="6335712" cy="5762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PAC  -  COMUNIDADE   CIDADÃ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758950"/>
            <a:ext cx="6488112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01D5-26BC-4C8B-992F-53EF7BC09CB3}" type="slidenum">
              <a:rPr lang="pt-BR" smtClean="0"/>
              <a:pPr>
                <a:defRPr/>
              </a:pPr>
              <a:t>2</a:t>
            </a:fld>
            <a:endParaRPr lang="pt-BR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4704"/>
            <a:ext cx="8640763" cy="511333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pt-BR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pt-BR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pt-BR" sz="2800" b="1" i="1" dirty="0" smtClean="0">
                <a:latin typeface="Arial" charset="0"/>
                <a:cs typeface="Arial" charset="0"/>
              </a:rPr>
              <a:t>PAC I - 2007-2010</a:t>
            </a:r>
            <a:r>
              <a:rPr lang="en-US" altLang="pt-BR" sz="2800" b="1" i="1" dirty="0" smtClean="0">
                <a:latin typeface="Arial" charset="0"/>
                <a:cs typeface="Arial" charset="0"/>
              </a:rPr>
              <a:t>	-	</a:t>
            </a:r>
            <a:r>
              <a:rPr lang="en-US" altLang="pt-BR" sz="2800" b="1" dirty="0" smtClean="0">
                <a:latin typeface="Arial" charset="0"/>
                <a:cs typeface="Arial" charset="0"/>
              </a:rPr>
              <a:t>2º </a:t>
            </a:r>
            <a:r>
              <a:rPr lang="en-US" altLang="pt-BR" sz="2800" b="1" dirty="0" err="1" smtClean="0">
                <a:latin typeface="Arial" charset="0"/>
                <a:cs typeface="Arial" charset="0"/>
              </a:rPr>
              <a:t>Governo</a:t>
            </a:r>
            <a:r>
              <a:rPr lang="en-US" altLang="pt-BR" sz="2800" b="1" dirty="0" smtClean="0">
                <a:latin typeface="Arial" charset="0"/>
                <a:cs typeface="Arial" charset="0"/>
              </a:rPr>
              <a:t> Lula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pt-BR" sz="2400" i="1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pt-BR" sz="2800" i="1" dirty="0" err="1" smtClean="0">
                <a:latin typeface="Arial" charset="0"/>
                <a:cs typeface="Arial" charset="0"/>
              </a:rPr>
              <a:t>Programa</a:t>
            </a:r>
            <a:r>
              <a:rPr lang="en-US" altLang="pt-BR" sz="2800" i="1" dirty="0" smtClean="0">
                <a:latin typeface="Arial" charset="0"/>
                <a:cs typeface="Arial" charset="0"/>
              </a:rPr>
              <a:t> </a:t>
            </a:r>
            <a:r>
              <a:rPr lang="en-US" altLang="pt-BR" sz="2800" i="1" dirty="0">
                <a:latin typeface="Arial" charset="0"/>
                <a:cs typeface="Arial" charset="0"/>
              </a:rPr>
              <a:t>de </a:t>
            </a:r>
            <a:r>
              <a:rPr lang="en-US" altLang="pt-BR" sz="2800" i="1" dirty="0" err="1">
                <a:latin typeface="Arial" charset="0"/>
                <a:cs typeface="Arial" charset="0"/>
              </a:rPr>
              <a:t>Aceleração</a:t>
            </a:r>
            <a:r>
              <a:rPr lang="en-US" altLang="pt-BR" sz="2800" i="1" dirty="0">
                <a:latin typeface="Arial" charset="0"/>
                <a:cs typeface="Arial" charset="0"/>
              </a:rPr>
              <a:t> do </a:t>
            </a:r>
            <a:r>
              <a:rPr lang="en-US" altLang="pt-BR" sz="2800" i="1" dirty="0" err="1">
                <a:latin typeface="Arial" charset="0"/>
                <a:cs typeface="Arial" charset="0"/>
              </a:rPr>
              <a:t>Crescimento</a:t>
            </a:r>
            <a:r>
              <a:rPr lang="en-US" altLang="pt-BR" sz="2800" i="1" dirty="0">
                <a:latin typeface="Arial" charset="0"/>
                <a:cs typeface="Arial" charset="0"/>
              </a:rPr>
              <a:t> – </a:t>
            </a:r>
            <a:r>
              <a:rPr lang="en-US" altLang="pt-BR" sz="2800" b="1" i="1" dirty="0" smtClean="0">
                <a:latin typeface="Arial" charset="0"/>
                <a:cs typeface="Arial" charset="0"/>
              </a:rPr>
              <a:t>PAC I</a:t>
            </a:r>
            <a:endParaRPr lang="en-US" altLang="pt-BR" sz="2800" b="1" i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pt-BR" sz="2800" b="1" i="1" dirty="0">
                <a:latin typeface="Arial" charset="0"/>
                <a:cs typeface="Arial" charset="0"/>
              </a:rPr>
              <a:t>R$ 503,9 </a:t>
            </a:r>
            <a:r>
              <a:rPr lang="en-US" altLang="pt-BR" sz="2800" b="1" i="1" dirty="0" err="1" smtClean="0">
                <a:latin typeface="Arial" charset="0"/>
                <a:cs typeface="Arial" charset="0"/>
              </a:rPr>
              <a:t>bilhões</a:t>
            </a:r>
            <a:endParaRPr lang="en-US" altLang="pt-BR" sz="2800" b="1" i="1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pt-BR" sz="2800" b="1" i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pt-BR" sz="24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pt-BR" sz="2800" b="1" i="1" dirty="0" smtClean="0">
                <a:latin typeface="Arial" charset="0"/>
                <a:cs typeface="Arial" charset="0"/>
              </a:rPr>
              <a:t>PAC II - 2011-2014</a:t>
            </a:r>
            <a:r>
              <a:rPr lang="en-US" altLang="pt-BR" sz="2800" b="1" i="1" dirty="0" smtClean="0">
                <a:latin typeface="Arial" charset="0"/>
                <a:cs typeface="Arial" charset="0"/>
              </a:rPr>
              <a:t>	-	</a:t>
            </a:r>
            <a:r>
              <a:rPr lang="pt-BR" altLang="pt-BR" sz="2800" b="1" dirty="0" smtClean="0">
                <a:latin typeface="Arial" charset="0"/>
                <a:cs typeface="Arial" charset="0"/>
              </a:rPr>
              <a:t>1º </a:t>
            </a:r>
            <a:r>
              <a:rPr lang="pt-BR" altLang="pt-BR" sz="2800" b="1" dirty="0">
                <a:latin typeface="Arial" charset="0"/>
                <a:cs typeface="Arial" charset="0"/>
              </a:rPr>
              <a:t>Governo Dilma</a:t>
            </a:r>
            <a:endParaRPr lang="en-US" altLang="pt-BR" sz="2800" b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pt-BR" sz="2400" i="1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pt-BR" sz="2800" i="1" dirty="0" err="1" smtClean="0">
                <a:latin typeface="Arial" charset="0"/>
                <a:cs typeface="Arial" charset="0"/>
              </a:rPr>
              <a:t>Programa</a:t>
            </a:r>
            <a:r>
              <a:rPr lang="en-US" altLang="pt-BR" sz="2800" i="1" dirty="0" smtClean="0">
                <a:latin typeface="Arial" charset="0"/>
                <a:cs typeface="Arial" charset="0"/>
              </a:rPr>
              <a:t> </a:t>
            </a:r>
            <a:r>
              <a:rPr lang="en-US" altLang="pt-BR" sz="2800" i="1" dirty="0">
                <a:latin typeface="Arial" charset="0"/>
                <a:cs typeface="Arial" charset="0"/>
              </a:rPr>
              <a:t>de </a:t>
            </a:r>
            <a:r>
              <a:rPr lang="en-US" altLang="pt-BR" sz="2800" i="1" dirty="0" err="1">
                <a:latin typeface="Arial" charset="0"/>
                <a:cs typeface="Arial" charset="0"/>
              </a:rPr>
              <a:t>Aceleração</a:t>
            </a:r>
            <a:r>
              <a:rPr lang="en-US" altLang="pt-BR" sz="2800" i="1" dirty="0">
                <a:latin typeface="Arial" charset="0"/>
                <a:cs typeface="Arial" charset="0"/>
              </a:rPr>
              <a:t> do </a:t>
            </a:r>
            <a:r>
              <a:rPr lang="en-US" altLang="pt-BR" sz="2800" i="1" dirty="0" err="1">
                <a:latin typeface="Arial" charset="0"/>
                <a:cs typeface="Arial" charset="0"/>
              </a:rPr>
              <a:t>Crescimento</a:t>
            </a:r>
            <a:r>
              <a:rPr lang="en-US" altLang="pt-BR" sz="2800" i="1" dirty="0">
                <a:latin typeface="Arial" charset="0"/>
                <a:cs typeface="Arial" charset="0"/>
              </a:rPr>
              <a:t> – </a:t>
            </a:r>
            <a:r>
              <a:rPr lang="en-US" altLang="pt-BR" sz="2800" b="1" i="1" dirty="0" smtClean="0">
                <a:latin typeface="Arial" charset="0"/>
                <a:cs typeface="Arial" charset="0"/>
              </a:rPr>
              <a:t>PAC II</a:t>
            </a:r>
            <a:endParaRPr lang="en-US" altLang="pt-BR" sz="2800" b="1" i="1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pt-BR" sz="2800" b="1" i="1" dirty="0">
                <a:latin typeface="Arial" charset="0"/>
                <a:cs typeface="Arial" charset="0"/>
              </a:rPr>
              <a:t> </a:t>
            </a:r>
            <a:r>
              <a:rPr lang="en-US" altLang="pt-BR" sz="2800" b="1" i="1" dirty="0" smtClean="0">
                <a:latin typeface="Arial" charset="0"/>
                <a:cs typeface="Arial" charset="0"/>
              </a:rPr>
              <a:t>R$ 1.586,4 </a:t>
            </a:r>
            <a:r>
              <a:rPr lang="en-US" altLang="pt-BR" sz="2800" b="1" i="1" dirty="0" err="1" smtClean="0">
                <a:latin typeface="Arial" charset="0"/>
                <a:cs typeface="Arial" charset="0"/>
              </a:rPr>
              <a:t>bilhões</a:t>
            </a:r>
            <a:endParaRPr lang="en-US" altLang="pt-BR" sz="2800" b="1" i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2400" dirty="0" smtClean="0">
                <a:latin typeface="Arial" charset="0"/>
                <a:cs typeface="Arial" charset="0"/>
              </a:rPr>
              <a:t>		</a:t>
            </a:r>
            <a:endParaRPr lang="pt-BR" alt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1913" y="981075"/>
            <a:ext cx="6335712" cy="5762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COMUNIDADE   CIDADÃ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1698625"/>
            <a:ext cx="73914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1913" y="981075"/>
            <a:ext cx="6335712" cy="5762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PAC  -  MINHA CASA, MINHA VIDA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133600"/>
            <a:ext cx="63246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908050"/>
            <a:ext cx="6599237" cy="561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663" y="1125538"/>
            <a:ext cx="69024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716088"/>
            <a:ext cx="6842125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331913" y="981075"/>
            <a:ext cx="6335712" cy="5762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PAC  -  AGUA  E  LUZ  PARA  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784350"/>
            <a:ext cx="72009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331913" y="981075"/>
            <a:ext cx="6335712" cy="576263"/>
          </a:xfrm>
          <a:prstGeom prst="rect">
            <a:avLst/>
          </a:prstGeom>
          <a:ln>
            <a:noFill/>
          </a:ln>
        </p:spPr>
        <p:txBody>
          <a:bodyPr>
            <a:normAutofit fontScale="975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2800" b="1" dirty="0">
                <a:latin typeface="+mj-lt"/>
                <a:ea typeface="+mj-ea"/>
                <a:cs typeface="+mj-cs"/>
              </a:rPr>
              <a:t>LUZ  PARA  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509713"/>
            <a:ext cx="7799388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331913" y="981075"/>
            <a:ext cx="6335712" cy="576263"/>
          </a:xfrm>
          <a:prstGeom prst="rect">
            <a:avLst/>
          </a:prstGeom>
          <a:ln>
            <a:noFill/>
          </a:ln>
        </p:spPr>
        <p:txBody>
          <a:bodyPr>
            <a:normAutofit fontScale="975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2800" b="1" dirty="0">
                <a:latin typeface="+mj-lt"/>
                <a:ea typeface="+mj-ea"/>
                <a:cs typeface="+mj-cs"/>
              </a:rPr>
              <a:t>ÁGUA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114425"/>
            <a:ext cx="7127875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1196975"/>
            <a:ext cx="81010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1557338"/>
            <a:ext cx="721042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331913" y="981075"/>
            <a:ext cx="6335712" cy="576263"/>
          </a:xfrm>
          <a:prstGeom prst="rect">
            <a:avLst/>
          </a:prstGeom>
          <a:ln>
            <a:noFill/>
          </a:ln>
        </p:spPr>
        <p:txBody>
          <a:bodyPr>
            <a:normAutofit fontScale="975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2800" b="1" dirty="0">
                <a:latin typeface="+mj-lt"/>
                <a:ea typeface="+mj-ea"/>
                <a:cs typeface="+mj-cs"/>
              </a:rPr>
              <a:t>RECURSOS HIDRICOS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>
          <a:xfrm>
            <a:off x="642938" y="404813"/>
            <a:ext cx="7961312" cy="6048375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pt-BR" altLang="pt-BR" sz="3600" smtClean="0"/>
              <a:t>PAC - 1</a:t>
            </a:r>
            <a:br>
              <a:rPr lang="pt-BR" altLang="pt-BR" sz="3600" smtClean="0"/>
            </a:br>
            <a:r>
              <a:rPr lang="pt-BR" altLang="pt-BR" sz="3600" smtClean="0"/>
              <a:t>Programa de Aceleração do</a:t>
            </a:r>
            <a:br>
              <a:rPr lang="pt-BR" altLang="pt-BR" sz="3600" smtClean="0"/>
            </a:br>
            <a:r>
              <a:rPr lang="pt-BR" altLang="pt-BR" sz="3600" smtClean="0"/>
              <a:t>Crescimento  -  2007-2010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– 2       2011-2014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331913" y="981075"/>
            <a:ext cx="6335712" cy="27352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75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PAC  - 2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  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TRANSPORTES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725" y="1635125"/>
            <a:ext cx="6551613" cy="51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331913" y="981075"/>
            <a:ext cx="6335712" cy="5762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PAC  -  TRANSPORTES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609725"/>
            <a:ext cx="7561262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331913" y="981075"/>
            <a:ext cx="6335712" cy="5762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RODOVIAS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152525"/>
            <a:ext cx="6335713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8" y="1052513"/>
            <a:ext cx="751205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023938"/>
            <a:ext cx="6121400" cy="533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1013" y="908050"/>
            <a:ext cx="5989637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109663"/>
            <a:ext cx="6840537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890588"/>
            <a:ext cx="7632700" cy="583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988" y="1104900"/>
            <a:ext cx="6467475" cy="51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D2482D-AF80-4A5E-88DF-57A2A6EB7ABA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424863" cy="475615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PAC  I – </a:t>
            </a:r>
            <a:r>
              <a:rPr lang="en-US" sz="2400" b="1" dirty="0" err="1" smtClean="0"/>
              <a:t>Programa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Aceleração</a:t>
            </a:r>
            <a:r>
              <a:rPr lang="en-US" sz="2400" b="1" dirty="0" smtClean="0"/>
              <a:t> do </a:t>
            </a:r>
            <a:r>
              <a:rPr lang="en-US" sz="2400" b="1" dirty="0" err="1" smtClean="0"/>
              <a:t>Crescimento</a:t>
            </a:r>
            <a:r>
              <a:rPr lang="en-US" sz="2400" b="1" dirty="0" smtClean="0"/>
              <a:t> - 2007-2010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/>
              <a:t>Investimento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previsto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em</a:t>
            </a:r>
            <a:r>
              <a:rPr lang="en-US" sz="2000" b="1" dirty="0" smtClean="0"/>
              <a:t> 4 </a:t>
            </a:r>
            <a:r>
              <a:rPr lang="en-US" sz="2000" b="1" dirty="0" err="1" smtClean="0"/>
              <a:t>anos</a:t>
            </a:r>
            <a:r>
              <a:rPr lang="en-US" sz="2000" b="1" dirty="0" smtClean="0"/>
              <a:t>: 				</a:t>
            </a:r>
            <a:r>
              <a:rPr lang="en-US" sz="2400" b="1" dirty="0" smtClean="0"/>
              <a:t>R$ 503,9 bi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3   </a:t>
            </a:r>
            <a:r>
              <a:rPr lang="en-US" sz="2000" b="1" dirty="0" err="1" smtClean="0"/>
              <a:t>eixos</a:t>
            </a:r>
            <a:r>
              <a:rPr lang="en-US" sz="2000" b="1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u="sng" dirty="0" err="1" smtClean="0"/>
              <a:t>Infraestrutura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logística</a:t>
            </a:r>
            <a:r>
              <a:rPr lang="en-US" sz="2000" b="1" u="sng" dirty="0" smtClean="0"/>
              <a:t>:</a:t>
            </a:r>
            <a:r>
              <a:rPr lang="en-US" sz="2000" b="1" dirty="0" smtClean="0"/>
              <a:t> 					R</a:t>
            </a:r>
            <a:r>
              <a:rPr lang="en-US" sz="2000" b="1" dirty="0"/>
              <a:t>$  58,3 </a:t>
            </a:r>
            <a:r>
              <a:rPr lang="en-US" sz="2000" b="1" dirty="0" err="1" smtClean="0"/>
              <a:t>bilhões</a:t>
            </a: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Rodovias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Ferrovias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Portos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Aeroportos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Hidrovias</a:t>
            </a:r>
            <a:r>
              <a:rPr lang="en-US" sz="2000" b="1" dirty="0" smtClean="0"/>
              <a:t>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u="sng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u="sng" dirty="0" err="1" smtClean="0"/>
              <a:t>Infraestrutura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energética</a:t>
            </a:r>
            <a:r>
              <a:rPr lang="en-US" sz="2000" b="1" u="sng" dirty="0" smtClean="0"/>
              <a:t>:</a:t>
            </a:r>
            <a:r>
              <a:rPr lang="en-US" sz="2000" b="1" dirty="0" smtClean="0"/>
              <a:t>  				R</a:t>
            </a:r>
            <a:r>
              <a:rPr lang="en-US" sz="2000" b="1" dirty="0"/>
              <a:t>$ 274,8 </a:t>
            </a:r>
            <a:r>
              <a:rPr lang="en-US" sz="2000" b="1" dirty="0" err="1" smtClean="0"/>
              <a:t>bilhões</a:t>
            </a: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Energia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elétrica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Petróleo</a:t>
            </a:r>
            <a:r>
              <a:rPr lang="en-US" sz="2000" b="1" dirty="0" smtClean="0"/>
              <a:t>, </a:t>
            </a:r>
            <a:r>
              <a:rPr lang="en-US" sz="2000" b="1" dirty="0" err="1"/>
              <a:t>G</a:t>
            </a:r>
            <a:r>
              <a:rPr lang="en-US" sz="2000" b="1" dirty="0" err="1" smtClean="0"/>
              <a:t>ás</a:t>
            </a:r>
            <a:r>
              <a:rPr lang="en-US" sz="2000" b="1" dirty="0" smtClean="0"/>
              <a:t> Natural e </a:t>
            </a:r>
            <a:r>
              <a:rPr lang="en-US" sz="2000" b="1" dirty="0" err="1" smtClean="0"/>
              <a:t>Energias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Renováveis</a:t>
            </a:r>
            <a:r>
              <a:rPr lang="en-US" sz="2000" b="1" dirty="0" smtClean="0"/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u="sng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u="sng" dirty="0" err="1" smtClean="0"/>
              <a:t>Infraestrutura</a:t>
            </a:r>
            <a:r>
              <a:rPr lang="en-US" sz="2000" b="1" u="sng" dirty="0" smtClean="0"/>
              <a:t> social e </a:t>
            </a:r>
            <a:r>
              <a:rPr lang="en-US" sz="2000" b="1" u="sng" dirty="0" err="1" smtClean="0"/>
              <a:t>urbana</a:t>
            </a:r>
            <a:r>
              <a:rPr lang="en-US" sz="2000" b="1" u="sng" dirty="0" smtClean="0"/>
              <a:t>:</a:t>
            </a:r>
            <a:r>
              <a:rPr lang="en-US" sz="2000" b="1" dirty="0" smtClean="0"/>
              <a:t> 				R</a:t>
            </a:r>
            <a:r>
              <a:rPr lang="en-US" sz="2000" b="1" dirty="0"/>
              <a:t>$ 170,8 </a:t>
            </a:r>
            <a:r>
              <a:rPr lang="en-US" sz="2000" b="1" dirty="0" err="1" smtClean="0"/>
              <a:t>bilhões</a:t>
            </a: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Saneamento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Metrôs</a:t>
            </a:r>
            <a:r>
              <a:rPr lang="en-US" sz="2000" b="1" dirty="0" smtClean="0"/>
              <a:t>, </a:t>
            </a:r>
            <a:r>
              <a:rPr lang="en-US" sz="2000" b="1" dirty="0" err="1"/>
              <a:t>T</a:t>
            </a:r>
            <a:r>
              <a:rPr lang="en-US" sz="2000" b="1" dirty="0" err="1" smtClean="0"/>
              <a:t>rens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urbanos</a:t>
            </a:r>
            <a:r>
              <a:rPr lang="en-US" sz="2000" b="1" dirty="0" smtClean="0"/>
              <a:t>, </a:t>
            </a:r>
            <a:r>
              <a:rPr lang="en-US" sz="2000" b="1" dirty="0" err="1"/>
              <a:t>H</a:t>
            </a:r>
            <a:r>
              <a:rPr lang="en-US" sz="2000" b="1" dirty="0" err="1" smtClean="0"/>
              <a:t>abitação</a:t>
            </a:r>
            <a:r>
              <a:rPr lang="en-US" sz="2000" b="1" dirty="0" smtClean="0"/>
              <a:t>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Acesso</a:t>
            </a:r>
            <a:r>
              <a:rPr lang="en-US" sz="2000" b="1" dirty="0" smtClean="0"/>
              <a:t> à </a:t>
            </a:r>
            <a:r>
              <a:rPr lang="en-US" sz="2000" b="1" dirty="0" err="1" smtClean="0"/>
              <a:t>energia</a:t>
            </a:r>
            <a:r>
              <a:rPr lang="en-US" sz="2000" b="1" dirty="0" smtClean="0"/>
              <a:t> (Luz para </a:t>
            </a:r>
            <a:r>
              <a:rPr lang="en-US" sz="2000" b="1" dirty="0" err="1" smtClean="0"/>
              <a:t>Todos</a:t>
            </a:r>
            <a:r>
              <a:rPr lang="en-US" sz="2000" b="1" dirty="0" smtClean="0"/>
              <a:t>), </a:t>
            </a:r>
            <a:r>
              <a:rPr lang="en-US" sz="2000" b="1" dirty="0" err="1"/>
              <a:t>R</a:t>
            </a:r>
            <a:r>
              <a:rPr lang="en-US" sz="2000" b="1" dirty="0" err="1" smtClean="0"/>
              <a:t>ecursos</a:t>
            </a:r>
            <a:r>
              <a:rPr lang="en-US" sz="2000" b="1" dirty="0" smtClean="0"/>
              <a:t> </a:t>
            </a:r>
            <a:r>
              <a:rPr lang="en-US" sz="2000" b="1" dirty="0" err="1"/>
              <a:t>H</a:t>
            </a:r>
            <a:r>
              <a:rPr lang="en-US" sz="2000" b="1" dirty="0" err="1" smtClean="0"/>
              <a:t>ídricos</a:t>
            </a:r>
            <a:r>
              <a:rPr lang="en-US" sz="2000" b="1" dirty="0" smtClean="0"/>
              <a:t>					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798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– 2       2011-2014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331913" y="981075"/>
            <a:ext cx="6335712" cy="27352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75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PAC  - 2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  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E N E R G I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838" y="1439863"/>
            <a:ext cx="6858000" cy="530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331913" y="836613"/>
            <a:ext cx="6335712" cy="5762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3200" b="1" dirty="0">
              <a:latin typeface="+mj-lt"/>
              <a:ea typeface="+mj-ea"/>
              <a:cs typeface="+mj-cs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+mj-ea"/>
                <a:cs typeface="+mj-cs"/>
              </a:rPr>
              <a:t>PAC  -  ENERGIA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836613"/>
            <a:ext cx="7056437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836613"/>
            <a:ext cx="7488237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1679575"/>
            <a:ext cx="5472113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63" y="1125538"/>
            <a:ext cx="6584950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075" y="985838"/>
            <a:ext cx="6500813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047750"/>
            <a:ext cx="6119813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862013"/>
            <a:ext cx="6161088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095375"/>
            <a:ext cx="6553200" cy="542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 smtClean="0"/>
              <a:t>PAC  2007-2010</a:t>
            </a:r>
            <a:endParaRPr lang="pt-BR" sz="3200" dirty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5938" y="714375"/>
            <a:ext cx="8088312" cy="6067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981075"/>
            <a:ext cx="6453187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PAC  2011-2014</a:t>
            </a:r>
          </a:p>
        </p:txBody>
      </p:sp>
      <p:sp>
        <p:nvSpPr>
          <p:cNvPr id="52227" name="Retângulo 3"/>
          <p:cNvSpPr>
            <a:spLocks noChangeArrowheads="1"/>
          </p:cNvSpPr>
          <p:nvPr/>
        </p:nvSpPr>
        <p:spPr bwMode="auto">
          <a:xfrm>
            <a:off x="539750" y="1196975"/>
            <a:ext cx="54149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dirty="0"/>
              <a:t>Site oficial do PAC :</a:t>
            </a:r>
          </a:p>
          <a:p>
            <a:r>
              <a:rPr lang="pt-BR" altLang="pt-BR" dirty="0"/>
              <a:t>			</a:t>
            </a:r>
            <a:r>
              <a:rPr lang="pt-BR" altLang="pt-BR" dirty="0">
                <a:hlinkClick r:id="rId2"/>
              </a:rPr>
              <a:t>www.pac.gov.br</a:t>
            </a:r>
            <a:endParaRPr lang="pt-BR" altLang="pt-BR" dirty="0"/>
          </a:p>
          <a:p>
            <a:endParaRPr lang="pt-BR" altLang="pt-BR" dirty="0"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ctrTitle"/>
          </p:nvPr>
        </p:nvSpPr>
        <p:spPr>
          <a:xfrm>
            <a:off x="642938" y="404813"/>
            <a:ext cx="7961312" cy="6048375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pt-BR" altLang="pt-BR" sz="3600" smtClean="0"/>
              <a:t>PAC - 2</a:t>
            </a:r>
            <a:br>
              <a:rPr lang="pt-BR" altLang="pt-BR" sz="3600" smtClean="0"/>
            </a:br>
            <a:r>
              <a:rPr lang="pt-BR" altLang="pt-BR" sz="3600" smtClean="0"/>
              <a:t>Programa de Aceleração do</a:t>
            </a:r>
            <a:br>
              <a:rPr lang="pt-BR" altLang="pt-BR" sz="3600" smtClean="0"/>
            </a:br>
            <a:r>
              <a:rPr lang="pt-BR" altLang="pt-BR" sz="3600" smtClean="0"/>
              <a:t>Crescimento  -  2011-2014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37"/>
          </a:xfrm>
          <a:ln>
            <a:solidFill>
              <a:schemeClr val="tx1"/>
            </a:solidFill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 smtClean="0"/>
              <a:t>PAC  2011-2014</a:t>
            </a:r>
            <a:endParaRPr lang="pt-BR" sz="3200" dirty="0"/>
          </a:p>
        </p:txBody>
      </p:sp>
      <p:sp>
        <p:nvSpPr>
          <p:cNvPr id="7171" name="CaixaDeTexto 3"/>
          <p:cNvSpPr txBox="1">
            <a:spLocks noChangeArrowheads="1"/>
          </p:cNvSpPr>
          <p:nvPr/>
        </p:nvSpPr>
        <p:spPr bwMode="auto">
          <a:xfrm>
            <a:off x="684213" y="836613"/>
            <a:ext cx="806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altLang="pt-BR">
              <a:latin typeface="Calibri" pitchFamily="34" charset="0"/>
            </a:endParaRPr>
          </a:p>
        </p:txBody>
      </p:sp>
      <p:sp>
        <p:nvSpPr>
          <p:cNvPr id="3076" name="CaixaDeTexto 4"/>
          <p:cNvSpPr txBox="1">
            <a:spLocks noChangeArrowheads="1"/>
          </p:cNvSpPr>
          <p:nvPr/>
        </p:nvSpPr>
        <p:spPr bwMode="auto">
          <a:xfrm>
            <a:off x="188913" y="1057275"/>
            <a:ext cx="884713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i="1" dirty="0"/>
              <a:t>Programa de Aceleração do Crescimento – PAC </a:t>
            </a:r>
            <a:r>
              <a:rPr lang="pt-BR" sz="2800" dirty="0"/>
              <a:t>: </a:t>
            </a:r>
          </a:p>
          <a:p>
            <a:pPr>
              <a:defRPr/>
            </a:pPr>
            <a:r>
              <a:rPr lang="pt-BR" sz="2000" dirty="0"/>
              <a:t>					</a:t>
            </a:r>
          </a:p>
          <a:p>
            <a:pPr>
              <a:defRPr/>
            </a:pPr>
            <a:r>
              <a:rPr lang="pt-BR" sz="2800" b="1" dirty="0"/>
              <a:t>PAC </a:t>
            </a:r>
            <a:r>
              <a:rPr lang="pt-BR" sz="2800" b="1" dirty="0" smtClean="0"/>
              <a:t>– 1 </a:t>
            </a:r>
            <a:r>
              <a:rPr lang="pt-BR" sz="2800" dirty="0" smtClean="0"/>
              <a:t>(2007-2010)</a:t>
            </a:r>
          </a:p>
          <a:p>
            <a:pPr>
              <a:defRPr/>
            </a:pPr>
            <a:endParaRPr lang="pt-BR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pt-B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pt-B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eixos</a:t>
            </a:r>
            <a:r>
              <a:rPr lang="pt-BR" sz="2800" dirty="0"/>
              <a:t>: </a:t>
            </a:r>
            <a:r>
              <a:rPr lang="pt-BR" sz="2800" i="1" dirty="0">
                <a:solidFill>
                  <a:srgbClr val="FF0000"/>
                </a:solidFill>
              </a:rPr>
              <a:t>Logística</a:t>
            </a:r>
            <a:r>
              <a:rPr lang="pt-BR" sz="2800" i="1" dirty="0"/>
              <a:t>, </a:t>
            </a:r>
            <a:r>
              <a:rPr lang="pt-BR" sz="2800" i="1" dirty="0">
                <a:solidFill>
                  <a:schemeClr val="tx2"/>
                </a:solidFill>
              </a:rPr>
              <a:t>Energética</a:t>
            </a:r>
            <a:r>
              <a:rPr lang="pt-BR" sz="2800" i="1" dirty="0"/>
              <a:t>, </a:t>
            </a:r>
            <a:r>
              <a:rPr lang="pt-BR" sz="2400" i="1" dirty="0">
                <a:solidFill>
                  <a:schemeClr val="accent3">
                    <a:lumMod val="50000"/>
                  </a:schemeClr>
                </a:solidFill>
              </a:rPr>
              <a:t>Social e urbana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r>
              <a:rPr lang="pt-BR" sz="2800" b="1" dirty="0" smtClean="0"/>
              <a:t>PAC-2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sz="2800" dirty="0" smtClean="0"/>
              <a:t>2011-2014) </a:t>
            </a:r>
            <a:r>
              <a:rPr lang="pt-BR" sz="2800" dirty="0"/>
              <a:t>= </a:t>
            </a:r>
            <a:r>
              <a:rPr lang="pt-BR" sz="2000" dirty="0" smtClean="0"/>
              <a:t>(</a:t>
            </a:r>
            <a:r>
              <a:rPr lang="pt-BR" sz="2000" dirty="0"/>
              <a:t>anunciado em 29/03/2010): </a:t>
            </a:r>
          </a:p>
          <a:p>
            <a:pPr>
              <a:defRPr/>
            </a:pPr>
            <a:r>
              <a:rPr lang="pt-B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pt-BR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pt-B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pt-B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eixos: </a:t>
            </a:r>
            <a:r>
              <a:rPr lang="pt-BR" sz="2400" dirty="0"/>
              <a:t>		-  </a:t>
            </a:r>
            <a:r>
              <a:rPr lang="pt-BR" sz="2400" dirty="0" smtClean="0">
                <a:solidFill>
                  <a:srgbClr val="FF0000"/>
                </a:solidFill>
              </a:rPr>
              <a:t>Transportes </a:t>
            </a:r>
            <a:r>
              <a:rPr lang="pt-BR" sz="2000" dirty="0" smtClean="0">
                <a:solidFill>
                  <a:srgbClr val="FF0000"/>
                </a:solidFill>
              </a:rPr>
              <a:t>(= Logística PAC-1 </a:t>
            </a:r>
            <a:r>
              <a:rPr lang="pt-BR" sz="2000" dirty="0">
                <a:solidFill>
                  <a:srgbClr val="FF0000"/>
                </a:solidFill>
              </a:rPr>
              <a:t>)</a:t>
            </a:r>
          </a:p>
          <a:p>
            <a:pPr>
              <a:defRPr/>
            </a:pPr>
            <a:r>
              <a:rPr lang="pt-BR" sz="2400" dirty="0"/>
              <a:t>			- 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smtClean="0">
                <a:solidFill>
                  <a:schemeClr val="tx2"/>
                </a:solidFill>
              </a:rPr>
              <a:t>Energia </a:t>
            </a:r>
            <a:r>
              <a:rPr lang="pt-BR" sz="2000" dirty="0">
                <a:solidFill>
                  <a:schemeClr val="tx2"/>
                </a:solidFill>
              </a:rPr>
              <a:t>(= </a:t>
            </a:r>
            <a:r>
              <a:rPr lang="pt-BR" sz="2000" dirty="0" smtClean="0">
                <a:solidFill>
                  <a:schemeClr val="tx2"/>
                </a:solidFill>
              </a:rPr>
              <a:t>Energética </a:t>
            </a:r>
            <a:r>
              <a:rPr lang="pt-BR" sz="2000" dirty="0">
                <a:solidFill>
                  <a:schemeClr val="tx2"/>
                </a:solidFill>
              </a:rPr>
              <a:t>PAC-1 </a:t>
            </a:r>
            <a:r>
              <a:rPr lang="pt-BR" sz="2000" dirty="0" smtClean="0">
                <a:solidFill>
                  <a:schemeClr val="tx2"/>
                </a:solidFill>
              </a:rPr>
              <a:t>)</a:t>
            </a:r>
            <a:endParaRPr lang="pt-B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pt-BR" sz="2400" dirty="0"/>
              <a:t>			</a:t>
            </a:r>
            <a:r>
              <a:rPr lang="pt-BR" sz="2400" dirty="0">
                <a:solidFill>
                  <a:schemeClr val="accent3">
                    <a:lumMod val="50000"/>
                  </a:schemeClr>
                </a:solidFill>
              </a:rPr>
              <a:t>- “Cidade Melhor”                  </a:t>
            </a:r>
            <a:endParaRPr lang="pt-BR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defRPr/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</a:rPr>
              <a:t>		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	- “Comunidade Cidadã”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</a:rPr>
              <a:t>		     (=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Social e </a:t>
            </a:r>
          </a:p>
          <a:p>
            <a:pPr>
              <a:defRPr/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</a:rPr>
              <a:t>		</a:t>
            </a:r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</a:rPr>
              <a:t>	- </a:t>
            </a:r>
            <a:r>
              <a:rPr lang="pt-BR" sz="2400" dirty="0">
                <a:solidFill>
                  <a:schemeClr val="accent3">
                    <a:lumMod val="50000"/>
                  </a:schemeClr>
                </a:solidFill>
              </a:rPr>
              <a:t>“Minha Casa, Minha Vida</a:t>
            </a:r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</a:rPr>
              <a:t>”   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</a:rPr>
              <a:t>Urbana PAC-1)</a:t>
            </a:r>
          </a:p>
          <a:p>
            <a:pPr>
              <a:defRPr/>
            </a:pPr>
            <a:r>
              <a:rPr lang="pt-BR" sz="2400" dirty="0">
                <a:solidFill>
                  <a:schemeClr val="accent3">
                    <a:lumMod val="50000"/>
                  </a:schemeClr>
                </a:solidFill>
              </a:rPr>
              <a:t>			</a:t>
            </a:r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pt-BR" sz="2400" dirty="0">
                <a:solidFill>
                  <a:schemeClr val="accent3">
                    <a:lumMod val="50000"/>
                  </a:schemeClr>
                </a:solidFill>
              </a:rPr>
              <a:t>“Água e Luz para Todos”</a:t>
            </a:r>
            <a:endParaRPr lang="pt-BR" sz="2400" dirty="0">
              <a:solidFill>
                <a:schemeClr val="accent3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olchete direito 3"/>
          <p:cNvSpPr/>
          <p:nvPr/>
        </p:nvSpPr>
        <p:spPr>
          <a:xfrm>
            <a:off x="6588224" y="5229200"/>
            <a:ext cx="288032" cy="1460386"/>
          </a:xfrm>
          <a:prstGeom prst="righ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B4849-EFAB-4D0F-A4A0-28089F5CE204}" type="slidenum">
              <a:rPr lang="pt-BR" smtClean="0"/>
              <a:pPr>
                <a:defRPr/>
              </a:pPr>
              <a:t>8</a:t>
            </a:fld>
            <a:endParaRPr lang="pt-BR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24000"/>
            <a:ext cx="7993063" cy="471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900113" y="549275"/>
            <a:ext cx="7127875" cy="1062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2400" b="1" dirty="0"/>
              <a:t>BRASIL        PAC - 2        2011-2014</a:t>
            </a:r>
          </a:p>
          <a:p>
            <a:pPr algn="ctr">
              <a:lnSpc>
                <a:spcPct val="90000"/>
              </a:lnSpc>
              <a:defRPr/>
            </a:pPr>
            <a:endParaRPr lang="en-US" sz="2200" b="1" dirty="0">
              <a:latin typeface="+mn-lt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2400" b="1" dirty="0"/>
              <a:t>PREVISÃO PRELIMINAR DE INVESTIMENTO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1CAA26-663B-400C-8447-2BB47C163580}" type="slidenum">
              <a:rPr lang="pt-BR" smtClean="0"/>
              <a:pPr>
                <a:defRPr/>
              </a:pPr>
              <a:t>9</a:t>
            </a:fld>
            <a:endParaRPr lang="pt-BR" smtClean="0"/>
          </a:p>
        </p:txBody>
      </p:sp>
      <p:sp>
        <p:nvSpPr>
          <p:cNvPr id="6" name="Retângulo 5"/>
          <p:cNvSpPr/>
          <p:nvPr/>
        </p:nvSpPr>
        <p:spPr>
          <a:xfrm>
            <a:off x="900113" y="549275"/>
            <a:ext cx="7127875" cy="7572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2400" b="1" dirty="0"/>
              <a:t>BRASIL   -   COMPARATIVO PAC-1 E PAC-2</a:t>
            </a:r>
            <a:endParaRPr lang="en-US" sz="2200" b="1" dirty="0">
              <a:latin typeface="+mn-lt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2400" b="1" dirty="0"/>
              <a:t>PREVISÃO PRELIMINAR DE INVESTIMENTO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631950"/>
            <a:ext cx="8143875" cy="451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265</Words>
  <Application>Microsoft Office PowerPoint</Application>
  <PresentationFormat>Apresentação na tela (4:3)</PresentationFormat>
  <Paragraphs>163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4" baseType="lpstr">
      <vt:lpstr>Arial</vt:lpstr>
      <vt:lpstr>Calibri</vt:lpstr>
      <vt:lpstr>Tema do Office</vt:lpstr>
      <vt:lpstr>Apresentação do PowerPoint</vt:lpstr>
      <vt:lpstr>Apresentação do PowerPoint</vt:lpstr>
      <vt:lpstr>PAC - 1 Programa de Aceleração do Crescimento  -  2007-2010</vt:lpstr>
      <vt:lpstr>Apresentação do PowerPoint</vt:lpstr>
      <vt:lpstr>PAC  2007-2010</vt:lpstr>
      <vt:lpstr>PAC - 2 Programa de Aceleração do Crescimento  -  2011-2014</vt:lpstr>
      <vt:lpstr>PAC  2011-2014</vt:lpstr>
      <vt:lpstr>Apresentação do PowerPoint</vt:lpstr>
      <vt:lpstr>Apresentação do PowerPoint</vt:lpstr>
      <vt:lpstr>PAC  2011-2014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My 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</dc:title>
  <dc:creator>Boni</dc:creator>
  <cp:lastModifiedBy>Sala 01 Pavilhão de Graduação</cp:lastModifiedBy>
  <cp:revision>266</cp:revision>
  <dcterms:created xsi:type="dcterms:W3CDTF">2010-03-30T22:36:43Z</dcterms:created>
  <dcterms:modified xsi:type="dcterms:W3CDTF">2017-04-04T23:49:38Z</dcterms:modified>
</cp:coreProperties>
</file>