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73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9" r:id="rId12"/>
    <p:sldId id="268" r:id="rId1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6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2F759F1-981D-48F1-8704-61AC521CCD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5217D-C20F-45AE-A1D0-25D7FE6ACE8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012E8-4DBB-436C-9700-50AAD7DB1D6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490D0-EA8B-4884-B80A-0E6B8D18E47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158D1-C802-4D95-AEDC-C319323924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946D3-07CC-4428-A7BC-4E8BC587D73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8AA5A-AD8B-4D30-BD61-53F4DE60B9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C3C67-E839-4ED7-9888-C08AEF1F70F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BDC84-9EB9-477B-B746-A7BE857A9B4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8BA0A-068C-442A-A4CA-3EB41FAB342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20A27-8A40-412B-9037-2B7EEAA8D55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0ACC5-A703-410A-B3CC-F8D3904B7A8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3DD454D-FB53-4FF7-AA7A-E8E7DB0118B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dic.gov.br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538FFA-23EA-4A64-9BA8-66D3D00A607F}" type="slidenum">
              <a:rPr lang="pt-BR" smtClean="0"/>
              <a:pPr/>
              <a:t>1</a:t>
            </a:fld>
            <a:endParaRPr lang="pt-BR" smtClean="0"/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1773238"/>
            <a:ext cx="6400800" cy="17526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pt-BR" sz="3600" b="1" smtClean="0"/>
          </a:p>
          <a:p>
            <a:pPr eaLnBrk="1" hangingPunct="1">
              <a:lnSpc>
                <a:spcPct val="90000"/>
              </a:lnSpc>
            </a:pPr>
            <a:r>
              <a:rPr lang="pt-BR" sz="3600" b="1" smtClean="0"/>
              <a:t>Política industrial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b="1" smtClean="0"/>
              <a:t>Parte 1</a:t>
            </a:r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1476375" y="5232400"/>
            <a:ext cx="367347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800" b="1"/>
              <a:t>1º semestre de 2015</a:t>
            </a: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474663"/>
            <a:ext cx="7772400" cy="650875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pt-BR" sz="3200" smtClean="0"/>
              <a:t>Economia para Engenharia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3D063C-20C4-437C-AD4B-DF7BF5E031E5}" type="slidenum">
              <a:rPr lang="pt-BR" smtClean="0"/>
              <a:pPr/>
              <a:t>10</a:t>
            </a:fld>
            <a:endParaRPr lang="pt-BR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1341438"/>
            <a:ext cx="8569325" cy="4895850"/>
          </a:xfrm>
        </p:spPr>
        <p:txBody>
          <a:bodyPr/>
          <a:lstStyle/>
          <a:p>
            <a:pPr marL="609600" indent="-609600" eaLnBrk="1" hangingPunct="1"/>
            <a:r>
              <a:rPr lang="pt-BR" sz="2400" b="1" smtClean="0">
                <a:latin typeface="Microsoft Sans Serif" pitchFamily="34" charset="0"/>
              </a:rPr>
              <a:t>Desafios para implantação PI (2005)</a:t>
            </a:r>
          </a:p>
          <a:p>
            <a:pPr marL="609600" indent="-609600" eaLnBrk="1" hangingPunct="1"/>
            <a:endParaRPr lang="pt-BR" sz="2400" b="1" smtClean="0">
              <a:latin typeface="Microsoft Sans Serif" pitchFamily="34" charset="0"/>
            </a:endParaRPr>
          </a:p>
          <a:p>
            <a:pPr marL="609600" indent="-609600" algn="l" eaLnBrk="1" hangingPunct="1">
              <a:buFontTx/>
              <a:buChar char="•"/>
            </a:pPr>
            <a:r>
              <a:rPr lang="pt-BR" sz="2400" b="1" smtClean="0">
                <a:latin typeface="Microsoft Sans Serif" pitchFamily="34" charset="0"/>
              </a:rPr>
              <a:t>Viés liberal anti-PI</a:t>
            </a:r>
          </a:p>
          <a:p>
            <a:pPr marL="609600" indent="-609600" algn="l" eaLnBrk="1" hangingPunct="1">
              <a:buFontTx/>
              <a:buChar char="•"/>
            </a:pPr>
            <a:r>
              <a:rPr lang="pt-BR" sz="2400" b="1" smtClean="0">
                <a:latin typeface="Microsoft Sans Serif" pitchFamily="34" charset="0"/>
              </a:rPr>
              <a:t>Política macroeconômica</a:t>
            </a:r>
          </a:p>
          <a:p>
            <a:pPr marL="609600" indent="-609600" algn="l" eaLnBrk="1" hangingPunct="1">
              <a:buFontTx/>
              <a:buChar char="•"/>
            </a:pPr>
            <a:r>
              <a:rPr lang="pt-BR" sz="2400" b="1" smtClean="0">
                <a:latin typeface="Microsoft Sans Serif" pitchFamily="34" charset="0"/>
              </a:rPr>
              <a:t>Instituições públicas inadequadas</a:t>
            </a:r>
          </a:p>
          <a:p>
            <a:pPr marL="609600" indent="-609600" algn="l" eaLnBrk="1" hangingPunct="1">
              <a:buFontTx/>
              <a:buChar char="•"/>
            </a:pPr>
            <a:r>
              <a:rPr lang="pt-BR" sz="2400" b="1" smtClean="0">
                <a:latin typeface="Microsoft Sans Serif" pitchFamily="34" charset="0"/>
              </a:rPr>
              <a:t>Financiamentos BNDES</a:t>
            </a:r>
          </a:p>
          <a:p>
            <a:pPr marL="609600" indent="-609600" algn="l" eaLnBrk="1" hangingPunct="1">
              <a:buFontTx/>
              <a:buChar char="•"/>
            </a:pPr>
            <a:r>
              <a:rPr lang="pt-BR" sz="2400" b="1" smtClean="0">
                <a:latin typeface="Microsoft Sans Serif" pitchFamily="34" charset="0"/>
              </a:rPr>
              <a:t>SNDCT fragilizado</a:t>
            </a:r>
          </a:p>
          <a:p>
            <a:pPr marL="609600" indent="-609600" algn="l" eaLnBrk="1" hangingPunct="1">
              <a:buFontTx/>
              <a:buChar char="•"/>
            </a:pPr>
            <a:r>
              <a:rPr lang="pt-BR" sz="2400" b="1" smtClean="0">
                <a:latin typeface="Microsoft Sans Serif" pitchFamily="34" charset="0"/>
              </a:rPr>
              <a:t>Desarticulação de instrumentos de política de Comércio Exterior, Incentivos Fiscais, competição e regulação</a:t>
            </a:r>
          </a:p>
          <a:p>
            <a:pPr marL="609600" indent="-609600" algn="l" eaLnBrk="1" hangingPunct="1">
              <a:buFontTx/>
              <a:buChar char="•"/>
            </a:pPr>
            <a:r>
              <a:rPr lang="pt-BR" sz="2400" b="1" smtClean="0">
                <a:latin typeface="Microsoft Sans Serif" pitchFamily="34" charset="0"/>
              </a:rPr>
              <a:t>Infraestrutura deteriorada</a:t>
            </a:r>
          </a:p>
          <a:p>
            <a:pPr marL="609600" indent="-609600" algn="l" eaLnBrk="1" hangingPunct="1">
              <a:buFontTx/>
              <a:buChar char="•"/>
            </a:pPr>
            <a:r>
              <a:rPr lang="pt-BR" sz="2400" b="1" smtClean="0">
                <a:latin typeface="Microsoft Sans Serif" pitchFamily="34" charset="0"/>
              </a:rPr>
              <a:t>Agravamento situação social </a:t>
            </a:r>
          </a:p>
          <a:p>
            <a:pPr marL="609600" indent="-609600" algn="l" eaLnBrk="1" hangingPunct="1">
              <a:buFontTx/>
              <a:buChar char="•"/>
            </a:pPr>
            <a:endParaRPr lang="pt-BR" sz="2400" b="1" smtClean="0">
              <a:latin typeface="Microsoft Sans Serif" pitchFamily="34" charset="0"/>
            </a:endParaRPr>
          </a:p>
        </p:txBody>
      </p:sp>
      <p:sp>
        <p:nvSpPr>
          <p:cNvPr id="11268" name="Rectangle 2"/>
          <p:cNvSpPr txBox="1">
            <a:spLocks noChangeArrowheads="1"/>
          </p:cNvSpPr>
          <p:nvPr/>
        </p:nvSpPr>
        <p:spPr bwMode="auto">
          <a:xfrm>
            <a:off x="755650" y="404813"/>
            <a:ext cx="7772400" cy="649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3200">
                <a:solidFill>
                  <a:schemeClr val="tx2"/>
                </a:solidFill>
              </a:rPr>
              <a:t>Economia para Engenharia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CEF036-E957-46C7-BB6B-ECC33418C114}" type="slidenum">
              <a:rPr lang="pt-BR" smtClean="0"/>
              <a:pPr/>
              <a:t>11</a:t>
            </a:fld>
            <a:endParaRPr lang="pt-BR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1341438"/>
            <a:ext cx="8640763" cy="4895850"/>
          </a:xfrm>
        </p:spPr>
        <p:txBody>
          <a:bodyPr/>
          <a:lstStyle/>
          <a:p>
            <a:pPr marL="609600" indent="-609600" algn="l" eaLnBrk="1" hangingPunct="1">
              <a:lnSpc>
                <a:spcPct val="90000"/>
              </a:lnSpc>
              <a:buFontTx/>
              <a:buChar char="•"/>
            </a:pPr>
            <a:r>
              <a:rPr lang="pt-BR" sz="2400" b="1" smtClean="0">
                <a:latin typeface="Microsoft Sans Serif" pitchFamily="34" charset="0"/>
              </a:rPr>
              <a:t>2004 – lançamento PITCE</a:t>
            </a:r>
            <a:r>
              <a:rPr lang="pt-BR" sz="2800" b="1" smtClean="0">
                <a:latin typeface="Microsoft Sans Serif" pitchFamily="34" charset="0"/>
              </a:rPr>
              <a:t>  </a:t>
            </a:r>
            <a:r>
              <a:rPr lang="pt-BR" sz="2400" b="1" smtClean="0">
                <a:latin typeface="Microsoft Sans Serif" pitchFamily="34" charset="0"/>
              </a:rPr>
              <a:t>( </a:t>
            </a:r>
            <a:r>
              <a:rPr lang="pt-BR" sz="2400" b="1" smtClean="0">
                <a:latin typeface="Microsoft Sans Serif" pitchFamily="34" charset="0"/>
                <a:hlinkClick r:id="rId2"/>
              </a:rPr>
              <a:t>www.mdic.gov.br</a:t>
            </a:r>
            <a:r>
              <a:rPr lang="pt-BR" sz="2400" b="1" smtClean="0">
                <a:latin typeface="Microsoft Sans Serif" pitchFamily="34" charset="0"/>
              </a:rPr>
              <a:t>)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Char char="•"/>
            </a:pPr>
            <a:endParaRPr lang="pt-BR" sz="2800" b="1" smtClean="0">
              <a:latin typeface="Microsoft Sans Serif" pitchFamily="34" charset="0"/>
            </a:endParaRPr>
          </a:p>
          <a:p>
            <a:pPr marL="609600" indent="-609600" algn="l" eaLnBrk="1" hangingPunct="1">
              <a:lnSpc>
                <a:spcPct val="90000"/>
              </a:lnSpc>
              <a:buFontTx/>
              <a:buChar char="•"/>
            </a:pPr>
            <a:r>
              <a:rPr lang="pt-BR" sz="2400" b="1" smtClean="0">
                <a:latin typeface="Microsoft Sans Serif" pitchFamily="34" charset="0"/>
              </a:rPr>
              <a:t>Pontos fortes: metas, foco na inovação, nova organização institucional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Char char="•"/>
            </a:pPr>
            <a:endParaRPr lang="pt-BR" sz="2400" b="1" smtClean="0">
              <a:latin typeface="Microsoft Sans Serif" pitchFamily="34" charset="0"/>
            </a:endParaRPr>
          </a:p>
          <a:p>
            <a:pPr marL="609600" indent="-609600" algn="l" eaLnBrk="1" hangingPunct="1">
              <a:lnSpc>
                <a:spcPct val="90000"/>
              </a:lnSpc>
              <a:buFontTx/>
              <a:buChar char="•"/>
            </a:pPr>
            <a:r>
              <a:rPr lang="pt-BR" sz="2400" b="1" smtClean="0">
                <a:latin typeface="Microsoft Sans Serif" pitchFamily="34" charset="0"/>
              </a:rPr>
              <a:t>Fraquezas: incompatibilidade política macroeconômica; falta articulação dos instrumentos e com empresas;  infraestrutura precária;  insuficiência C,T&amp;I ;         comando e coordenação do processo frágeis</a:t>
            </a:r>
          </a:p>
          <a:p>
            <a:pPr marL="609600" indent="-609600" algn="l" eaLnBrk="1" hangingPunct="1">
              <a:lnSpc>
                <a:spcPct val="90000"/>
              </a:lnSpc>
            </a:pPr>
            <a:r>
              <a:rPr lang="pt-BR" sz="2400" b="1" smtClean="0">
                <a:latin typeface="Microsoft Sans Serif" pitchFamily="34" charset="0"/>
              </a:rPr>
              <a:t>  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Char char="•"/>
            </a:pPr>
            <a:r>
              <a:rPr lang="pt-BR" sz="2400" b="1" smtClean="0">
                <a:latin typeface="Microsoft Sans Serif" pitchFamily="34" charset="0"/>
              </a:rPr>
              <a:t>Dificuldades à prática de Política Industrial  maiores do 			que no passado (acordos e restrições, etc.)</a:t>
            </a:r>
          </a:p>
        </p:txBody>
      </p:sp>
      <p:sp>
        <p:nvSpPr>
          <p:cNvPr id="12292" name="Rectangle 2"/>
          <p:cNvSpPr txBox="1">
            <a:spLocks noChangeArrowheads="1"/>
          </p:cNvSpPr>
          <p:nvPr/>
        </p:nvSpPr>
        <p:spPr bwMode="auto">
          <a:xfrm>
            <a:off x="755650" y="404813"/>
            <a:ext cx="7772400" cy="649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3200">
                <a:solidFill>
                  <a:schemeClr val="tx2"/>
                </a:solidFill>
              </a:rPr>
              <a:t>Economia para Engenharia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7503EC-EEB4-454D-AF8A-B7C3CEF7D9AE}" type="slidenum">
              <a:rPr lang="pt-BR" smtClean="0"/>
              <a:pPr/>
              <a:t>12</a:t>
            </a:fld>
            <a:endParaRPr lang="pt-BR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1341438"/>
            <a:ext cx="8569325" cy="4895850"/>
          </a:xfrm>
        </p:spPr>
        <p:txBody>
          <a:bodyPr/>
          <a:lstStyle/>
          <a:p>
            <a:pPr marL="609600" indent="-609600" algn="l" eaLnBrk="1" hangingPunct="1"/>
            <a:r>
              <a:rPr lang="pt-BR" sz="2400" b="1" smtClean="0">
                <a:solidFill>
                  <a:schemeClr val="tx2"/>
                </a:solidFill>
                <a:latin typeface="Microsoft Sans Serif" pitchFamily="34" charset="0"/>
              </a:rPr>
              <a:t>PITCE </a:t>
            </a:r>
          </a:p>
          <a:p>
            <a:pPr marL="609600" indent="-609600" algn="l" eaLnBrk="1" hangingPunct="1"/>
            <a:endParaRPr lang="pt-BR" sz="2400" b="1" smtClean="0">
              <a:latin typeface="Microsoft Sans Serif" pitchFamily="34" charset="0"/>
            </a:endParaRPr>
          </a:p>
          <a:p>
            <a:pPr marL="609600" indent="-609600" algn="l" eaLnBrk="1" hangingPunct="1">
              <a:buFontTx/>
              <a:buChar char="•"/>
            </a:pPr>
            <a:r>
              <a:rPr lang="pt-BR" sz="2400" b="1" smtClean="0">
                <a:solidFill>
                  <a:srgbClr val="FF0000"/>
                </a:solidFill>
                <a:latin typeface="Microsoft Sans Serif" pitchFamily="34" charset="0"/>
              </a:rPr>
              <a:t>Opções estratégicas :</a:t>
            </a:r>
          </a:p>
          <a:p>
            <a:pPr marL="609600" indent="-609600" algn="l" eaLnBrk="1" hangingPunct="1">
              <a:buFontTx/>
              <a:buChar char="•"/>
            </a:pPr>
            <a:endParaRPr lang="pt-BR" sz="2400" b="1" smtClean="0">
              <a:solidFill>
                <a:srgbClr val="FF0000"/>
              </a:solidFill>
              <a:latin typeface="Microsoft Sans Serif" pitchFamily="34" charset="0"/>
            </a:endParaRPr>
          </a:p>
          <a:p>
            <a:pPr marL="609600" indent="-609600" algn="l" eaLnBrk="1" hangingPunct="1"/>
            <a:r>
              <a:rPr lang="pt-BR" sz="2400" b="1" i="1" smtClean="0">
                <a:latin typeface="Microsoft Sans Serif" pitchFamily="34" charset="0"/>
              </a:rPr>
              <a:t>Bens de capital, software, semicondutores  </a:t>
            </a:r>
            <a:r>
              <a:rPr lang="pt-BR" sz="2000" b="1" smtClean="0">
                <a:latin typeface="Microsoft Sans Serif" pitchFamily="34" charset="0"/>
              </a:rPr>
              <a:t>(setores transversais, que afetam toda a economia brasileira e o balanço comercial)</a:t>
            </a:r>
            <a:r>
              <a:rPr lang="pt-BR" sz="2400" b="1" smtClean="0">
                <a:latin typeface="Microsoft Sans Serif" pitchFamily="34" charset="0"/>
              </a:rPr>
              <a:t>,</a:t>
            </a:r>
          </a:p>
          <a:p>
            <a:pPr marL="609600" indent="-609600" algn="l" eaLnBrk="1" hangingPunct="1"/>
            <a:r>
              <a:rPr lang="pt-BR" sz="2400" b="1" i="1" smtClean="0">
                <a:latin typeface="Microsoft Sans Serif" pitchFamily="34" charset="0"/>
              </a:rPr>
              <a:t>Fármacos e medicamentos</a:t>
            </a:r>
          </a:p>
          <a:p>
            <a:pPr marL="609600" indent="-609600" algn="l" eaLnBrk="1" hangingPunct="1"/>
            <a:r>
              <a:rPr lang="pt-BR" sz="2400" b="1" smtClean="0">
                <a:latin typeface="Microsoft Sans Serif" pitchFamily="34" charset="0"/>
              </a:rPr>
              <a:t> </a:t>
            </a:r>
          </a:p>
          <a:p>
            <a:pPr marL="609600" indent="-609600" algn="l" eaLnBrk="1" hangingPunct="1">
              <a:buFontTx/>
              <a:buChar char="•"/>
            </a:pPr>
            <a:r>
              <a:rPr lang="pt-BR" sz="2400" b="1" smtClean="0">
                <a:solidFill>
                  <a:srgbClr val="FF0000"/>
                </a:solidFill>
                <a:latin typeface="Microsoft Sans Serif" pitchFamily="34" charset="0"/>
              </a:rPr>
              <a:t>Atividades de futuro</a:t>
            </a:r>
            <a:endParaRPr lang="pt-BR" sz="2400" b="1" u="sng" smtClean="0">
              <a:latin typeface="Microsoft Sans Serif" pitchFamily="34" charset="0"/>
            </a:endParaRPr>
          </a:p>
          <a:p>
            <a:pPr marL="609600" indent="-609600" algn="l" eaLnBrk="1" hangingPunct="1"/>
            <a:r>
              <a:rPr lang="pt-BR" sz="2400" b="1" i="1" smtClean="0">
                <a:latin typeface="Microsoft Sans Serif" pitchFamily="34" charset="0"/>
              </a:rPr>
              <a:t>Biotecnologia, nanotecnologia, </a:t>
            </a:r>
          </a:p>
          <a:p>
            <a:pPr marL="609600" indent="-609600" algn="l" eaLnBrk="1" hangingPunct="1"/>
            <a:r>
              <a:rPr lang="pt-BR" sz="2400" b="1" i="1" smtClean="0">
                <a:latin typeface="Microsoft Sans Serif" pitchFamily="34" charset="0"/>
              </a:rPr>
              <a:t>Biomassa e energias renováveis</a:t>
            </a:r>
          </a:p>
        </p:txBody>
      </p:sp>
      <p:sp>
        <p:nvSpPr>
          <p:cNvPr id="13316" name="Rectangle 2"/>
          <p:cNvSpPr txBox="1">
            <a:spLocks noChangeArrowheads="1"/>
          </p:cNvSpPr>
          <p:nvPr/>
        </p:nvSpPr>
        <p:spPr bwMode="auto">
          <a:xfrm>
            <a:off x="755650" y="404813"/>
            <a:ext cx="7772400" cy="649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3200">
                <a:solidFill>
                  <a:schemeClr val="tx2"/>
                </a:solidFill>
              </a:rPr>
              <a:t>Economia para Engenharia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D46A43-7BBE-4F81-9F60-C894D0C21CF4}" type="slidenum">
              <a:rPr lang="pt-BR" smtClean="0"/>
              <a:pPr/>
              <a:t>2</a:t>
            </a:fld>
            <a:endParaRPr lang="pt-BR" smtClean="0"/>
          </a:p>
        </p:txBody>
      </p:sp>
      <p:sp>
        <p:nvSpPr>
          <p:cNvPr id="3075" name="Rectangle 3"/>
          <p:cNvSpPr>
            <a:spLocks noGrp="1" noChangeArrowheads="1"/>
          </p:cNvSpPr>
          <p:nvPr/>
        </p:nvSpPr>
        <p:spPr bwMode="auto">
          <a:xfrm>
            <a:off x="431800" y="1341438"/>
            <a:ext cx="82804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pt-BR" sz="2600" b="1"/>
              <a:t>Planejamento Econômico e Políticas Setoriais :</a:t>
            </a:r>
          </a:p>
          <a:p>
            <a:pPr>
              <a:spcBef>
                <a:spcPct val="20000"/>
              </a:spcBef>
            </a:pPr>
            <a:endParaRPr lang="pt-BR" sz="2600" b="1"/>
          </a:p>
          <a:p>
            <a:pPr>
              <a:spcBef>
                <a:spcPct val="20000"/>
              </a:spcBef>
              <a:buFontTx/>
              <a:buChar char="•"/>
            </a:pPr>
            <a:r>
              <a:rPr lang="pt-BR" sz="2600" b="1"/>
              <a:t> Política agrícola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pt-BR" sz="2600" b="1"/>
              <a:t> </a:t>
            </a:r>
            <a:r>
              <a:rPr lang="pt-BR" sz="2600" b="1">
                <a:solidFill>
                  <a:srgbClr val="FF0000"/>
                </a:solidFill>
              </a:rPr>
              <a:t>Política industrial e tecnológica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pt-BR" sz="2600" b="1"/>
              <a:t> Política de infraestrutura (transporte, energia, </a:t>
            </a:r>
          </a:p>
          <a:p>
            <a:pPr>
              <a:spcBef>
                <a:spcPct val="20000"/>
              </a:spcBef>
            </a:pPr>
            <a:r>
              <a:rPr lang="pt-BR" sz="2600" b="1"/>
              <a:t>	telecomunicações)</a:t>
            </a:r>
          </a:p>
          <a:p>
            <a:pPr>
              <a:spcBef>
                <a:spcPct val="20000"/>
              </a:spcBef>
            </a:pPr>
            <a:endParaRPr lang="pt-BR" sz="2600"/>
          </a:p>
        </p:txBody>
      </p:sp>
      <p:sp>
        <p:nvSpPr>
          <p:cNvPr id="3076" name="Rectangle 2"/>
          <p:cNvSpPr txBox="1">
            <a:spLocks noChangeArrowheads="1"/>
          </p:cNvSpPr>
          <p:nvPr/>
        </p:nvSpPr>
        <p:spPr bwMode="auto">
          <a:xfrm>
            <a:off x="755650" y="404813"/>
            <a:ext cx="7772400" cy="649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3200">
                <a:solidFill>
                  <a:schemeClr val="tx2"/>
                </a:solidFill>
              </a:rPr>
              <a:t>Economia para Engenharia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9923DF-16F6-4491-A4CC-2BA7380B8CA2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250825" y="1309688"/>
            <a:ext cx="8893175" cy="523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pt-BR" sz="2000" b="1">
                <a:latin typeface="Microsoft Sans Serif" pitchFamily="34" charset="0"/>
              </a:rPr>
              <a:t>Política Industrial, Tecnológica e de Comércio Exterior - PITCE: 2004-2008</a:t>
            </a:r>
          </a:p>
          <a:p>
            <a:r>
              <a:rPr lang="pt-BR" sz="2000" i="1">
                <a:latin typeface="Microsoft Sans Serif" pitchFamily="34" charset="0"/>
              </a:rPr>
              <a:t>Novembro/2003: </a:t>
            </a:r>
            <a:r>
              <a:rPr lang="pt-BR" sz="2000">
                <a:latin typeface="Microsoft Sans Serif" pitchFamily="34" charset="0"/>
              </a:rPr>
              <a:t>divulgado o documento ‘Diretrizes de Política Industrial, Tecnológica e de Com Exterior’; PITCE  lançada na CNI em </a:t>
            </a:r>
            <a:r>
              <a:rPr lang="pt-BR" sz="2000" i="1">
                <a:latin typeface="Microsoft Sans Serif" pitchFamily="34" charset="0"/>
              </a:rPr>
              <a:t>31/3/2004 .</a:t>
            </a:r>
          </a:p>
          <a:p>
            <a:endParaRPr lang="pt-BR" sz="2000" i="1">
              <a:latin typeface="Microsoft Sans Serif" pitchFamily="34" charset="0"/>
            </a:endParaRPr>
          </a:p>
          <a:p>
            <a:r>
              <a:rPr lang="pt-BR" sz="2000" b="1">
                <a:latin typeface="Microsoft Sans Serif" pitchFamily="34" charset="0"/>
              </a:rPr>
              <a:t>- Objetivo : </a:t>
            </a:r>
            <a:r>
              <a:rPr lang="pt-BR" sz="2000">
                <a:latin typeface="Microsoft Sans Serif" pitchFamily="34" charset="0"/>
              </a:rPr>
              <a:t>‘ </a:t>
            </a:r>
            <a:r>
              <a:rPr lang="pt-BR" sz="2000" i="1">
                <a:latin typeface="Microsoft Sans Serif" pitchFamily="34" charset="0"/>
              </a:rPr>
              <a:t>fortalecer e expandir a base industrial brasileira por meio da 			melhoria da </a:t>
            </a:r>
            <a:r>
              <a:rPr lang="pt-BR" sz="2000" i="1" u="sng">
                <a:latin typeface="Microsoft Sans Serif" pitchFamily="34" charset="0"/>
              </a:rPr>
              <a:t>capacidade inovadora</a:t>
            </a:r>
            <a:r>
              <a:rPr lang="pt-BR" sz="2000" i="1">
                <a:latin typeface="Microsoft Sans Serif" pitchFamily="34" charset="0"/>
              </a:rPr>
              <a:t> das empresas </a:t>
            </a:r>
            <a:r>
              <a:rPr lang="pt-BR" sz="2000">
                <a:latin typeface="Microsoft Sans Serif" pitchFamily="34" charset="0"/>
              </a:rPr>
              <a:t>‘</a:t>
            </a:r>
          </a:p>
          <a:p>
            <a:endParaRPr lang="pt-BR" sz="2000">
              <a:latin typeface="Microsoft Sans Serif" pitchFamily="34" charset="0"/>
            </a:endParaRPr>
          </a:p>
          <a:p>
            <a:r>
              <a:rPr lang="pt-BR" sz="2000" b="1">
                <a:latin typeface="Microsoft Sans Serif" pitchFamily="34" charset="0"/>
              </a:rPr>
              <a:t>Visão estratégica de longo prazo </a:t>
            </a:r>
          </a:p>
          <a:p>
            <a:r>
              <a:rPr lang="pt-BR" sz="2000" b="1">
                <a:latin typeface="Microsoft Sans Serif" pitchFamily="34" charset="0"/>
              </a:rPr>
              <a:t>Pilar central  </a:t>
            </a:r>
            <a:r>
              <a:rPr lang="pt-BR" sz="2000">
                <a:latin typeface="Microsoft Sans Serif" pitchFamily="34" charset="0"/>
              </a:rPr>
              <a:t>: </a:t>
            </a:r>
            <a:r>
              <a:rPr lang="pt-BR" sz="2000" i="1">
                <a:latin typeface="Microsoft Sans Serif" pitchFamily="34" charset="0"/>
              </a:rPr>
              <a:t>inovação</a:t>
            </a:r>
            <a:r>
              <a:rPr lang="pt-BR" sz="2000">
                <a:latin typeface="Microsoft Sans Serif" pitchFamily="34" charset="0"/>
              </a:rPr>
              <a:t>  e  </a:t>
            </a:r>
            <a:r>
              <a:rPr lang="pt-BR" sz="2000" i="1">
                <a:latin typeface="Microsoft Sans Serif" pitchFamily="34" charset="0"/>
              </a:rPr>
              <a:t>agregação de valor aos processos, produtos e 		serviços da indústria nacional.</a:t>
            </a:r>
          </a:p>
          <a:p>
            <a:r>
              <a:rPr lang="pt-BR" sz="2000" b="1">
                <a:latin typeface="Microsoft Sans Serif" pitchFamily="34" charset="0"/>
              </a:rPr>
              <a:t>3 eixos: </a:t>
            </a:r>
          </a:p>
          <a:p>
            <a:r>
              <a:rPr lang="pt-BR" sz="2000">
                <a:latin typeface="Microsoft Sans Serif" pitchFamily="34" charset="0"/>
              </a:rPr>
              <a:t>- Linhas de ação </a:t>
            </a:r>
            <a:r>
              <a:rPr lang="pt-BR" sz="2000" u="sng">
                <a:latin typeface="Microsoft Sans Serif" pitchFamily="34" charset="0"/>
              </a:rPr>
              <a:t>horizontais</a:t>
            </a:r>
            <a:r>
              <a:rPr lang="pt-BR" sz="2000">
                <a:latin typeface="Microsoft Sans Serif" pitchFamily="34" charset="0"/>
              </a:rPr>
              <a:t> : inovação e desenvolvimento tecnológico, inserção externa/exportações, modernização industrial, ambiente institucional</a:t>
            </a:r>
          </a:p>
          <a:p>
            <a:pPr>
              <a:buFontTx/>
              <a:buChar char="-"/>
            </a:pPr>
            <a:r>
              <a:rPr lang="pt-BR" sz="2000">
                <a:latin typeface="Microsoft Sans Serif" pitchFamily="34" charset="0"/>
              </a:rPr>
              <a:t> Setores estratégicos: software, semicondutores, bens de capital,       				fármacos e medicamentos </a:t>
            </a:r>
          </a:p>
          <a:p>
            <a:pPr>
              <a:buFontTx/>
              <a:buChar char="-"/>
            </a:pPr>
            <a:r>
              <a:rPr lang="pt-BR" sz="2000">
                <a:latin typeface="Microsoft Sans Serif" pitchFamily="34" charset="0"/>
              </a:rPr>
              <a:t> Atividades portadoras de futuro : biotecnologia, nanotecnologia e </a:t>
            </a:r>
          </a:p>
          <a:p>
            <a:r>
              <a:rPr lang="pt-BR" sz="2000">
                <a:latin typeface="Microsoft Sans Serif" pitchFamily="34" charset="0"/>
              </a:rPr>
              <a:t>					energias renováveis</a:t>
            </a:r>
          </a:p>
        </p:txBody>
      </p:sp>
      <p:sp>
        <p:nvSpPr>
          <p:cNvPr id="4100" name="Rectangle 2"/>
          <p:cNvSpPr txBox="1">
            <a:spLocks noChangeArrowheads="1"/>
          </p:cNvSpPr>
          <p:nvPr/>
        </p:nvSpPr>
        <p:spPr bwMode="auto">
          <a:xfrm>
            <a:off x="755650" y="404813"/>
            <a:ext cx="7772400" cy="649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3200">
                <a:solidFill>
                  <a:schemeClr val="tx2"/>
                </a:solidFill>
              </a:rPr>
              <a:t>Economia para Engenharia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373450-4192-42EE-BF3B-D274A8432493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3850" y="1196975"/>
            <a:ext cx="8424863" cy="5040313"/>
          </a:xfrm>
        </p:spPr>
        <p:txBody>
          <a:bodyPr/>
          <a:lstStyle/>
          <a:p>
            <a:pPr marL="609600" indent="-609600" algn="l" eaLnBrk="1" hangingPunct="1"/>
            <a:r>
              <a:rPr lang="pt-BR" sz="1800" smtClean="0">
                <a:latin typeface="Microsoft Sans Serif" pitchFamily="34" charset="0"/>
              </a:rPr>
              <a:t>Suzigan, W. e Furtado, J.</a:t>
            </a:r>
          </a:p>
          <a:p>
            <a:pPr marL="609600" indent="-609600" algn="l" eaLnBrk="1" hangingPunct="1"/>
            <a:r>
              <a:rPr lang="pt-BR" sz="1800" smtClean="0">
                <a:latin typeface="Microsoft Sans Serif" pitchFamily="34" charset="0"/>
              </a:rPr>
              <a:t>“Politica industrial e desenvolvimento”, 2005</a:t>
            </a:r>
          </a:p>
          <a:p>
            <a:pPr marL="609600" indent="-609600" algn="l" eaLnBrk="1" hangingPunct="1"/>
            <a:endParaRPr lang="pt-BR" sz="1800" smtClean="0">
              <a:latin typeface="Microsoft Sans Serif" pitchFamily="34" charset="0"/>
            </a:endParaRPr>
          </a:p>
          <a:p>
            <a:pPr marL="609600" indent="-609600" algn="l" eaLnBrk="1" hangingPunct="1">
              <a:buFontTx/>
              <a:buChar char="•"/>
            </a:pPr>
            <a:r>
              <a:rPr lang="pt-BR" sz="2400" b="1" smtClean="0">
                <a:latin typeface="Microsoft Sans Serif" pitchFamily="34" charset="0"/>
              </a:rPr>
              <a:t> Fraco desempenho industrial brasileiro pós-80</a:t>
            </a:r>
          </a:p>
          <a:p>
            <a:pPr marL="609600" indent="-609600" algn="l" eaLnBrk="1" hangingPunct="1">
              <a:buFontTx/>
              <a:buChar char="•"/>
            </a:pPr>
            <a:r>
              <a:rPr lang="pt-BR" sz="2400" b="1" smtClean="0">
                <a:latin typeface="Microsoft Sans Serif" pitchFamily="34" charset="0"/>
              </a:rPr>
              <a:t> Diversos documentos oficiais de PI  no período:</a:t>
            </a:r>
          </a:p>
          <a:p>
            <a:pPr marL="609600" indent="-609600" algn="l" eaLnBrk="1" hangingPunct="1"/>
            <a:r>
              <a:rPr lang="pt-BR" sz="2400" b="1" smtClean="0">
                <a:latin typeface="Microsoft Sans Serif" pitchFamily="34" charset="0"/>
              </a:rPr>
              <a:t>- muitos não implementados</a:t>
            </a:r>
          </a:p>
          <a:p>
            <a:pPr marL="609600" indent="-609600" algn="l" eaLnBrk="1" hangingPunct="1"/>
            <a:r>
              <a:rPr lang="pt-BR" sz="2400" b="1" smtClean="0">
                <a:latin typeface="Microsoft Sans Serif" pitchFamily="34" charset="0"/>
              </a:rPr>
              <a:t>- outros específicos, mas sem força para dinamizar  o</a:t>
            </a:r>
          </a:p>
          <a:p>
            <a:pPr marL="609600" indent="-609600" algn="l" eaLnBrk="1" hangingPunct="1"/>
            <a:r>
              <a:rPr lang="pt-BR" sz="2400" b="1" smtClean="0">
                <a:latin typeface="Microsoft Sans Serif" pitchFamily="34" charset="0"/>
              </a:rPr>
              <a:t>desenvolvimento industrial (ex. tarifas aduanas, qualidade)</a:t>
            </a:r>
          </a:p>
          <a:p>
            <a:pPr marL="609600" indent="-609600" algn="l" eaLnBrk="1" hangingPunct="1">
              <a:buFontTx/>
              <a:buChar char="•"/>
            </a:pPr>
            <a:r>
              <a:rPr lang="pt-BR" sz="2400" b="1" smtClean="0">
                <a:latin typeface="Microsoft Sans Serif" pitchFamily="34" charset="0"/>
              </a:rPr>
              <a:t> Retomada da discussão sobre Política Industrial :</a:t>
            </a:r>
          </a:p>
          <a:p>
            <a:pPr marL="609600" indent="-609600" algn="l" eaLnBrk="1" hangingPunct="1"/>
            <a:r>
              <a:rPr lang="pt-BR" sz="2400" b="1" smtClean="0">
                <a:latin typeface="Microsoft Sans Serif" pitchFamily="34" charset="0"/>
              </a:rPr>
              <a:t>	- discutir fundamentos teóricos</a:t>
            </a:r>
          </a:p>
          <a:p>
            <a:pPr marL="609600" indent="-609600" algn="l" eaLnBrk="1" hangingPunct="1"/>
            <a:r>
              <a:rPr lang="pt-BR" sz="2400" b="1" smtClean="0">
                <a:latin typeface="Microsoft Sans Serif" pitchFamily="34" charset="0"/>
              </a:rPr>
              <a:t>	- explicar experiências positivas e fracassos</a:t>
            </a:r>
          </a:p>
          <a:p>
            <a:pPr marL="609600" indent="-609600" algn="l" eaLnBrk="1" hangingPunct="1"/>
            <a:r>
              <a:rPr lang="pt-BR" sz="2400" b="1" smtClean="0">
                <a:latin typeface="Microsoft Sans Serif" pitchFamily="34" charset="0"/>
              </a:rPr>
              <a:t>	- </a:t>
            </a:r>
            <a:r>
              <a:rPr lang="pt-BR" sz="2400" b="1" u="sng" smtClean="0">
                <a:latin typeface="Microsoft Sans Serif" pitchFamily="34" charset="0"/>
              </a:rPr>
              <a:t>avaliar PITCE</a:t>
            </a:r>
            <a:r>
              <a:rPr lang="pt-BR" sz="2400" b="1" smtClean="0">
                <a:latin typeface="Microsoft Sans Serif" pitchFamily="34" charset="0"/>
              </a:rPr>
              <a:t> , recém divulgada</a:t>
            </a:r>
            <a:endParaRPr lang="pt-BR" sz="2400" b="1" u="sng" smtClean="0">
              <a:latin typeface="Microsoft Sans Serif" pitchFamily="34" charset="0"/>
            </a:endParaRPr>
          </a:p>
        </p:txBody>
      </p:sp>
      <p:sp>
        <p:nvSpPr>
          <p:cNvPr id="5124" name="Rectangle 2"/>
          <p:cNvSpPr txBox="1">
            <a:spLocks noChangeArrowheads="1"/>
          </p:cNvSpPr>
          <p:nvPr/>
        </p:nvSpPr>
        <p:spPr bwMode="auto">
          <a:xfrm>
            <a:off x="755650" y="404813"/>
            <a:ext cx="7772400" cy="649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3200">
                <a:solidFill>
                  <a:schemeClr val="tx2"/>
                </a:solidFill>
              </a:rPr>
              <a:t>Economia para Engenharia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9FA9CE-35AA-49AD-8675-80422A37FE2D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1412875"/>
            <a:ext cx="8424863" cy="4608513"/>
          </a:xfrm>
        </p:spPr>
        <p:txBody>
          <a:bodyPr/>
          <a:lstStyle/>
          <a:p>
            <a:pPr marL="609600" indent="-609600" algn="l" eaLnBrk="1" hangingPunct="1"/>
            <a:r>
              <a:rPr lang="pt-BR" sz="2400" b="1" smtClean="0">
                <a:latin typeface="Microsoft Sans Serif" pitchFamily="34" charset="0"/>
              </a:rPr>
              <a:t>Fundamentos teóricos :</a:t>
            </a:r>
          </a:p>
          <a:p>
            <a:pPr marL="609600" indent="-609600" algn="l" eaLnBrk="1" hangingPunct="1">
              <a:buFontTx/>
              <a:buChar char="•"/>
            </a:pPr>
            <a:endParaRPr lang="pt-BR" sz="2400" b="1" smtClean="0">
              <a:latin typeface="Microsoft Sans Serif" pitchFamily="34" charset="0"/>
            </a:endParaRPr>
          </a:p>
          <a:p>
            <a:pPr marL="609600" indent="-609600" algn="l" eaLnBrk="1" hangingPunct="1">
              <a:buFontTx/>
              <a:buChar char="-"/>
            </a:pPr>
            <a:r>
              <a:rPr lang="pt-BR" sz="2400" b="1" u="sng" smtClean="0">
                <a:latin typeface="Microsoft Sans Serif" pitchFamily="34" charset="0"/>
              </a:rPr>
              <a:t>Visão liberal</a:t>
            </a:r>
            <a:r>
              <a:rPr lang="pt-BR" sz="2400" b="1" smtClean="0">
                <a:latin typeface="Microsoft Sans Serif" pitchFamily="34" charset="0"/>
              </a:rPr>
              <a:t>: sanar falhas e imperfeições de mercado (economias de escala, externalidades, etc.); visão da PI reativa e restringida (</a:t>
            </a:r>
            <a:r>
              <a:rPr lang="pt-BR" sz="2000" b="1" i="1" smtClean="0">
                <a:latin typeface="Microsoft Sans Serif" pitchFamily="34" charset="0"/>
              </a:rPr>
              <a:t>“</a:t>
            </a:r>
            <a:r>
              <a:rPr lang="pt-BR" sz="2000" i="1" smtClean="0">
                <a:latin typeface="Microsoft Sans Serif" pitchFamily="34" charset="0"/>
              </a:rPr>
              <a:t>aproximar o mundo da teoria”,</a:t>
            </a:r>
            <a:r>
              <a:rPr lang="pt-BR" sz="2000" b="1" i="1" smtClean="0">
                <a:latin typeface="Microsoft Sans Serif" pitchFamily="34" charset="0"/>
              </a:rPr>
              <a:t> </a:t>
            </a:r>
            <a:r>
              <a:rPr lang="pt-BR" sz="2000" smtClean="0">
                <a:latin typeface="Microsoft Sans Serif" pitchFamily="34" charset="0"/>
              </a:rPr>
              <a:t>cf. </a:t>
            </a:r>
            <a:r>
              <a:rPr lang="pt-BR" sz="2000" b="1" smtClean="0">
                <a:latin typeface="Microsoft Sans Serif" pitchFamily="34" charset="0"/>
              </a:rPr>
              <a:t>Dosi)</a:t>
            </a:r>
          </a:p>
          <a:p>
            <a:pPr marL="609600" indent="-609600" algn="l" eaLnBrk="1" hangingPunct="1">
              <a:buFontTx/>
              <a:buChar char="-"/>
            </a:pPr>
            <a:endParaRPr lang="pt-BR" sz="2400" b="1" i="1" smtClean="0">
              <a:latin typeface="Microsoft Sans Serif" pitchFamily="34" charset="0"/>
            </a:endParaRPr>
          </a:p>
          <a:p>
            <a:pPr marL="609600" indent="-609600" algn="l" eaLnBrk="1" hangingPunct="1">
              <a:buFontTx/>
              <a:buChar char="-"/>
            </a:pPr>
            <a:r>
              <a:rPr lang="pt-BR" sz="2400" b="1" u="sng" smtClean="0">
                <a:latin typeface="Microsoft Sans Serif" pitchFamily="34" charset="0"/>
              </a:rPr>
              <a:t>Neoschumpeterianos e Evolucionários</a:t>
            </a:r>
            <a:r>
              <a:rPr lang="pt-BR" sz="2400" b="1" smtClean="0">
                <a:latin typeface="Microsoft Sans Serif" pitchFamily="34" charset="0"/>
              </a:rPr>
              <a:t>: não-equilíbrio, co-evolução da tecnologia, estrutura de empresas e industria e das instituições; visão mais adequada para formular e implementar PI como estratégia de desenvolvimento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404813"/>
            <a:ext cx="7772400" cy="649287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pt-BR" sz="3200" smtClean="0"/>
              <a:t>Economia para Engenharia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319497-4FE8-4A4E-A905-8F1204AFFCDD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1196975"/>
            <a:ext cx="8640763" cy="5040313"/>
          </a:xfrm>
        </p:spPr>
        <p:txBody>
          <a:bodyPr/>
          <a:lstStyle/>
          <a:p>
            <a:pPr marL="609600" indent="-609600" algn="l" eaLnBrk="1" hangingPunct="1">
              <a:lnSpc>
                <a:spcPct val="90000"/>
              </a:lnSpc>
            </a:pPr>
            <a:r>
              <a:rPr lang="pt-BR" sz="2400" b="1" smtClean="0">
                <a:latin typeface="Microsoft Sans Serif" pitchFamily="34" charset="0"/>
              </a:rPr>
              <a:t>Necessidade  de: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Char char="•"/>
            </a:pPr>
            <a:r>
              <a:rPr lang="pt-BR" sz="2400" b="1" u="sng" smtClean="0">
                <a:latin typeface="Microsoft Sans Serif" pitchFamily="34" charset="0"/>
              </a:rPr>
              <a:t>Compatibilizar PI e política macroeconômica</a:t>
            </a:r>
            <a:r>
              <a:rPr lang="pt-BR" sz="2400" b="1" smtClean="0">
                <a:latin typeface="Microsoft Sans Serif" pitchFamily="34" charset="0"/>
              </a:rPr>
              <a:t>              juros, câmbio, tributação; PI afeta a produtividade;      instabilidade traz visão de ‘curto prazo’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Char char="•"/>
            </a:pPr>
            <a:r>
              <a:rPr lang="pt-BR" sz="2400" b="1" u="sng" smtClean="0">
                <a:latin typeface="Microsoft Sans Serif" pitchFamily="34" charset="0"/>
              </a:rPr>
              <a:t>Metas</a:t>
            </a:r>
            <a:r>
              <a:rPr lang="pt-BR" sz="2400" b="1" smtClean="0">
                <a:latin typeface="Microsoft Sans Serif" pitchFamily="34" charset="0"/>
              </a:rPr>
              <a:t> (apoio G às decisões), </a:t>
            </a:r>
            <a:r>
              <a:rPr lang="pt-BR" sz="2400" b="1" u="sng" smtClean="0">
                <a:latin typeface="Microsoft Sans Serif" pitchFamily="34" charset="0"/>
              </a:rPr>
              <a:t>instrumentos, normas</a:t>
            </a:r>
            <a:r>
              <a:rPr lang="pt-BR" sz="2400" b="1" smtClean="0">
                <a:latin typeface="Microsoft Sans Serif" pitchFamily="34" charset="0"/>
              </a:rPr>
              <a:t> e </a:t>
            </a:r>
            <a:r>
              <a:rPr lang="pt-BR" sz="2400" b="1" u="sng" smtClean="0">
                <a:latin typeface="Microsoft Sans Serif" pitchFamily="34" charset="0"/>
              </a:rPr>
              <a:t>regulamentações</a:t>
            </a:r>
            <a:r>
              <a:rPr lang="pt-BR" sz="2400" b="1" smtClean="0">
                <a:latin typeface="Microsoft Sans Serif" pitchFamily="34" charset="0"/>
              </a:rPr>
              <a:t> ; harmonizar proteção, financiamento, promoção de exportações, incentivos fiscais, defesa da concorrência, patentes, etc.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Char char="•"/>
            </a:pPr>
            <a:r>
              <a:rPr lang="pt-BR" sz="2400" b="1" u="sng" smtClean="0">
                <a:latin typeface="Microsoft Sans Serif" pitchFamily="34" charset="0"/>
              </a:rPr>
              <a:t>Coordenar avanço da infra-estrutura</a:t>
            </a:r>
            <a:r>
              <a:rPr lang="pt-BR" sz="2400" b="1" smtClean="0">
                <a:latin typeface="Microsoft Sans Serif" pitchFamily="34" charset="0"/>
              </a:rPr>
              <a:t> (física, CT&amp;I, social): ‘externalidades’ e ‘condições de contexto’ favoráveis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Char char="•"/>
            </a:pPr>
            <a:r>
              <a:rPr lang="pt-BR" sz="2400" b="1" u="sng" smtClean="0">
                <a:latin typeface="Microsoft Sans Serif" pitchFamily="34" charset="0"/>
              </a:rPr>
              <a:t>Organizar sistema institucional</a:t>
            </a:r>
            <a:r>
              <a:rPr lang="pt-BR" sz="2400" b="1" smtClean="0">
                <a:latin typeface="Microsoft Sans Serif" pitchFamily="34" charset="0"/>
              </a:rPr>
              <a:t> : setor público e entidades privadas que interagem na execução da estratégia,  ‘norte’ na PI (não burocracia), legitimidade interlocutores</a:t>
            </a:r>
          </a:p>
        </p:txBody>
      </p:sp>
      <p:sp>
        <p:nvSpPr>
          <p:cNvPr id="7172" name="Rectangle 2"/>
          <p:cNvSpPr txBox="1">
            <a:spLocks noChangeArrowheads="1"/>
          </p:cNvSpPr>
          <p:nvPr/>
        </p:nvSpPr>
        <p:spPr bwMode="auto">
          <a:xfrm>
            <a:off x="755650" y="404813"/>
            <a:ext cx="7772400" cy="649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3200">
                <a:solidFill>
                  <a:schemeClr val="tx2"/>
                </a:solidFill>
              </a:rPr>
              <a:t>Economia para Engenharia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476AA3-821F-42A6-B92B-15B806C67080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1341438"/>
            <a:ext cx="8569325" cy="5183187"/>
          </a:xfrm>
        </p:spPr>
        <p:txBody>
          <a:bodyPr/>
          <a:lstStyle/>
          <a:p>
            <a:pPr marL="609600" indent="-609600" algn="l" eaLnBrk="1" hangingPunct="1">
              <a:lnSpc>
                <a:spcPct val="80000"/>
              </a:lnSpc>
            </a:pPr>
            <a:r>
              <a:rPr lang="pt-BR" sz="2400" b="1" smtClean="0">
                <a:solidFill>
                  <a:srgbClr val="FF0000"/>
                </a:solidFill>
                <a:latin typeface="Microsoft Sans Serif" pitchFamily="34" charset="0"/>
              </a:rPr>
              <a:t>Questões centrais</a:t>
            </a:r>
            <a:r>
              <a:rPr lang="pt-BR" sz="2400" b="1" smtClean="0">
                <a:latin typeface="Microsoft Sans Serif" pitchFamily="34" charset="0"/>
              </a:rPr>
              <a:t> na estratégia de Política Industrial:</a:t>
            </a:r>
          </a:p>
          <a:p>
            <a:pPr marL="609600" indent="-609600" algn="l" eaLnBrk="1" hangingPunct="1">
              <a:lnSpc>
                <a:spcPct val="80000"/>
              </a:lnSpc>
            </a:pPr>
            <a:endParaRPr lang="pt-BR" sz="2400" b="1" smtClean="0">
              <a:latin typeface="Microsoft Sans Serif" pitchFamily="34" charset="0"/>
            </a:endParaRPr>
          </a:p>
          <a:p>
            <a:pPr marL="609600" indent="-609600" algn="l" eaLnBrk="1" hangingPunct="1">
              <a:lnSpc>
                <a:spcPct val="80000"/>
              </a:lnSpc>
              <a:buFontTx/>
              <a:buChar char="•"/>
            </a:pPr>
            <a:r>
              <a:rPr lang="pt-BR" sz="2400" b="1" u="sng" smtClean="0">
                <a:latin typeface="Microsoft Sans Serif" pitchFamily="34" charset="0"/>
              </a:rPr>
              <a:t>Comando político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pt-BR" sz="2400" b="1" smtClean="0">
                <a:latin typeface="Microsoft Sans Serif" pitchFamily="34" charset="0"/>
              </a:rPr>
              <a:t>- PI como </a:t>
            </a:r>
            <a:r>
              <a:rPr lang="pt-BR" sz="2400" b="1" i="1" u="sng" smtClean="0">
                <a:latin typeface="Microsoft Sans Serif" pitchFamily="34" charset="0"/>
              </a:rPr>
              <a:t>estratégia de desenvolvimento</a:t>
            </a:r>
            <a:r>
              <a:rPr lang="pt-BR" sz="2400" b="1" smtClean="0">
                <a:latin typeface="Microsoft Sans Serif" pitchFamily="34" charset="0"/>
              </a:rPr>
              <a:t>: decisão política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pt-BR" sz="2400" b="1" smtClean="0">
                <a:latin typeface="Microsoft Sans Serif" pitchFamily="34" charset="0"/>
              </a:rPr>
              <a:t>- Liderança incontestável no comando da estratégia : vértice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pt-BR" sz="2400" b="1" smtClean="0">
                <a:latin typeface="Microsoft Sans Serif" pitchFamily="34" charset="0"/>
              </a:rPr>
              <a:t> da política econômica, articulação institucion. e coord. ações </a:t>
            </a:r>
          </a:p>
          <a:p>
            <a:pPr marL="609600" indent="-609600" algn="l" eaLnBrk="1" hangingPunct="1">
              <a:lnSpc>
                <a:spcPct val="80000"/>
              </a:lnSpc>
              <a:buFontTx/>
              <a:buChar char="•"/>
            </a:pPr>
            <a:r>
              <a:rPr lang="pt-BR" sz="2400" b="1" u="sng" smtClean="0">
                <a:latin typeface="Microsoft Sans Serif" pitchFamily="34" charset="0"/>
              </a:rPr>
              <a:t>Coordenação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pt-BR" sz="2400" b="1" smtClean="0">
                <a:latin typeface="Microsoft Sans Serif" pitchFamily="34" charset="0"/>
              </a:rPr>
              <a:t>- Visão  </a:t>
            </a:r>
            <a:r>
              <a:rPr lang="pt-BR" sz="2400" i="1" smtClean="0">
                <a:latin typeface="Microsoft Sans Serif" pitchFamily="34" charset="0"/>
              </a:rPr>
              <a:t>ex-ante</a:t>
            </a:r>
            <a:r>
              <a:rPr lang="pt-BR" sz="2400" b="1" smtClean="0">
                <a:latin typeface="Microsoft Sans Serif" pitchFamily="34" charset="0"/>
              </a:rPr>
              <a:t>, não  ex-post (“sanar falhas de mercado”)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pt-BR" sz="2400" b="1" smtClean="0">
                <a:latin typeface="Microsoft Sans Serif" pitchFamily="34" charset="0"/>
              </a:rPr>
              <a:t>- Instituições específicas, colegiados (consulta, deliberação), locais de interação público-privado</a:t>
            </a:r>
          </a:p>
          <a:p>
            <a:pPr marL="609600" indent="-609600" algn="l" eaLnBrk="1" hangingPunct="1">
              <a:lnSpc>
                <a:spcPct val="80000"/>
              </a:lnSpc>
            </a:pPr>
            <a:endParaRPr lang="pt-BR" sz="2400" b="1" smtClean="0">
              <a:latin typeface="Microsoft Sans Serif" pitchFamily="34" charset="0"/>
            </a:endParaRP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pt-BR" sz="2400" b="1" smtClean="0">
                <a:latin typeface="Microsoft Sans Serif" pitchFamily="34" charset="0"/>
              </a:rPr>
              <a:t>Estratégia para mudar ‘vantagens comparativas’, gerar 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pt-BR" sz="2400" b="1" smtClean="0">
                <a:latin typeface="Microsoft Sans Serif" pitchFamily="34" charset="0"/>
              </a:rPr>
              <a:t>processo de aprendizado para dinamizar desenv. econ-soc.</a:t>
            </a:r>
          </a:p>
        </p:txBody>
      </p:sp>
      <p:sp>
        <p:nvSpPr>
          <p:cNvPr id="8196" name="Rectangle 2"/>
          <p:cNvSpPr txBox="1">
            <a:spLocks noChangeArrowheads="1"/>
          </p:cNvSpPr>
          <p:nvPr/>
        </p:nvSpPr>
        <p:spPr bwMode="auto">
          <a:xfrm>
            <a:off x="755650" y="404813"/>
            <a:ext cx="7772400" cy="649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3200">
                <a:solidFill>
                  <a:schemeClr val="tx2"/>
                </a:solidFill>
              </a:rPr>
              <a:t>Economia para Engenharia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59EFD4-7647-497F-9B6F-132B7B35EC09}" type="slidenum">
              <a:rPr lang="pt-BR" smtClean="0"/>
              <a:pPr/>
              <a:t>8</a:t>
            </a:fld>
            <a:endParaRPr lang="pt-BR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1341438"/>
            <a:ext cx="8569325" cy="4895850"/>
          </a:xfrm>
        </p:spPr>
        <p:txBody>
          <a:bodyPr/>
          <a:lstStyle/>
          <a:p>
            <a:pPr marL="609600" indent="-609600" algn="l" eaLnBrk="1" hangingPunct="1">
              <a:lnSpc>
                <a:spcPct val="80000"/>
              </a:lnSpc>
            </a:pPr>
            <a:r>
              <a:rPr lang="pt-BR" sz="2400" b="1" smtClean="0">
                <a:latin typeface="Microsoft Sans Serif" pitchFamily="34" charset="0"/>
              </a:rPr>
              <a:t>Política industrial  no  Brasil  :</a:t>
            </a:r>
          </a:p>
          <a:p>
            <a:pPr marL="609600" indent="-609600" algn="l" eaLnBrk="1" hangingPunct="1">
              <a:lnSpc>
                <a:spcPct val="80000"/>
              </a:lnSpc>
            </a:pPr>
            <a:endParaRPr lang="pt-BR" sz="2400" b="1" smtClean="0">
              <a:latin typeface="Microsoft Sans Serif" pitchFamily="34" charset="0"/>
            </a:endParaRP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pt-BR" sz="2400" b="1" smtClean="0">
                <a:latin typeface="Microsoft Sans Serif" pitchFamily="34" charset="0"/>
              </a:rPr>
              <a:t>Pós-2ª Guerra ao final dos anos 70: impulso da PI</a:t>
            </a:r>
          </a:p>
          <a:p>
            <a:pPr marL="609600" indent="-609600" algn="l" eaLnBrk="1" hangingPunct="1">
              <a:lnSpc>
                <a:spcPct val="80000"/>
              </a:lnSpc>
            </a:pPr>
            <a:endParaRPr lang="pt-BR" sz="2400" b="1" smtClean="0">
              <a:latin typeface="Microsoft Sans Serif" pitchFamily="34" charset="0"/>
            </a:endParaRP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pt-BR" sz="2400" b="1" smtClean="0">
                <a:latin typeface="Microsoft Sans Serif" pitchFamily="34" charset="0"/>
              </a:rPr>
              <a:t>Desenvolvimentismo nacionalista e intervenção estatal; amalgama de forças políticas e interesses econômicos</a:t>
            </a:r>
          </a:p>
          <a:p>
            <a:pPr marL="609600" indent="-609600" algn="l" eaLnBrk="1" hangingPunct="1">
              <a:lnSpc>
                <a:spcPct val="80000"/>
              </a:lnSpc>
            </a:pPr>
            <a:endParaRPr lang="pt-BR" sz="2400" b="1" smtClean="0">
              <a:latin typeface="Microsoft Sans Serif" pitchFamily="34" charset="0"/>
            </a:endParaRP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pt-BR" sz="2400" b="1" smtClean="0">
                <a:latin typeface="Microsoft Sans Serif" pitchFamily="34" charset="0"/>
              </a:rPr>
              <a:t>Em todo o período, co-evolução de tecnologias, estruturas e instituições (Plano de Metas e II PND tiveram relevo) 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pt-BR" sz="2400" b="1" smtClean="0">
                <a:latin typeface="Microsoft Sans Serif" pitchFamily="34" charset="0"/>
              </a:rPr>
              <a:t>Motivo </a:t>
            </a:r>
            <a:r>
              <a:rPr lang="pt-BR" sz="2400" i="1" smtClean="0">
                <a:latin typeface="Microsoft Sans Serif" pitchFamily="34" charset="0"/>
              </a:rPr>
              <a:t>substituição de importações </a:t>
            </a:r>
            <a:r>
              <a:rPr lang="pt-BR" sz="2400" b="1" smtClean="0">
                <a:latin typeface="Microsoft Sans Serif" pitchFamily="34" charset="0"/>
              </a:rPr>
              <a:t>(JK) ou </a:t>
            </a:r>
            <a:r>
              <a:rPr lang="pt-BR" sz="2400" i="1" smtClean="0">
                <a:latin typeface="Microsoft Sans Serif" pitchFamily="34" charset="0"/>
              </a:rPr>
              <a:t>exportação de manufaturados</a:t>
            </a:r>
            <a:r>
              <a:rPr lang="pt-BR" sz="2400" b="1" smtClean="0">
                <a:latin typeface="Microsoft Sans Serif" pitchFamily="34" charset="0"/>
              </a:rPr>
              <a:t> (II PND); capturar mercados existentes</a:t>
            </a:r>
          </a:p>
          <a:p>
            <a:pPr marL="609600" indent="-609600" algn="l" eaLnBrk="1" hangingPunct="1">
              <a:lnSpc>
                <a:spcPct val="80000"/>
              </a:lnSpc>
            </a:pPr>
            <a:r>
              <a:rPr lang="pt-BR" sz="2400" b="1" smtClean="0">
                <a:latin typeface="Microsoft Sans Serif" pitchFamily="34" charset="0"/>
              </a:rPr>
              <a:t>Ind. Metal-mecânica e Química; SNDCT, Infra estrutura de Energia, Transporte e Telecomunicações, Instituições,</a:t>
            </a:r>
          </a:p>
        </p:txBody>
      </p:sp>
      <p:sp>
        <p:nvSpPr>
          <p:cNvPr id="9220" name="Rectangle 2"/>
          <p:cNvSpPr txBox="1">
            <a:spLocks noChangeArrowheads="1"/>
          </p:cNvSpPr>
          <p:nvPr/>
        </p:nvSpPr>
        <p:spPr bwMode="auto">
          <a:xfrm>
            <a:off x="755650" y="404813"/>
            <a:ext cx="7772400" cy="649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3200">
                <a:solidFill>
                  <a:schemeClr val="tx2"/>
                </a:solidFill>
              </a:rPr>
              <a:t>Economia para Engenharia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F1E573-7FE6-4404-9B51-90FE8EFE0474}" type="slidenum">
              <a:rPr lang="pt-BR" smtClean="0"/>
              <a:pPr/>
              <a:t>9</a:t>
            </a:fld>
            <a:endParaRPr lang="pt-BR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1341438"/>
            <a:ext cx="8569325" cy="4895850"/>
          </a:xfrm>
        </p:spPr>
        <p:txBody>
          <a:bodyPr/>
          <a:lstStyle/>
          <a:p>
            <a:pPr marL="609600" indent="-609600" algn="l" eaLnBrk="1" hangingPunct="1"/>
            <a:r>
              <a:rPr lang="pt-BR" sz="2400" b="1" smtClean="0">
                <a:latin typeface="Microsoft Sans Serif" pitchFamily="34" charset="0"/>
              </a:rPr>
              <a:t>Distorções – percepção e necessidade de mudar – momento ideal seria dos anos 70 para anos 80</a:t>
            </a:r>
          </a:p>
          <a:p>
            <a:pPr marL="609600" indent="-609600" algn="l" eaLnBrk="1" hangingPunct="1"/>
            <a:endParaRPr lang="pt-BR" sz="2400" b="1" smtClean="0">
              <a:latin typeface="Microsoft Sans Serif" pitchFamily="34" charset="0"/>
            </a:endParaRPr>
          </a:p>
          <a:p>
            <a:pPr marL="609600" indent="-609600" algn="l" eaLnBrk="1" hangingPunct="1"/>
            <a:r>
              <a:rPr lang="pt-BR" sz="2400" b="1" smtClean="0">
                <a:latin typeface="Microsoft Sans Serif" pitchFamily="34" charset="0"/>
              </a:rPr>
              <a:t>Pós-81: reversão, abandono metas, planos  e programas, cortes no SNDCT e de investimentos em infra-estrutura, falta de coordenação do processo</a:t>
            </a:r>
          </a:p>
          <a:p>
            <a:pPr marL="609600" indent="-609600" algn="l" eaLnBrk="1" hangingPunct="1"/>
            <a:endParaRPr lang="pt-BR" sz="2400" b="1" smtClean="0">
              <a:latin typeface="Microsoft Sans Serif" pitchFamily="34" charset="0"/>
            </a:endParaRPr>
          </a:p>
          <a:p>
            <a:pPr marL="609600" indent="-609600" algn="l" eaLnBrk="1" hangingPunct="1"/>
            <a:r>
              <a:rPr lang="pt-BR" sz="2400" b="1" smtClean="0">
                <a:latin typeface="Microsoft Sans Serif" pitchFamily="34" charset="0"/>
              </a:rPr>
              <a:t>Anos 90 : transformações e tentativa de PITCE fracassada, com exceção da </a:t>
            </a:r>
            <a:r>
              <a:rPr lang="pt-BR" sz="2400" i="1" smtClean="0">
                <a:latin typeface="Microsoft Sans Serif" pitchFamily="34" charset="0"/>
              </a:rPr>
              <a:t>liberalização externa </a:t>
            </a:r>
            <a:r>
              <a:rPr lang="pt-BR" sz="2400" b="1" smtClean="0">
                <a:latin typeface="Microsoft Sans Serif" pitchFamily="34" charset="0"/>
              </a:rPr>
              <a:t>(OMC)</a:t>
            </a:r>
          </a:p>
          <a:p>
            <a:pPr marL="609600" indent="-609600" algn="l" eaLnBrk="1" hangingPunct="1"/>
            <a:r>
              <a:rPr lang="pt-BR" sz="2400" b="1" smtClean="0">
                <a:latin typeface="Microsoft Sans Serif" pitchFamily="34" charset="0"/>
              </a:rPr>
              <a:t>Abertura IDE, privatizações, importações predatórias, competição estadual (crise federalismo, vácuo da PI) </a:t>
            </a:r>
          </a:p>
        </p:txBody>
      </p:sp>
      <p:sp>
        <p:nvSpPr>
          <p:cNvPr id="10244" name="Rectangle 2"/>
          <p:cNvSpPr txBox="1">
            <a:spLocks noChangeArrowheads="1"/>
          </p:cNvSpPr>
          <p:nvPr/>
        </p:nvSpPr>
        <p:spPr bwMode="auto">
          <a:xfrm>
            <a:off x="755650" y="404813"/>
            <a:ext cx="7772400" cy="649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3200">
                <a:solidFill>
                  <a:schemeClr val="tx2"/>
                </a:solidFill>
              </a:rPr>
              <a:t>Economia para Engenharia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753</Words>
  <Application>Microsoft Office PowerPoint</Application>
  <PresentationFormat>Apresentação na tela (4:3)</PresentationFormat>
  <Paragraphs>122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Microsoft Sans Serif</vt:lpstr>
      <vt:lpstr>Design padrão</vt:lpstr>
      <vt:lpstr>Economia para Engenharia</vt:lpstr>
      <vt:lpstr>Slide 2</vt:lpstr>
      <vt:lpstr>Slide 3</vt:lpstr>
      <vt:lpstr>Slide 4</vt:lpstr>
      <vt:lpstr>Economia para Engenharia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UNICAMP Universidade Estadual de Campinas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Política e Planejamento Econômico</dc:title>
  <dc:creator>José Bonifácio S Amaral Filho</dc:creator>
  <cp:lastModifiedBy>Maura Padula</cp:lastModifiedBy>
  <cp:revision>87</cp:revision>
  <dcterms:created xsi:type="dcterms:W3CDTF">2004-08-23T15:44:24Z</dcterms:created>
  <dcterms:modified xsi:type="dcterms:W3CDTF">2017-04-06T23:58:32Z</dcterms:modified>
</cp:coreProperties>
</file>