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3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EA323C-4025-4CE6-864A-36231FAC26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77578-C7A0-4034-9C2D-7DD9B065D9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922FC-5A0E-4125-9FA1-029B3E6311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B760-DA5E-4657-92A3-06A265E4B2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6C81-B87D-4392-9909-CFE51CE255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79E20-4E46-497F-9D72-F5786BC49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C5C97-2333-4609-8EC3-77213AF460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79BB-1A48-4FFE-9E60-F5BC45FDC4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CEF6-9AC8-4453-8899-2364B39202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1227A-D329-4A7B-981C-C2B80BBDD1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3AA2B-0482-4D12-B6B2-C71D2F2C7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7784E-4AB8-4979-9C44-5157D96E58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7E841F-F4B7-4D3F-B41B-14133D85C3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9414B-7859-4AE2-98D3-25023C09EB72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73238"/>
            <a:ext cx="6400800" cy="1752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3600" b="1" smtClean="0"/>
          </a:p>
          <a:p>
            <a:pPr eaLnBrk="1" hangingPunct="1">
              <a:lnSpc>
                <a:spcPct val="90000"/>
              </a:lnSpc>
            </a:pPr>
            <a:r>
              <a:rPr lang="pt-BR" sz="3600" b="1" smtClean="0"/>
              <a:t>Política industrial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 smtClean="0"/>
              <a:t>Parte 2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476375" y="5232400"/>
            <a:ext cx="36734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800" b="1"/>
              <a:t>1º semestre </a:t>
            </a:r>
            <a:r>
              <a:rPr lang="pt-BR" sz="1800" b="1"/>
              <a:t>de </a:t>
            </a:r>
            <a:r>
              <a:rPr lang="pt-BR" sz="1800" b="1" smtClean="0"/>
              <a:t>2017</a:t>
            </a:r>
            <a:endParaRPr lang="pt-BR" sz="1800" b="1"/>
          </a:p>
        </p:txBody>
      </p:sp>
      <p:sp>
        <p:nvSpPr>
          <p:cNvPr id="2053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84BF0-E09C-4749-AD6C-D129C6BFBF7E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61363" cy="4895850"/>
          </a:xfrm>
        </p:spPr>
        <p:txBody>
          <a:bodyPr/>
          <a:lstStyle/>
          <a:p>
            <a:pPr marL="609600" indent="-609600" eaLnBrk="1" hangingPunct="1"/>
            <a:r>
              <a:rPr lang="pt-BR" sz="2400" i="1" smtClean="0">
                <a:latin typeface="Microsoft Sans Serif" pitchFamily="34" charset="0"/>
              </a:rPr>
              <a:t>Dimensões da política industrial</a:t>
            </a:r>
          </a:p>
          <a:p>
            <a:pPr marL="609600" indent="-609600" algn="l" eaLnBrk="1" hangingPunct="1"/>
            <a:endParaRPr lang="pt-BR" sz="1000" u="sng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u="sng" smtClean="0">
                <a:latin typeface="Microsoft Sans Serif" pitchFamily="34" charset="0"/>
              </a:rPr>
              <a:t>Dimensão Sistêmica</a:t>
            </a:r>
            <a:r>
              <a:rPr lang="pt-BR" sz="2400" smtClean="0">
                <a:latin typeface="Microsoft Sans Serif" pitchFamily="34" charset="0"/>
              </a:rPr>
              <a:t>: ações de competitividade da indústria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em geral (horizontal); agenda da PI é </a:t>
            </a:r>
            <a:r>
              <a:rPr lang="pt-BR" sz="2400" i="1" smtClean="0">
                <a:latin typeface="Microsoft Sans Serif" pitchFamily="34" charset="0"/>
              </a:rPr>
              <a:t>complementar</a:t>
            </a:r>
            <a:r>
              <a:rPr lang="pt-BR" sz="2400" smtClean="0">
                <a:latin typeface="Microsoft Sans Serif" pitchFamily="34" charset="0"/>
              </a:rPr>
              <a:t>  à da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política macroeconômica; competitividade depende da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reforma tributária, condições de financiamento, promoção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comercial, infra-estrutura, suporte à inovação em C&amp;T.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u="sng" smtClean="0">
                <a:latin typeface="Microsoft Sans Serif" pitchFamily="34" charset="0"/>
              </a:rPr>
              <a:t>Dimensão Setorial</a:t>
            </a:r>
            <a:r>
              <a:rPr lang="pt-BR" sz="2400" smtClean="0">
                <a:latin typeface="Microsoft Sans Serif" pitchFamily="34" charset="0"/>
              </a:rPr>
              <a:t> ou </a:t>
            </a:r>
            <a:r>
              <a:rPr lang="pt-BR" sz="2400" i="1" u="sng" smtClean="0">
                <a:latin typeface="Microsoft Sans Serif" pitchFamily="34" charset="0"/>
              </a:rPr>
              <a:t>por cadeias</a:t>
            </a:r>
            <a:r>
              <a:rPr lang="pt-BR" sz="2400" i="1" smtClean="0">
                <a:latin typeface="Microsoft Sans Serif" pitchFamily="34" charset="0"/>
              </a:rPr>
              <a:t> </a:t>
            </a:r>
            <a:r>
              <a:rPr lang="pt-BR" sz="2400" smtClean="0">
                <a:latin typeface="Microsoft Sans Serif" pitchFamily="34" charset="0"/>
              </a:rPr>
              <a:t>(vertical) : ações para a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competitividade em um dado contexto; intensidade de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capital/tecnologia, economias de escala, escopo e de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aprendizado;  externalidades, etc.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 </a:t>
            </a:r>
          </a:p>
        </p:txBody>
      </p:sp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1BF9C-47F7-45F2-9C07-FFBBBB1131B6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u="sng" smtClean="0">
                <a:latin typeface="Microsoft Sans Serif" pitchFamily="34" charset="0"/>
              </a:rPr>
              <a:t>Cadeias produtivas no Brasil: 4 grupos</a:t>
            </a: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endParaRPr lang="pt-BR" sz="2400" i="1" smtClean="0">
              <a:latin typeface="Microsoft Sans Serif" pitchFamily="34" charset="0"/>
            </a:endParaRPr>
          </a:p>
          <a:p>
            <a:pPr marL="609600" indent="-609600" algn="l" eaLnBrk="1" hangingPunct="1">
              <a:buFontTx/>
              <a:buAutoNum type="arabicPeriod"/>
            </a:pPr>
            <a:r>
              <a:rPr lang="pt-BR" sz="2400" b="1" i="1" smtClean="0">
                <a:latin typeface="Microsoft Sans Serif" pitchFamily="34" charset="0"/>
              </a:rPr>
              <a:t>Cadeias com deficiências, mas potencial competitivo</a:t>
            </a:r>
            <a:r>
              <a:rPr lang="pt-BR" sz="2400" b="1" smtClean="0">
                <a:latin typeface="Microsoft Sans Serif" pitchFamily="34" charset="0"/>
              </a:rPr>
              <a:t> </a:t>
            </a:r>
          </a:p>
          <a:p>
            <a:pPr marL="609600" indent="-609600" algn="l" eaLnBrk="1" hangingPunct="1">
              <a:buFontTx/>
              <a:buChar char="-"/>
            </a:pP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Afetadas pela política econômica, não completaram a reestruturação pós-abertura; defasagem tecnológica, estrutura empresarial inadequada, etc. (ex. bens K, naval, têxtil e confecções, transformados plásticos) </a:t>
            </a:r>
          </a:p>
          <a:p>
            <a:pPr marL="609600" indent="-609600" eaLnBrk="1" hangingPunct="1"/>
            <a:r>
              <a:rPr lang="pt-BR" sz="2400" smtClean="0">
                <a:latin typeface="Microsoft Sans Serif" pitchFamily="34" charset="0"/>
              </a:rPr>
              <a:t>		Desafio: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Reestruturar e atualizar; fusões/aquisições para maior escala; capacitação tecnológica; marcas e </a:t>
            </a:r>
            <a:r>
              <a:rPr lang="pt-BR" sz="2400" i="1" smtClean="0">
                <a:latin typeface="Microsoft Sans Serif" pitchFamily="34" charset="0"/>
              </a:rPr>
              <a:t>design;</a:t>
            </a:r>
            <a:r>
              <a:rPr lang="pt-BR" sz="2400" smtClean="0">
                <a:latin typeface="Microsoft Sans Serif" pitchFamily="34" charset="0"/>
              </a:rPr>
              <a:t> redes e alianças estratégicas; internacionalização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</p:txBody>
      </p:sp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D62B8-8DAD-46CB-A38A-A822F8167B8B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2.  Cadeias competitivas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Bom desempenho exportador, com vantagens competitivas </a:t>
            </a:r>
            <a:r>
              <a:rPr lang="pt-BR" sz="2400" i="1" smtClean="0">
                <a:latin typeface="Microsoft Sans Serif" pitchFamily="34" charset="0"/>
              </a:rPr>
              <a:t>naturais</a:t>
            </a:r>
            <a:r>
              <a:rPr lang="pt-BR" sz="2400" smtClean="0">
                <a:latin typeface="Microsoft Sans Serif" pitchFamily="34" charset="0"/>
              </a:rPr>
              <a:t> (ex. agronegócio : café, papel e celulose, fumo e cítricos); ou </a:t>
            </a:r>
            <a:r>
              <a:rPr lang="pt-BR" sz="2400" i="1" smtClean="0">
                <a:latin typeface="Microsoft Sans Serif" pitchFamily="34" charset="0"/>
              </a:rPr>
              <a:t>construídas</a:t>
            </a:r>
            <a:r>
              <a:rPr lang="pt-BR" sz="2400" smtClean="0">
                <a:latin typeface="Microsoft Sans Serif" pitchFamily="34" charset="0"/>
              </a:rPr>
              <a:t> (couro e calçados = mão de obra; siderurgia = escala)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eaLnBrk="1" hangingPunct="1"/>
            <a:r>
              <a:rPr lang="pt-BR" sz="2400" smtClean="0">
                <a:latin typeface="Microsoft Sans Serif" pitchFamily="34" charset="0"/>
              </a:rPr>
              <a:t>Desafio: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Aumentar a presença global; garantir e ampliar acesso aos mercados; avanços em competitividade, qualidade de produtos e agregação de valor.</a:t>
            </a:r>
            <a:endParaRPr lang="pt-BR" sz="2400" i="1" smtClean="0">
              <a:latin typeface="Microsoft Sans Serif" pitchFamily="34" charset="0"/>
            </a:endParaRP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1EE6D-1737-4D02-AACC-4630130381B7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3.  Cadeias com alta participação de  K  estrangeiro</a:t>
            </a:r>
          </a:p>
          <a:p>
            <a:pPr marL="609600" indent="-609600" algn="l" eaLnBrk="1" hangingPunct="1">
              <a:buFontTx/>
              <a:buChar char="-"/>
            </a:pPr>
            <a:endParaRPr lang="pt-BR" sz="2400" i="1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Década de 90 - aumento da participação comércio exterior de filiais, déficit importação/exportação; 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Alto valor agregado (ex. automobilística, bens eletrônicos de consumo, equipamentos de telecomunicações, bens de informática, farmacêutica)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Desafio é reverter déficit e atrair para as filiais brasileiras novos produtos/sistemas e atividades tecnológicas mais nobres</a:t>
            </a:r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4976F8-2101-4474-9D8C-5B61D7FEDCB2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4.  Cadeias que ensejam novos setores / elos industriais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Ex. microeletrônica, automação e mecânica de precisão, nanotecnologias, biotecnologias, novos materiais 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Atração de investimentos de novas empresas e apoiar as empresas líderes estabelecidas em novos setores e elos de alta elasticidade-renda/PIB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Coordenação com política tecnológica é essencial; nas negociações externas, preservar margem de manobra para essas indústrias nascentes. 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</p:txBody>
      </p:sp>
      <p:sp>
        <p:nvSpPr>
          <p:cNvPr id="15364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2778B-B826-4920-8775-E2873BB08CCA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505825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Nova política industrial deve ser convergente com política 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macroeconômica: complementaridade, sinergia, auto-reforço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Integração da PITCE, para serem eficazes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Não deve ser intensiva em protecionismo tarifário, em incentivos/subsídios fiscais, em burocratização, nem esquemas de incentivos de duração ilimitada; avaliar custo-benefício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Intensiva em </a:t>
            </a:r>
            <a:r>
              <a:rPr lang="pt-BR" sz="2400" u="sng" smtClean="0">
                <a:latin typeface="Microsoft Sans Serif" pitchFamily="34" charset="0"/>
              </a:rPr>
              <a:t>coordenação</a:t>
            </a:r>
            <a:r>
              <a:rPr lang="pt-BR" sz="2400" smtClean="0">
                <a:latin typeface="Microsoft Sans Serif" pitchFamily="34" charset="0"/>
              </a:rPr>
              <a:t>, entre agências de governos, entre empresas, no interior das cadeias produtivas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Intensiva em financiamento, crédito e capitalização, a custos reduzidos; suporte à inovação técnica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- Assemelhar os instrumentos aos dos países desenvolvidos</a:t>
            </a:r>
            <a:endParaRPr lang="pt-BR" sz="2400" u="sng" smtClean="0">
              <a:latin typeface="Microsoft Sans Serif" pitchFamily="34" charset="0"/>
            </a:endParaRPr>
          </a:p>
        </p:txBody>
      </p:sp>
      <p:sp>
        <p:nvSpPr>
          <p:cNvPr id="16388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18C861-E185-4DC8-B0AC-73E95F2E2B11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431800" y="1341438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2600" b="1"/>
              <a:t>Planejamento Econômico e Políticas Setoriais :</a:t>
            </a:r>
          </a:p>
          <a:p>
            <a:pPr>
              <a:spcBef>
                <a:spcPct val="20000"/>
              </a:spcBef>
            </a:pPr>
            <a:endParaRPr lang="pt-BR" sz="2600" b="1"/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agrícola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</a:t>
            </a:r>
            <a:r>
              <a:rPr lang="pt-BR" sz="2600" b="1">
                <a:solidFill>
                  <a:srgbClr val="FF0000"/>
                </a:solidFill>
              </a:rPr>
              <a:t>Política industrial e tecnológica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2600" b="1"/>
              <a:t> Política de infraestrutura (transporte, energia, </a:t>
            </a:r>
          </a:p>
          <a:p>
            <a:pPr>
              <a:spcBef>
                <a:spcPct val="20000"/>
              </a:spcBef>
            </a:pPr>
            <a:r>
              <a:rPr lang="pt-BR" sz="2600" b="1"/>
              <a:t>	telecomunicações)</a:t>
            </a:r>
          </a:p>
          <a:p>
            <a:pPr>
              <a:spcBef>
                <a:spcPct val="20000"/>
              </a:spcBef>
            </a:pPr>
            <a:endParaRPr lang="pt-BR" sz="2600"/>
          </a:p>
        </p:txBody>
      </p:sp>
      <p:sp>
        <p:nvSpPr>
          <p:cNvPr id="3076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7CA83-B4CA-4A81-9D16-6F276B973C4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pt-BR" sz="1400" smtClean="0">
                <a:latin typeface="Microsoft Sans Serif" pitchFamily="34" charset="0"/>
              </a:rPr>
              <a:t>Coutinho, L. e Sarti, F. -  </a:t>
            </a:r>
            <a:r>
              <a:rPr lang="pt-BR" sz="1400" i="1" smtClean="0">
                <a:latin typeface="Microsoft Sans Serif" pitchFamily="34" charset="0"/>
              </a:rPr>
              <a:t>“A integração das políticas industrial, tecnológica e de comércio exterior ”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pt-BR" sz="1400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Desenvolvimento industrial – componente essencial do desenvolvimento da economia brasileira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Base industrial diversificada - dimensão da economia e vulnerabilidade do balanço de pagamentos requerem indústria competitiva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Retomada do desenvolvimento pressupõe </a:t>
            </a:r>
            <a:r>
              <a:rPr lang="pt-BR" sz="2400" i="1" smtClean="0">
                <a:latin typeface="Microsoft Sans Serif" pitchFamily="34" charset="0"/>
              </a:rPr>
              <a:t>sustentabilidade macroeconômica</a:t>
            </a:r>
            <a:r>
              <a:rPr lang="pt-BR" sz="2400" smtClean="0">
                <a:latin typeface="Microsoft Sans Serif" pitchFamily="34" charset="0"/>
              </a:rPr>
              <a:t> – superávit comercial necessário para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- reduzir vulnerabilidade externa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- recuperar as reservas e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- viabilizar queda da taxa de juros 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pt-BR" sz="2400" smtClean="0">
              <a:latin typeface="Microsoft Sans Serif" pitchFamily="34" charset="0"/>
            </a:endParaRP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2A112-8104-4412-8862-BAD213160C9D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Duas décadas de instabilidade, fraco crescimento econômico e profundos ajustes estruturais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Inexistência de política industrial na década de 90  (iniciativas isoladas, sem integração, contrariando a política econômica e carentes de recursos)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Crítica liberal-neoclássica: política industrial gera distorções.... 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pt-BR" sz="2400" smtClean="0">
                <a:latin typeface="Microsoft Sans Serif" pitchFamily="34" charset="0"/>
              </a:rPr>
              <a:t>... Mas PI visa corrigir distorções e falhas de mercado que comprometem o desenvolvimento: externalidades e assimetrias de informação e também a necessidade de coordenação de ações empresariais; visão de curto prazo X prejuízo aos objetivos de longo prazo; superar riscos financeiros e tecnológicos elevados</a:t>
            </a:r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F2F0C-5AA6-42A4-8CB6-6CD0BB147F85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Política industrial – prever ações articuladas para fortalecer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competitividade e desenvolvimento tecnológico da indústria:</a:t>
            </a:r>
          </a:p>
          <a:p>
            <a:pPr marL="609600" indent="-609600" algn="l" eaLnBrk="1" hangingPunct="1">
              <a:buFontTx/>
              <a:buChar char="-"/>
            </a:pPr>
            <a:r>
              <a:rPr lang="pt-BR" sz="2400" smtClean="0">
                <a:latin typeface="Microsoft Sans Serif" pitchFamily="34" charset="0"/>
              </a:rPr>
              <a:t>Iniciativas </a:t>
            </a:r>
            <a:r>
              <a:rPr lang="pt-BR" sz="2400" i="1" smtClean="0">
                <a:latin typeface="Microsoft Sans Serif" pitchFamily="34" charset="0"/>
              </a:rPr>
              <a:t>“horizontais”</a:t>
            </a:r>
            <a:r>
              <a:rPr lang="pt-BR" sz="2400" smtClean="0">
                <a:latin typeface="Microsoft Sans Serif" pitchFamily="34" charset="0"/>
              </a:rPr>
              <a:t> – indústria em geral  </a:t>
            </a:r>
          </a:p>
          <a:p>
            <a:pPr marL="609600" indent="-609600" algn="l" eaLnBrk="1" hangingPunct="1">
              <a:buFontTx/>
              <a:buChar char="-"/>
            </a:pPr>
            <a:r>
              <a:rPr lang="pt-BR" sz="2400" smtClean="0">
                <a:latin typeface="Microsoft Sans Serif" pitchFamily="34" charset="0"/>
              </a:rPr>
              <a:t>Iniciativas </a:t>
            </a:r>
            <a:r>
              <a:rPr lang="pt-BR" sz="2400" i="1" smtClean="0">
                <a:latin typeface="Microsoft Sans Serif" pitchFamily="34" charset="0"/>
              </a:rPr>
              <a:t>“verticais”</a:t>
            </a:r>
            <a:r>
              <a:rPr lang="pt-BR" sz="2400" smtClean="0">
                <a:latin typeface="Microsoft Sans Serif" pitchFamily="34" charset="0"/>
              </a:rPr>
              <a:t> – setores/cadeias produtivas </a:t>
            </a:r>
          </a:p>
          <a:p>
            <a:pPr marL="609600" indent="-609600" algn="l" eaLnBrk="1" hangingPunct="1">
              <a:buFontTx/>
              <a:buChar char="-"/>
            </a:pP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Política industrial “adequada”: superar a baixa capacidade de inovar e a escassez de financiamento;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Contexto macroeconômico das duas últimas décadas agravou a opção por adoção de tecnologias desenvolvidas no Exterior e restrição de recursos de longo prazo</a:t>
            </a:r>
          </a:p>
        </p:txBody>
      </p:sp>
      <p:sp>
        <p:nvSpPr>
          <p:cNvPr id="6148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6B19F-F829-4E45-9AA2-5777E89D0DCF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pt-BR" sz="2400" i="1" smtClean="0">
                <a:latin typeface="Microsoft Sans Serif" pitchFamily="34" charset="0"/>
              </a:rPr>
              <a:t>Política Industrial e Condicionante Macroeconômico</a:t>
            </a:r>
          </a:p>
          <a:p>
            <a:pPr marL="609600" indent="-609600" algn="l" eaLnBrk="1" hangingPunct="1">
              <a:lnSpc>
                <a:spcPct val="150000"/>
              </a:lnSpc>
              <a:buFontTx/>
              <a:buChar char="-"/>
            </a:pPr>
            <a:r>
              <a:rPr lang="pt-BR" sz="2400" smtClean="0">
                <a:latin typeface="Microsoft Sans Serif" pitchFamily="34" charset="0"/>
              </a:rPr>
              <a:t>Crítica à visão do ajustamento macroeconômico precedendo a política industrial</a:t>
            </a:r>
          </a:p>
          <a:p>
            <a:pPr marL="609600" indent="-609600" algn="l" eaLnBrk="1" hangingPunct="1">
              <a:lnSpc>
                <a:spcPct val="150000"/>
              </a:lnSpc>
              <a:buFontTx/>
              <a:buChar char="-"/>
            </a:pPr>
            <a:r>
              <a:rPr lang="pt-BR" sz="2400" smtClean="0">
                <a:latin typeface="Microsoft Sans Serif" pitchFamily="34" charset="0"/>
              </a:rPr>
              <a:t>Taxa de câmbio e taxa de juros são condicionantes-chave para as estratégias empresariais, mas política industrial pode reforçar a competitividade e permitir superávit comercial robusto, ampliando assim o raio de manobra da política macroeconômica</a:t>
            </a:r>
          </a:p>
          <a:p>
            <a:pPr marL="609600" indent="-609600" algn="l" eaLnBrk="1" hangingPunct="1">
              <a:lnSpc>
                <a:spcPct val="150000"/>
              </a:lnSpc>
              <a:buFontTx/>
              <a:buChar char="-"/>
            </a:pPr>
            <a:r>
              <a:rPr lang="pt-BR" sz="2400" smtClean="0">
                <a:latin typeface="Microsoft Sans Serif" pitchFamily="34" charset="0"/>
              </a:rPr>
              <a:t>Complementaridade da PI e politica macroeconômica </a:t>
            </a:r>
          </a:p>
        </p:txBody>
      </p:sp>
      <p:sp>
        <p:nvSpPr>
          <p:cNvPr id="7172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77538-5C73-4E5D-B0EF-E2151585C4F6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/>
            <a:r>
              <a:rPr lang="pt-BR" sz="2400" i="1" smtClean="0">
                <a:latin typeface="Microsoft Sans Serif" pitchFamily="34" charset="0"/>
              </a:rPr>
              <a:t>Política tecnológica e de comércio exterior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Comércio mundial : concentração na década de 90 em produtos de alta-média intensidade tecnológica (2/3) </a:t>
            </a:r>
          </a:p>
          <a:p>
            <a:pPr marL="609600" indent="-609600" algn="l" eaLnBrk="1" hangingPunct="1"/>
            <a:r>
              <a:rPr lang="pt-BR" sz="2400" b="1" i="1" smtClean="0">
                <a:latin typeface="Microsoft Sans Serif" pitchFamily="34" charset="0"/>
              </a:rPr>
              <a:t>Importações</a:t>
            </a:r>
            <a:r>
              <a:rPr lang="pt-BR" sz="2400" smtClean="0">
                <a:latin typeface="Microsoft Sans Serif" pitchFamily="34" charset="0"/>
              </a:rPr>
              <a:t> brasileiras seguem tendência, mas </a:t>
            </a:r>
            <a:r>
              <a:rPr lang="pt-BR" sz="2400" b="1" i="1" smtClean="0">
                <a:latin typeface="Microsoft Sans Serif" pitchFamily="34" charset="0"/>
              </a:rPr>
              <a:t>apenas 1/3 das exportações</a:t>
            </a:r>
            <a:r>
              <a:rPr lang="pt-BR" sz="2400" smtClean="0">
                <a:latin typeface="Microsoft Sans Serif" pitchFamily="34" charset="0"/>
              </a:rPr>
              <a:t> tem alta/média intensidade; predominam “commodities” e “</a:t>
            </a:r>
            <a:r>
              <a:rPr lang="pt-BR" sz="2400" i="1" smtClean="0">
                <a:latin typeface="Microsoft Sans Serif" pitchFamily="34" charset="0"/>
              </a:rPr>
              <a:t>produtos industriais intensivos em recursos naturais, energia e trabalho</a:t>
            </a:r>
            <a:r>
              <a:rPr lang="pt-BR" sz="2400" smtClean="0">
                <a:latin typeface="Microsoft Sans Serif" pitchFamily="34" charset="0"/>
              </a:rPr>
              <a:t>”, com baixa intensidade tecnológica (cerca de 60%)</a:t>
            </a: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Necessário modificar a pauta de exportações, e superar a baixa disposição para a inovação e o desenvolvimento tecnológico, integrando Política Industrial e Tecnológica</a:t>
            </a:r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49D65-0D7D-4442-A3C8-A6DBD309CF3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51838" cy="5040313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“A arte da política industrial e de comércio exterior reside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precisamente em combinar </a:t>
            </a:r>
            <a:r>
              <a:rPr lang="pt-BR" sz="2400" i="1" smtClean="0">
                <a:latin typeface="Microsoft Sans Serif" pitchFamily="34" charset="0"/>
              </a:rPr>
              <a:t>captura de novas oportunidades</a:t>
            </a: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u="sng" smtClean="0">
                <a:latin typeface="Microsoft Sans Serif" pitchFamily="34" charset="0"/>
              </a:rPr>
              <a:t>sem abandonar</a:t>
            </a:r>
            <a:r>
              <a:rPr lang="pt-BR" sz="2400" smtClean="0">
                <a:latin typeface="Microsoft Sans Serif" pitchFamily="34" charset="0"/>
              </a:rPr>
              <a:t>  as bases de competitividade adquiridas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nas commodities intensivas em recursos naturais, escala,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energia e trabalho”</a:t>
            </a:r>
          </a:p>
          <a:p>
            <a:pPr marL="609600" indent="-609600" algn="l" eaLnBrk="1" hangingPunct="1">
              <a:lnSpc>
                <a:spcPct val="90000"/>
              </a:lnSpc>
            </a:pPr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b="1" smtClean="0">
                <a:latin typeface="Microsoft Sans Serif" pitchFamily="34" charset="0"/>
              </a:rPr>
              <a:t>Financiamento</a:t>
            </a:r>
            <a:r>
              <a:rPr lang="pt-BR" sz="2400" smtClean="0">
                <a:latin typeface="Microsoft Sans Serif" pitchFamily="34" charset="0"/>
              </a:rPr>
              <a:t> afeta mais gravemente empresas </a:t>
            </a:r>
            <a:r>
              <a:rPr lang="pt-BR" sz="2400" i="1" smtClean="0">
                <a:latin typeface="Microsoft Sans Serif" pitchFamily="34" charset="0"/>
              </a:rPr>
              <a:t>nacionais</a:t>
            </a:r>
            <a:r>
              <a:rPr lang="pt-BR" sz="2400" smtClean="0">
                <a:latin typeface="Microsoft Sans Serif" pitchFamily="34" charset="0"/>
              </a:rPr>
              <a:t>,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mas filiais de empresas estrangeiras defrontam-se com o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problema, ao disputar com outras filiais acesso a recursos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da matriz para desenvolvimento tecnológico e exportação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para novos mercado; autonomia requer disponibilidade de </a:t>
            </a:r>
          </a:p>
          <a:p>
            <a:pPr marL="609600" indent="-609600" algn="l" eaLnBrk="1" hangingPunct="1">
              <a:lnSpc>
                <a:spcPct val="90000"/>
              </a:lnSpc>
            </a:pPr>
            <a:r>
              <a:rPr lang="pt-BR" sz="2400" smtClean="0">
                <a:latin typeface="Microsoft Sans Serif" pitchFamily="34" charset="0"/>
              </a:rPr>
              <a:t>projetos com recursos locais de financiamento.</a:t>
            </a:r>
          </a:p>
        </p:txBody>
      </p:sp>
      <p:sp>
        <p:nvSpPr>
          <p:cNvPr id="9220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AD8C0-C7FF-4071-AEA4-F429BE16CFE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7350" y="1196975"/>
            <a:ext cx="8361363" cy="4895850"/>
          </a:xfrm>
        </p:spPr>
        <p:txBody>
          <a:bodyPr/>
          <a:lstStyle/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Estreita articulação da política industrial, tecnológica e de 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comércio exterior (PITCE),  para superar as dificuldades </a:t>
            </a:r>
          </a:p>
          <a:p>
            <a:pPr marL="609600" indent="-609600" algn="l" eaLnBrk="1" hangingPunct="1"/>
            <a:endParaRPr lang="pt-BR" sz="2400" smtClean="0">
              <a:latin typeface="Microsoft Sans Serif" pitchFamily="34" charset="0"/>
            </a:endParaRPr>
          </a:p>
          <a:p>
            <a:pPr marL="609600" indent="-609600" algn="l" eaLnBrk="1" hangingPunct="1"/>
            <a:r>
              <a:rPr lang="pt-BR" sz="2400" smtClean="0">
                <a:latin typeface="Microsoft Sans Serif" pitchFamily="34" charset="0"/>
              </a:rPr>
              <a:t>estruturais.</a:t>
            </a:r>
          </a:p>
          <a:p>
            <a:pPr marL="609600" indent="-609600" algn="l" eaLnBrk="1" hangingPunct="1"/>
            <a:endParaRPr lang="pt-BR" sz="2400" i="1" smtClean="0">
              <a:latin typeface="Microsoft Sans Serif" pitchFamily="34" charset="0"/>
            </a:endParaRPr>
          </a:p>
        </p:txBody>
      </p:sp>
      <p:sp>
        <p:nvSpPr>
          <p:cNvPr id="10244" name="Rectangle 2"/>
          <p:cNvSpPr txBox="1">
            <a:spLocks noChangeArrowheads="1"/>
          </p:cNvSpPr>
          <p:nvPr/>
        </p:nvSpPr>
        <p:spPr bwMode="auto">
          <a:xfrm>
            <a:off x="755650" y="474663"/>
            <a:ext cx="7772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3200">
                <a:solidFill>
                  <a:schemeClr val="tx2"/>
                </a:solidFill>
              </a:rPr>
              <a:t>Economia para Engenharia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1003</Words>
  <Application>Microsoft Office PowerPoint</Application>
  <PresentationFormat>Apresentação na tela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Microsoft Sans Serif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UNICAMP Universidade Estadual de Campinas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 Planejamento Econômico</dc:title>
  <dc:creator>José Bonifácio S Amaral Filho</dc:creator>
  <cp:lastModifiedBy>Maura Padula</cp:lastModifiedBy>
  <cp:revision>76</cp:revision>
  <dcterms:created xsi:type="dcterms:W3CDTF">2004-08-23T15:44:24Z</dcterms:created>
  <dcterms:modified xsi:type="dcterms:W3CDTF">2017-04-06T23:57:57Z</dcterms:modified>
</cp:coreProperties>
</file>