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292" r:id="rId4"/>
    <p:sldId id="273" r:id="rId5"/>
    <p:sldId id="288" r:id="rId6"/>
    <p:sldId id="284" r:id="rId7"/>
    <p:sldId id="289" r:id="rId8"/>
    <p:sldId id="290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673114-C19C-45C3-A91B-3B6597D69D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2B203-5AB1-46ED-AA7C-2574220DC0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AB83A-1BEA-41D0-8A6A-E8BC39D625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CC2DA-2871-49C4-8290-BF0584AFD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66139-8015-4E81-B7BC-ABAE23F33C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6F4E5-5B18-4D39-B47A-F4CA4F9913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21B0C-F825-499E-86F7-2EDD8C29B5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5060C-89E1-4834-BDCF-4481D9C5E0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135AF-4652-4865-A487-B1DDA0C3A8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4743C-EC1C-4556-9510-2149917E39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905F0-50FD-4F00-A8CD-F9A11F0064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9792-1960-4554-8D1A-6CFE129106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ACF8CAB-CDD7-411F-BFE6-437DDACE52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asilmaior.mdic.gov.b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5384B0-F62A-4D39-A91C-69CEF903B8A8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73238"/>
            <a:ext cx="6400800" cy="2735262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pt-BR" sz="3600" b="1" smtClean="0"/>
          </a:p>
          <a:p>
            <a:pPr eaLnBrk="1" hangingPunct="1">
              <a:lnSpc>
                <a:spcPct val="90000"/>
              </a:lnSpc>
            </a:pPr>
            <a:r>
              <a:rPr lang="pt-BR" sz="3600" b="1" smtClean="0"/>
              <a:t>Política industrial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b="1" smtClean="0"/>
              <a:t>Parte 3 </a:t>
            </a:r>
          </a:p>
          <a:p>
            <a:pPr eaLnBrk="1" hangingPunct="1">
              <a:lnSpc>
                <a:spcPct val="90000"/>
              </a:lnSpc>
            </a:pPr>
            <a:endParaRPr lang="pt-BR" sz="2800" b="1" smtClean="0"/>
          </a:p>
          <a:p>
            <a:pPr eaLnBrk="1" hangingPunct="1">
              <a:lnSpc>
                <a:spcPct val="90000"/>
              </a:lnSpc>
            </a:pPr>
            <a:r>
              <a:rPr lang="pt-BR" sz="2800" b="1" smtClean="0"/>
              <a:t>PITCE – PDP - BRASIL MAIOR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1476375" y="5232400"/>
            <a:ext cx="36734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800" b="1"/>
              <a:t>1º semestre </a:t>
            </a:r>
            <a:r>
              <a:rPr lang="pt-BR" sz="1800" b="1"/>
              <a:t>de </a:t>
            </a:r>
            <a:r>
              <a:rPr lang="pt-BR" sz="1800" b="1" smtClean="0"/>
              <a:t>2017</a:t>
            </a:r>
            <a:endParaRPr lang="pt-BR" sz="1800" b="1"/>
          </a:p>
        </p:txBody>
      </p:sp>
      <p:sp>
        <p:nvSpPr>
          <p:cNvPr id="2053" name="Rectangle 2"/>
          <p:cNvSpPr txBox="1">
            <a:spLocks noChangeArrowheads="1"/>
          </p:cNvSpPr>
          <p:nvPr/>
        </p:nvSpPr>
        <p:spPr bwMode="auto">
          <a:xfrm>
            <a:off x="755650" y="474663"/>
            <a:ext cx="7772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D9BC71-9436-4DE4-9797-E9596DAA2B2E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323850" y="1620838"/>
            <a:ext cx="8497888" cy="480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pt-BR" sz="2400">
                <a:latin typeface="Microsoft Sans Serif" pitchFamily="34" charset="0"/>
              </a:rPr>
              <a:t> </a:t>
            </a:r>
          </a:p>
          <a:p>
            <a:r>
              <a:rPr lang="pt-BR" sz="2400" b="1">
                <a:latin typeface="Microsoft Sans Serif" pitchFamily="34" charset="0"/>
              </a:rPr>
              <a:t>Política Industrial, Tecnológica e de Comércio Exterior  - 	PITCE  (2004-2007)</a:t>
            </a:r>
          </a:p>
          <a:p>
            <a:endParaRPr lang="pt-BR" sz="2400" b="1">
              <a:latin typeface="Microsoft Sans Serif" pitchFamily="34" charset="0"/>
            </a:endParaRPr>
          </a:p>
          <a:p>
            <a:endParaRPr lang="pt-BR" sz="2400" b="1">
              <a:latin typeface="Microsoft Sans Serif" pitchFamily="34" charset="0"/>
            </a:endParaRPr>
          </a:p>
          <a:p>
            <a:endParaRPr lang="pt-BR" sz="2400" b="1">
              <a:latin typeface="Microsoft Sans Serif" pitchFamily="34" charset="0"/>
            </a:endParaRPr>
          </a:p>
          <a:p>
            <a:r>
              <a:rPr lang="pt-BR" sz="2400" b="1">
                <a:latin typeface="Microsoft Sans Serif" pitchFamily="34" charset="0"/>
              </a:rPr>
              <a:t>Política de Desenvolvimento Produtivo –  PDP (2008-2010)</a:t>
            </a:r>
          </a:p>
          <a:p>
            <a:endParaRPr lang="pt-BR" sz="2400" b="1">
              <a:latin typeface="Microsoft Sans Serif" pitchFamily="34" charset="0"/>
            </a:endParaRPr>
          </a:p>
          <a:p>
            <a:endParaRPr lang="pt-BR" sz="2400" b="1">
              <a:latin typeface="Microsoft Sans Serif" pitchFamily="34" charset="0"/>
            </a:endParaRPr>
          </a:p>
          <a:p>
            <a:endParaRPr lang="pt-BR" sz="2400" b="1">
              <a:latin typeface="Microsoft Sans Serif" pitchFamily="34" charset="0"/>
            </a:endParaRPr>
          </a:p>
          <a:p>
            <a:r>
              <a:rPr lang="pt-BR" sz="2400" b="1">
                <a:latin typeface="Microsoft Sans Serif" pitchFamily="34" charset="0"/>
              </a:rPr>
              <a:t>Plano Brasil Maior  (2011 – 2014)</a:t>
            </a:r>
            <a:endParaRPr lang="pt-BR" sz="2400">
              <a:latin typeface="Microsoft Sans Serif" pitchFamily="34" charset="0"/>
            </a:endParaRPr>
          </a:p>
          <a:p>
            <a:endParaRPr lang="pt-BR" sz="2400">
              <a:latin typeface="Microsoft Sans Serif" pitchFamily="34" charset="0"/>
            </a:endParaRPr>
          </a:p>
          <a:p>
            <a:r>
              <a:rPr lang="pt-BR" sz="2400"/>
              <a:t>	</a:t>
            </a:r>
            <a:endParaRPr lang="pt-BR" sz="2400">
              <a:latin typeface="Microsoft Sans Serif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77A3BC-0084-4906-8F5F-E8215CC55E27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4099" name="Rectangle 3"/>
          <p:cNvSpPr>
            <a:spLocks noGrp="1" noChangeArrowheads="1"/>
          </p:cNvSpPr>
          <p:nvPr/>
        </p:nvSpPr>
        <p:spPr bwMode="auto">
          <a:xfrm>
            <a:off x="431800" y="1341438"/>
            <a:ext cx="8280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pt-BR" sz="2600" b="1"/>
              <a:t>Planejamento Econômico e Políticas Setoriais :</a:t>
            </a:r>
          </a:p>
          <a:p>
            <a:pPr>
              <a:spcBef>
                <a:spcPct val="20000"/>
              </a:spcBef>
            </a:pPr>
            <a:endParaRPr lang="pt-BR" sz="2600" b="1"/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sz="2600" b="1"/>
              <a:t> Política agrícola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sz="2600" b="1"/>
              <a:t> </a:t>
            </a:r>
            <a:r>
              <a:rPr lang="pt-BR" sz="2600" b="1">
                <a:solidFill>
                  <a:srgbClr val="FF0000"/>
                </a:solidFill>
              </a:rPr>
              <a:t>Política industrial e tecnológica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sz="2600" b="1"/>
              <a:t> Política de infraestrutura (transporte, energia, </a:t>
            </a:r>
          </a:p>
          <a:p>
            <a:pPr>
              <a:spcBef>
                <a:spcPct val="20000"/>
              </a:spcBef>
            </a:pPr>
            <a:r>
              <a:rPr lang="pt-BR" sz="2600" b="1"/>
              <a:t>	telecomunicações)</a:t>
            </a:r>
          </a:p>
          <a:p>
            <a:pPr>
              <a:spcBef>
                <a:spcPct val="20000"/>
              </a:spcBef>
            </a:pPr>
            <a:endParaRPr lang="pt-BR"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76AB08-FACA-40EF-9AF1-2CAE43D3FF6E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250825" y="1204913"/>
            <a:ext cx="8424863" cy="5172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2400" b="1">
                <a:solidFill>
                  <a:srgbClr val="FF0000"/>
                </a:solidFill>
                <a:latin typeface="Microsoft Sans Serif" pitchFamily="34" charset="0"/>
              </a:rPr>
              <a:t>Política Industrial, Tecnológica e de Comércio Exterior  - 	PITCE  (2004-2007)</a:t>
            </a:r>
            <a:r>
              <a:rPr lang="pt-BR" sz="2400">
                <a:latin typeface="Microsoft Sans Serif" pitchFamily="34" charset="0"/>
              </a:rPr>
              <a:t/>
            </a:r>
            <a:br>
              <a:rPr lang="pt-BR" sz="2400">
                <a:latin typeface="Microsoft Sans Serif" pitchFamily="34" charset="0"/>
              </a:rPr>
            </a:br>
            <a:endParaRPr lang="pt-BR" sz="2400">
              <a:latin typeface="Microsoft Sans Serif" pitchFamily="34" charset="0"/>
            </a:endParaRPr>
          </a:p>
          <a:p>
            <a:r>
              <a:rPr lang="pt-BR" sz="2400">
                <a:latin typeface="Microsoft Sans Serif" pitchFamily="34" charset="0"/>
              </a:rPr>
              <a:t>- 2003:  “Diretrizes de Política Industrial, Tecnológica e de Comércio Exterior”  </a:t>
            </a:r>
            <a:r>
              <a:rPr lang="pt-BR" sz="2000">
                <a:latin typeface="Microsoft Sans Serif" pitchFamily="34" charset="0"/>
              </a:rPr>
              <a:t>(documento divulgado em  26/novembro)</a:t>
            </a:r>
            <a:br>
              <a:rPr lang="pt-BR" sz="2000">
                <a:latin typeface="Microsoft Sans Serif" pitchFamily="34" charset="0"/>
              </a:rPr>
            </a:br>
            <a:r>
              <a:rPr lang="pt-BR" sz="2400">
                <a:latin typeface="Microsoft Sans Serif" pitchFamily="34" charset="0"/>
              </a:rPr>
              <a:t>– 2004:  PITCE  lançada publicamente  </a:t>
            </a:r>
            <a:r>
              <a:rPr lang="pt-BR" sz="2000">
                <a:latin typeface="Microsoft Sans Serif" pitchFamily="34" charset="0"/>
              </a:rPr>
              <a:t>(CNI , 31/março )</a:t>
            </a:r>
          </a:p>
          <a:p>
            <a:endParaRPr lang="pt-BR" sz="2400">
              <a:latin typeface="Microsoft Sans Serif" pitchFamily="34" charset="0"/>
            </a:endParaRPr>
          </a:p>
          <a:p>
            <a:pPr algn="ctr"/>
            <a:r>
              <a:rPr lang="pt-BR" sz="2400">
                <a:latin typeface="Microsoft Sans Serif" pitchFamily="34" charset="0"/>
              </a:rPr>
              <a:t>Objetivo : </a:t>
            </a:r>
          </a:p>
          <a:p>
            <a:pPr>
              <a:buFontTx/>
              <a:buChar char="-"/>
            </a:pPr>
            <a:r>
              <a:rPr lang="pt-BR" sz="2400">
                <a:latin typeface="Microsoft Sans Serif" pitchFamily="34" charset="0"/>
              </a:rPr>
              <a:t>“</a:t>
            </a:r>
            <a:r>
              <a:rPr lang="pt-BR" sz="2400" i="1">
                <a:latin typeface="Microsoft Sans Serif" pitchFamily="34" charset="0"/>
              </a:rPr>
              <a:t>fortalecer e expandir a base industrial brasileira por meio da melhoria da capacidade inovadora das empresas”</a:t>
            </a:r>
          </a:p>
          <a:p>
            <a:pPr algn="ctr"/>
            <a:r>
              <a:rPr lang="pt-BR" sz="2400">
                <a:latin typeface="Microsoft Sans Serif" pitchFamily="34" charset="0"/>
              </a:rPr>
              <a:t>Pilar central  da PITCE : </a:t>
            </a:r>
          </a:p>
          <a:p>
            <a:r>
              <a:rPr lang="pt-BR" sz="2400">
                <a:latin typeface="Microsoft Sans Serif" pitchFamily="34" charset="0"/>
              </a:rPr>
              <a:t>- </a:t>
            </a:r>
            <a:r>
              <a:rPr lang="pt-BR" sz="2400" i="1" u="sng">
                <a:latin typeface="Microsoft Sans Serif" pitchFamily="34" charset="0"/>
              </a:rPr>
              <a:t>Inovação</a:t>
            </a:r>
            <a:r>
              <a:rPr lang="pt-BR" sz="2400" u="sng">
                <a:latin typeface="Microsoft Sans Serif" pitchFamily="34" charset="0"/>
              </a:rPr>
              <a:t> </a:t>
            </a:r>
            <a:r>
              <a:rPr lang="pt-BR" sz="2400">
                <a:latin typeface="Microsoft Sans Serif" pitchFamily="34" charset="0"/>
              </a:rPr>
              <a:t>e  </a:t>
            </a:r>
            <a:r>
              <a:rPr lang="pt-BR" sz="2400" i="1" u="sng">
                <a:latin typeface="Microsoft Sans Serif" pitchFamily="34" charset="0"/>
              </a:rPr>
              <a:t>agregação de valor</a:t>
            </a:r>
            <a:r>
              <a:rPr lang="pt-BR" sz="2400" i="1">
                <a:latin typeface="Microsoft Sans Serif" pitchFamily="34" charset="0"/>
              </a:rPr>
              <a:t>  </a:t>
            </a:r>
            <a:r>
              <a:rPr lang="pt-BR" sz="2400">
                <a:latin typeface="Microsoft Sans Serif" pitchFamily="34" charset="0"/>
              </a:rPr>
              <a:t>a processos,  produtos e serviços da indústria nacional. </a:t>
            </a:r>
          </a:p>
          <a:p>
            <a:r>
              <a:rPr lang="pt-BR" sz="2400">
                <a:latin typeface="Microsoft Sans Serif" pitchFamily="34" charset="0"/>
              </a:rPr>
              <a:t>- Visão estratégica de longo prazo;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0D9DFC-A8C8-4DB5-8CF9-C0BD2594F4F6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250825" y="1292225"/>
            <a:ext cx="8497888" cy="480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2400" b="1">
                <a:latin typeface="Microsoft Sans Serif" pitchFamily="34" charset="0"/>
              </a:rPr>
              <a:t>3 eixos da PITCE</a:t>
            </a:r>
            <a:r>
              <a:rPr lang="pt-BR" sz="2400">
                <a:latin typeface="Microsoft Sans Serif" pitchFamily="34" charset="0"/>
              </a:rPr>
              <a:t>: </a:t>
            </a:r>
          </a:p>
          <a:p>
            <a:pPr>
              <a:buFontTx/>
              <a:buChar char="-"/>
            </a:pPr>
            <a:r>
              <a:rPr lang="pt-BR" sz="2400">
                <a:latin typeface="Microsoft Sans Serif" pitchFamily="34" charset="0"/>
              </a:rPr>
              <a:t> Linhas de ação -  </a:t>
            </a:r>
            <a:r>
              <a:rPr lang="pt-BR" sz="2400" i="1" u="sng">
                <a:latin typeface="Microsoft Sans Serif" pitchFamily="34" charset="0"/>
              </a:rPr>
              <a:t>horizontais</a:t>
            </a:r>
            <a:r>
              <a:rPr lang="pt-BR" sz="2400">
                <a:latin typeface="Microsoft Sans Serif" pitchFamily="34" charset="0"/>
              </a:rPr>
              <a:t> : </a:t>
            </a:r>
          </a:p>
          <a:p>
            <a:r>
              <a:rPr lang="pt-BR" sz="2400">
                <a:latin typeface="Microsoft Sans Serif" pitchFamily="34" charset="0"/>
              </a:rPr>
              <a:t>	inovação e desenvolvimento tecnológico, </a:t>
            </a:r>
          </a:p>
          <a:p>
            <a:r>
              <a:rPr lang="pt-BR" sz="2400">
                <a:latin typeface="Microsoft Sans Serif" pitchFamily="34" charset="0"/>
              </a:rPr>
              <a:t>	inserção externa/exportações, 	</a:t>
            </a:r>
          </a:p>
          <a:p>
            <a:r>
              <a:rPr lang="pt-BR" sz="2400">
                <a:latin typeface="Microsoft Sans Serif" pitchFamily="34" charset="0"/>
              </a:rPr>
              <a:t>	modernização industrial, </a:t>
            </a:r>
          </a:p>
          <a:p>
            <a:r>
              <a:rPr lang="pt-BR" sz="2400">
                <a:latin typeface="Microsoft Sans Serif" pitchFamily="34" charset="0"/>
              </a:rPr>
              <a:t>	ambiente institucional </a:t>
            </a:r>
          </a:p>
          <a:p>
            <a:pPr>
              <a:buFontTx/>
              <a:buChar char="-"/>
            </a:pPr>
            <a:endParaRPr lang="pt-BR" sz="2400">
              <a:latin typeface="Microsoft Sans Serif" pitchFamily="34" charset="0"/>
            </a:endParaRPr>
          </a:p>
          <a:p>
            <a:pPr>
              <a:buFontTx/>
              <a:buChar char="-"/>
            </a:pPr>
            <a:r>
              <a:rPr lang="pt-BR" sz="2400">
                <a:latin typeface="Microsoft Sans Serif" pitchFamily="34" charset="0"/>
              </a:rPr>
              <a:t> </a:t>
            </a:r>
            <a:r>
              <a:rPr lang="pt-BR" sz="2400" i="1" u="sng">
                <a:latin typeface="Microsoft Sans Serif" pitchFamily="34" charset="0"/>
              </a:rPr>
              <a:t>Setores</a:t>
            </a:r>
            <a:r>
              <a:rPr lang="pt-BR" sz="2400">
                <a:latin typeface="Microsoft Sans Serif" pitchFamily="34" charset="0"/>
              </a:rPr>
              <a:t> estratégicos (</a:t>
            </a:r>
            <a:r>
              <a:rPr lang="pt-BR" sz="2400" i="1">
                <a:latin typeface="Microsoft Sans Serif" pitchFamily="34" charset="0"/>
              </a:rPr>
              <a:t>verticais</a:t>
            </a:r>
            <a:r>
              <a:rPr lang="pt-BR" sz="2400">
                <a:latin typeface="Microsoft Sans Serif" pitchFamily="34" charset="0"/>
              </a:rPr>
              <a:t>): </a:t>
            </a:r>
          </a:p>
          <a:p>
            <a:r>
              <a:rPr lang="pt-BR" sz="2400">
                <a:latin typeface="Microsoft Sans Serif" pitchFamily="34" charset="0"/>
              </a:rPr>
              <a:t>	software; semicondutores; 	bens de capital,  </a:t>
            </a:r>
          </a:p>
          <a:p>
            <a:r>
              <a:rPr lang="pt-BR" sz="2400">
                <a:latin typeface="Microsoft Sans Serif" pitchFamily="34" charset="0"/>
              </a:rPr>
              <a:t>	fármacos e medicamentos </a:t>
            </a:r>
          </a:p>
          <a:p>
            <a:endParaRPr lang="pt-BR" sz="2400">
              <a:latin typeface="Microsoft Sans Serif" pitchFamily="34" charset="0"/>
            </a:endParaRPr>
          </a:p>
          <a:p>
            <a:pPr>
              <a:buFontTx/>
              <a:buChar char="-"/>
            </a:pPr>
            <a:r>
              <a:rPr lang="pt-BR" sz="2400">
                <a:latin typeface="Microsoft Sans Serif" pitchFamily="34" charset="0"/>
              </a:rPr>
              <a:t> Atividades “</a:t>
            </a:r>
            <a:r>
              <a:rPr lang="pt-BR" sz="2400" i="1">
                <a:latin typeface="Microsoft Sans Serif" pitchFamily="34" charset="0"/>
              </a:rPr>
              <a:t>portadoras do futuro” </a:t>
            </a:r>
            <a:r>
              <a:rPr lang="pt-BR" sz="2400">
                <a:latin typeface="Microsoft Sans Serif" pitchFamily="34" charset="0"/>
              </a:rPr>
              <a:t>: </a:t>
            </a:r>
          </a:p>
          <a:p>
            <a:r>
              <a:rPr lang="pt-BR" sz="2400">
                <a:latin typeface="Microsoft Sans Serif" pitchFamily="34" charset="0"/>
              </a:rPr>
              <a:t>	biotecnologia; nanotecnologia; energias renováveis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5B8BDF-DE7C-4922-A05E-083579FBD8E5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323850" y="1252538"/>
            <a:ext cx="8640763" cy="5416550"/>
          </a:xfrm>
          <a:prstGeom prst="rect">
            <a:avLst/>
          </a:prstGeom>
          <a:solidFill>
            <a:srgbClr val="FFFFE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pt-BR" sz="2400" b="1">
                <a:latin typeface="Microsoft Sans Serif" pitchFamily="34" charset="0"/>
              </a:rPr>
              <a:t>2004 : Agência Brasileira para o Desenvolvimento Industrial - 	ABDI 	</a:t>
            </a:r>
            <a:r>
              <a:rPr lang="pt-BR" sz="2000" b="1">
                <a:latin typeface="Microsoft Sans Serif" pitchFamily="34" charset="0"/>
              </a:rPr>
              <a:t>-  </a:t>
            </a:r>
            <a:r>
              <a:rPr lang="pt-BR" sz="2000">
                <a:latin typeface="Microsoft Sans Serif" pitchFamily="34" charset="0"/>
              </a:rPr>
              <a:t>Lei nº 11.080 e Decreto nº 5352</a:t>
            </a:r>
          </a:p>
          <a:p>
            <a:r>
              <a:rPr lang="pt-BR"/>
              <a:t> </a:t>
            </a:r>
          </a:p>
          <a:p>
            <a:r>
              <a:rPr lang="pt-BR" sz="2400" b="1">
                <a:latin typeface="Microsoft Sans Serif" pitchFamily="34" charset="0"/>
              </a:rPr>
              <a:t>Objetivo:</a:t>
            </a:r>
            <a:r>
              <a:rPr lang="pt-BR" sz="2400">
                <a:latin typeface="Microsoft Sans Serif" pitchFamily="34" charset="0"/>
              </a:rPr>
              <a:t> “</a:t>
            </a:r>
            <a:r>
              <a:rPr lang="pt-BR" sz="2400" i="1">
                <a:latin typeface="Microsoft Sans Serif" pitchFamily="34" charset="0"/>
              </a:rPr>
              <a:t>execução de políticas de desenvolvimento industrial, especialmente as que contribuam para a geração de empregos, em consonância com as políticas de comércio exterior e de ciência e tecnologia </a:t>
            </a:r>
            <a:r>
              <a:rPr lang="pt-BR" sz="2400">
                <a:latin typeface="Microsoft Sans Serif" pitchFamily="34" charset="0"/>
              </a:rPr>
              <a:t>”</a:t>
            </a:r>
          </a:p>
          <a:p>
            <a:endParaRPr lang="pt-BR" sz="2400" b="1">
              <a:latin typeface="Microsoft Sans Serif" pitchFamily="34" charset="0"/>
            </a:endParaRPr>
          </a:p>
          <a:p>
            <a:r>
              <a:rPr lang="pt-BR" sz="2400" b="1">
                <a:latin typeface="Microsoft Sans Serif" pitchFamily="34" charset="0"/>
              </a:rPr>
              <a:t>Vinculação:  </a:t>
            </a:r>
          </a:p>
          <a:p>
            <a:r>
              <a:rPr lang="pt-BR" sz="2400">
                <a:latin typeface="Microsoft Sans Serif" pitchFamily="34" charset="0"/>
              </a:rPr>
              <a:t>MDIC -Min. do Desenvolvimento, Indústria e  Comércio Exterior</a:t>
            </a:r>
          </a:p>
          <a:p>
            <a:endParaRPr lang="pt-BR" sz="2400">
              <a:latin typeface="Microsoft Sans Serif" pitchFamily="34" charset="0"/>
            </a:endParaRPr>
          </a:p>
          <a:p>
            <a:r>
              <a:rPr lang="pt-BR" sz="2400" b="1">
                <a:latin typeface="Microsoft Sans Serif" pitchFamily="34" charset="0"/>
              </a:rPr>
              <a:t>Estrutura Organizacional da ABDI : </a:t>
            </a:r>
          </a:p>
          <a:p>
            <a:r>
              <a:rPr lang="pt-BR" sz="2000" b="1">
                <a:latin typeface="Microsoft Sans Serif" pitchFamily="34" charset="0"/>
              </a:rPr>
              <a:t>	</a:t>
            </a:r>
            <a:r>
              <a:rPr lang="pt-BR" sz="2400" i="1">
                <a:latin typeface="Microsoft Sans Serif" pitchFamily="34" charset="0"/>
              </a:rPr>
              <a:t>Conselho Deliberativo			</a:t>
            </a:r>
          </a:p>
          <a:p>
            <a:r>
              <a:rPr lang="pt-BR" sz="2400" i="1">
                <a:latin typeface="Microsoft Sans Serif" pitchFamily="34" charset="0"/>
              </a:rPr>
              <a:t>	Diretoria Executiva </a:t>
            </a:r>
          </a:p>
          <a:p>
            <a:r>
              <a:rPr lang="pt-BR" sz="2400" i="1">
                <a:latin typeface="Microsoft Sans Serif" pitchFamily="34" charset="0"/>
              </a:rPr>
              <a:t>	Conselho Fiscal </a:t>
            </a:r>
            <a:endParaRPr lang="pt-BR" sz="2400" b="1">
              <a:latin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EFBEFD-6139-4D2E-8945-60EA32609220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323850" y="1341438"/>
            <a:ext cx="8497888" cy="4000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2400">
                <a:latin typeface="Microsoft Sans Serif" pitchFamily="34" charset="0"/>
              </a:rPr>
              <a:t> </a:t>
            </a:r>
            <a:r>
              <a:rPr lang="pt-BR" sz="2400" b="1">
                <a:solidFill>
                  <a:srgbClr val="FF0000"/>
                </a:solidFill>
                <a:latin typeface="Microsoft Sans Serif" pitchFamily="34" charset="0"/>
              </a:rPr>
              <a:t>Política de Desenvolvimento Produtivo –  PDP 2008-2010</a:t>
            </a:r>
            <a:endParaRPr lang="pt-BR" sz="2400">
              <a:solidFill>
                <a:srgbClr val="FF0000"/>
              </a:solidFill>
              <a:latin typeface="Microsoft Sans Serif" pitchFamily="34" charset="0"/>
            </a:endParaRPr>
          </a:p>
          <a:p>
            <a:endParaRPr lang="pt-BR" sz="2400">
              <a:latin typeface="Microsoft Sans Serif" pitchFamily="34" charset="0"/>
            </a:endParaRPr>
          </a:p>
          <a:p>
            <a:pPr lvl="1">
              <a:buFont typeface="Arial" charset="0"/>
              <a:buChar char="•"/>
            </a:pPr>
            <a:r>
              <a:rPr lang="pt-BR" sz="2400">
                <a:latin typeface="Microsoft Sans Serif" pitchFamily="34" charset="0"/>
              </a:rPr>
              <a:t>  Lançamento em maio/2008</a:t>
            </a:r>
          </a:p>
          <a:p>
            <a:pPr lvl="1">
              <a:buFont typeface="Arial" charset="0"/>
              <a:buChar char="•"/>
            </a:pPr>
            <a:endParaRPr lang="pt-BR" sz="2400">
              <a:latin typeface="Microsoft Sans Serif" pitchFamily="34" charset="0"/>
            </a:endParaRPr>
          </a:p>
          <a:p>
            <a:pPr lvl="1">
              <a:buFont typeface="Arial" charset="0"/>
              <a:buChar char="•"/>
            </a:pPr>
            <a:r>
              <a:rPr lang="pt-BR" sz="2400">
                <a:latin typeface="Microsoft Sans Serif" pitchFamily="34" charset="0"/>
              </a:rPr>
              <a:t>  Apresentação do BNDES – Prof. Luciano Coutinho  </a:t>
            </a:r>
            <a:r>
              <a:rPr lang="pt-BR" sz="2000">
                <a:solidFill>
                  <a:srgbClr val="FF0000"/>
                </a:solidFill>
                <a:latin typeface="Microsoft Sans Serif" pitchFamily="34" charset="0"/>
              </a:rPr>
              <a:t>(ver)</a:t>
            </a:r>
          </a:p>
          <a:p>
            <a:endParaRPr lang="pt-BR" sz="2000">
              <a:latin typeface="Microsoft Sans Serif" pitchFamily="34" charset="0"/>
            </a:endParaRPr>
          </a:p>
          <a:p>
            <a:pPr lvl="1">
              <a:buFont typeface="Arial" charset="0"/>
              <a:buChar char="•"/>
            </a:pPr>
            <a:r>
              <a:rPr lang="pt-BR" sz="2400">
                <a:latin typeface="Microsoft Sans Serif" pitchFamily="34" charset="0"/>
              </a:rPr>
              <a:t>  Afetada pela crise internacional no 2º semestre de 2008 que teve reflexos negativos para a indústria</a:t>
            </a:r>
          </a:p>
          <a:p>
            <a:endParaRPr lang="pt-BR" sz="2400">
              <a:latin typeface="Microsoft Sans Serif" pitchFamily="34" charset="0"/>
            </a:endParaRPr>
          </a:p>
          <a:p>
            <a:pPr lvl="1">
              <a:buFont typeface="Arial" charset="0"/>
              <a:buChar char="•"/>
            </a:pPr>
            <a:r>
              <a:rPr lang="pt-BR" sz="2400">
                <a:latin typeface="Microsoft Sans Serif" pitchFamily="34" charset="0"/>
              </a:rPr>
              <a:t>  Avaliação CNI, maio/2009 </a:t>
            </a:r>
            <a:r>
              <a:rPr lang="pt-BR" sz="2000">
                <a:solidFill>
                  <a:srgbClr val="FF0000"/>
                </a:solidFill>
                <a:latin typeface="Microsoft Sans Serif" pitchFamily="34" charset="0"/>
              </a:rPr>
              <a:t>(ver) </a:t>
            </a:r>
            <a:r>
              <a:rPr lang="pt-BR" sz="2400">
                <a:latin typeface="Microsoft Sans Serif" pitchFamily="34" charset="0"/>
              </a:rPr>
              <a:t>: algumas medidas com pouca eficácia; necessidade de ampliação/reforço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068EDC-7EE8-4527-9635-5F21B8823B2C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323850" y="1268413"/>
            <a:ext cx="8497888" cy="5170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2400">
                <a:latin typeface="Microsoft Sans Serif" pitchFamily="34" charset="0"/>
              </a:rPr>
              <a:t> </a:t>
            </a:r>
            <a:r>
              <a:rPr lang="pt-BR" sz="2400" b="1">
                <a:solidFill>
                  <a:srgbClr val="FF0000"/>
                </a:solidFill>
                <a:latin typeface="Microsoft Sans Serif" pitchFamily="34" charset="0"/>
              </a:rPr>
              <a:t>Plano Brasil Maior  2011 – 2014</a:t>
            </a:r>
            <a:r>
              <a:rPr lang="pt-BR" sz="2400" b="1">
                <a:solidFill>
                  <a:srgbClr val="FF0000"/>
                </a:solidFill>
              </a:rPr>
              <a:t> </a:t>
            </a:r>
          </a:p>
          <a:p>
            <a:r>
              <a:rPr lang="pt-BR" sz="2400" i="1"/>
              <a:t>	“Inovar para competir. Competir para crescer”</a:t>
            </a:r>
            <a:endParaRPr lang="pt-BR" sz="2400" b="1" i="1">
              <a:latin typeface="Microsoft Sans Serif" pitchFamily="34" charset="0"/>
            </a:endParaRPr>
          </a:p>
          <a:p>
            <a:pPr>
              <a:buFont typeface="Arial" charset="0"/>
              <a:buChar char="•"/>
            </a:pPr>
            <a:endParaRPr lang="pt-BR" sz="2400">
              <a:latin typeface="Microsoft Sans Serif" pitchFamily="34" charset="0"/>
            </a:endParaRPr>
          </a:p>
          <a:p>
            <a:pPr>
              <a:buFont typeface="Arial" charset="0"/>
              <a:buChar char="•"/>
            </a:pPr>
            <a:r>
              <a:rPr lang="pt-BR" sz="2400">
                <a:latin typeface="Microsoft Sans Serif" pitchFamily="34" charset="0"/>
              </a:rPr>
              <a:t>  </a:t>
            </a:r>
            <a:r>
              <a:rPr lang="pt-BR" sz="2200"/>
              <a:t>Lançado em setembro de 2011 </a:t>
            </a:r>
            <a:endParaRPr lang="pt-BR" sz="2400">
              <a:latin typeface="Microsoft Sans Serif" pitchFamily="34" charset="0"/>
            </a:endParaRPr>
          </a:p>
          <a:p>
            <a:pPr>
              <a:buFont typeface="Arial" charset="0"/>
              <a:buChar char="•"/>
            </a:pPr>
            <a:r>
              <a:rPr lang="pt-BR" sz="2000"/>
              <a:t> </a:t>
            </a:r>
            <a:r>
              <a:rPr lang="pt-BR" sz="2200"/>
              <a:t> O Plano Brasil Maior é a </a:t>
            </a:r>
            <a:r>
              <a:rPr lang="pt-BR" sz="2200" i="1"/>
              <a:t>“... política industrial, tecnológica, de serviços e de comércio exterior para o período de 2011 a 2014”</a:t>
            </a:r>
          </a:p>
          <a:p>
            <a:pPr>
              <a:buFont typeface="Arial" charset="0"/>
              <a:buChar char="•"/>
            </a:pPr>
            <a:endParaRPr lang="pt-BR" sz="2000" i="1"/>
          </a:p>
          <a:p>
            <a:pPr>
              <a:buFont typeface="Arial" charset="0"/>
              <a:buChar char="•"/>
            </a:pPr>
            <a:r>
              <a:rPr lang="pt-BR" sz="2000" i="1"/>
              <a:t>  </a:t>
            </a:r>
            <a:r>
              <a:rPr lang="pt-BR" sz="2200" i="1"/>
              <a:t>“ Coordenado pelo Ministério do Desenvolvimento, Indústria e Comércio, com a participação dos Ministérios de Ciência e Tecnologia, Planejamento, Orçamento e Gestão, Fazenda e Casa Civil, o Brasil Maior dá continuidade a duas outras recentes políticas de fortalecimento do setor: a Política Industrial, Tecnológica e de Comércio Exterior (PITCE), de 2004, e a Política de Desenvolvimento Produtivo (PDP) , lançada em 2008.”</a:t>
            </a:r>
          </a:p>
          <a:p>
            <a:pPr lvl="1">
              <a:buFont typeface="Arial" charset="0"/>
              <a:buChar char="•"/>
            </a:pPr>
            <a:r>
              <a:rPr lang="pt-BR" sz="2200" i="1"/>
              <a:t>     </a:t>
            </a:r>
            <a:r>
              <a:rPr lang="pt-BR" sz="2200" i="1">
                <a:hlinkClick r:id="rId2"/>
              </a:rPr>
              <a:t>http://www.brasilmaior.mdic.gov.br/</a:t>
            </a:r>
            <a:endParaRPr lang="pt-BR" sz="2400">
              <a:latin typeface="Microsoft Sans Serif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154</Words>
  <Application>Microsoft Office PowerPoint</Application>
  <PresentationFormat>Apresentação na tela (4:3)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Microsoft Sans Serif</vt:lpstr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UNICAMP Universidade Estadual de Campinas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e Planejamento Econômico</dc:title>
  <dc:creator>José Bonifácio S Amaral Filho</dc:creator>
  <cp:lastModifiedBy>Maura Padula</cp:lastModifiedBy>
  <cp:revision>119</cp:revision>
  <dcterms:created xsi:type="dcterms:W3CDTF">2004-08-23T15:44:24Z</dcterms:created>
  <dcterms:modified xsi:type="dcterms:W3CDTF">2017-04-06T23:59:08Z</dcterms:modified>
</cp:coreProperties>
</file>