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3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310F4-E22D-4DB9-B748-3D24E2935DA1}" v="4" dt="2022-05-09T08:19:4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-4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ieira Jr" userId="54bbc678a4ff7831" providerId="LiveId" clId="{386310F4-E22D-4DB9-B748-3D24E2935DA1}"/>
    <pc:docChg chg="undo custSel modSld">
      <pc:chgData name="José Vieira Jr" userId="54bbc678a4ff7831" providerId="LiveId" clId="{386310F4-E22D-4DB9-B748-3D24E2935DA1}" dt="2022-05-09T08:21:39.262" v="286" actId="1076"/>
      <pc:docMkLst>
        <pc:docMk/>
      </pc:docMkLst>
      <pc:sldChg chg="modSp mod setBg">
        <pc:chgData name="José Vieira Jr" userId="54bbc678a4ff7831" providerId="LiveId" clId="{386310F4-E22D-4DB9-B748-3D24E2935DA1}" dt="2022-05-09T08:13:08.074" v="3" actId="207"/>
        <pc:sldMkLst>
          <pc:docMk/>
          <pc:sldMk cId="2424003712" sldId="273"/>
        </pc:sldMkLst>
        <pc:spChg chg="mod">
          <ac:chgData name="José Vieira Jr" userId="54bbc678a4ff7831" providerId="LiveId" clId="{386310F4-E22D-4DB9-B748-3D24E2935DA1}" dt="2022-05-09T08:13:08.074" v="3" actId="207"/>
          <ac:spMkLst>
            <pc:docMk/>
            <pc:sldMk cId="2424003712" sldId="273"/>
            <ac:spMk id="2" creationId="{1C21E816-31F5-48BB-BD02-D15F2F18B48A}"/>
          </ac:spMkLst>
        </pc:spChg>
      </pc:sldChg>
      <pc:sldChg chg="modSp mod">
        <pc:chgData name="José Vieira Jr" userId="54bbc678a4ff7831" providerId="LiveId" clId="{386310F4-E22D-4DB9-B748-3D24E2935DA1}" dt="2022-05-09T08:17:00.948" v="100" actId="403"/>
        <pc:sldMkLst>
          <pc:docMk/>
          <pc:sldMk cId="3966093881" sldId="288"/>
        </pc:sldMkLst>
        <pc:spChg chg="mod">
          <ac:chgData name="José Vieira Jr" userId="54bbc678a4ff7831" providerId="LiveId" clId="{386310F4-E22D-4DB9-B748-3D24E2935DA1}" dt="2022-05-09T08:14:43.766" v="4" actId="1076"/>
          <ac:spMkLst>
            <pc:docMk/>
            <pc:sldMk cId="3966093881" sldId="288"/>
            <ac:spMk id="6" creationId="{C80E8ACE-4886-617B-926A-1A09C16BD211}"/>
          </ac:spMkLst>
        </pc:spChg>
        <pc:spChg chg="mod">
          <ac:chgData name="José Vieira Jr" userId="54bbc678a4ff7831" providerId="LiveId" clId="{386310F4-E22D-4DB9-B748-3D24E2935DA1}" dt="2022-05-09T08:16:24.122" v="93" actId="20577"/>
          <ac:spMkLst>
            <pc:docMk/>
            <pc:sldMk cId="3966093881" sldId="288"/>
            <ac:spMk id="7" creationId="{A1AD3B25-30DE-355C-20FA-9148209D67A2}"/>
          </ac:spMkLst>
        </pc:spChg>
        <pc:spChg chg="mod">
          <ac:chgData name="José Vieira Jr" userId="54bbc678a4ff7831" providerId="LiveId" clId="{386310F4-E22D-4DB9-B748-3D24E2935DA1}" dt="2022-05-09T08:15:04.782" v="7" actId="1076"/>
          <ac:spMkLst>
            <pc:docMk/>
            <pc:sldMk cId="3966093881" sldId="288"/>
            <ac:spMk id="8" creationId="{14605D94-662B-9773-EEB3-C70303A88E32}"/>
          </ac:spMkLst>
        </pc:spChg>
        <pc:spChg chg="mod">
          <ac:chgData name="José Vieira Jr" userId="54bbc678a4ff7831" providerId="LiveId" clId="{386310F4-E22D-4DB9-B748-3D24E2935DA1}" dt="2022-05-09T08:17:00.948" v="100" actId="403"/>
          <ac:spMkLst>
            <pc:docMk/>
            <pc:sldMk cId="3966093881" sldId="288"/>
            <ac:spMk id="16" creationId="{043F40D4-CB37-FB65-E473-433509439B69}"/>
          </ac:spMkLst>
        </pc:spChg>
      </pc:sldChg>
      <pc:sldChg chg="addSp modSp mod">
        <pc:chgData name="José Vieira Jr" userId="54bbc678a4ff7831" providerId="LiveId" clId="{386310F4-E22D-4DB9-B748-3D24E2935DA1}" dt="2022-05-09T08:21:39.262" v="286" actId="1076"/>
        <pc:sldMkLst>
          <pc:docMk/>
          <pc:sldMk cId="527351505" sldId="289"/>
        </pc:sldMkLst>
        <pc:spChg chg="add mod">
          <ac:chgData name="José Vieira Jr" userId="54bbc678a4ff7831" providerId="LiveId" clId="{386310F4-E22D-4DB9-B748-3D24E2935DA1}" dt="2022-05-09T08:21:39.262" v="286" actId="1076"/>
          <ac:spMkLst>
            <pc:docMk/>
            <pc:sldMk cId="527351505" sldId="289"/>
            <ac:spMk id="14" creationId="{B99C26F6-52B4-38BA-4215-64FED620C91E}"/>
          </ac:spMkLst>
        </pc:spChg>
        <pc:spChg chg="add mod">
          <ac:chgData name="José Vieira Jr" userId="54bbc678a4ff7831" providerId="LiveId" clId="{386310F4-E22D-4DB9-B748-3D24E2935DA1}" dt="2022-05-09T08:21:31.605" v="283" actId="1076"/>
          <ac:spMkLst>
            <pc:docMk/>
            <pc:sldMk cId="527351505" sldId="289"/>
            <ac:spMk id="17" creationId="{B65F0FED-79E8-6E9A-2727-92B102C65985}"/>
          </ac:spMkLst>
        </pc:spChg>
        <pc:picChg chg="mod">
          <ac:chgData name="José Vieira Jr" userId="54bbc678a4ff7831" providerId="LiveId" clId="{386310F4-E22D-4DB9-B748-3D24E2935DA1}" dt="2022-05-09T08:21:35.157" v="285" actId="1076"/>
          <ac:picMkLst>
            <pc:docMk/>
            <pc:sldMk cId="527351505" sldId="289"/>
            <ac:picMk id="4" creationId="{AE29B57A-2C1A-83C9-C279-55BF17DAAC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8CF6B-2368-48EA-841E-E087EF31DD19}" type="datetimeFigureOut">
              <a:rPr lang="pt-BR" smtClean="0"/>
              <a:t>09/05/2022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7C93-80D8-4554-95AF-C0986DFB8F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129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2826E-968F-4FB9-AED1-46098CFC1EB2}" type="datetimeFigureOut">
              <a:rPr lang="pt-BR" smtClean="0"/>
              <a:t>09/05/2022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D75-C7B6-46B4-B222-C351E87014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7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72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58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13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5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31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451E8-8AE9-458E-A5B2-12CA8F105754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6B1D0-CF19-4C70-AAF3-0FFF1D71410A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1DD23-0C71-4A96-97D4-93C8ED5B6D76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8F3B6-2500-40D9-AC34-CE1612C0F706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CABE6-9193-4DDB-9247-A5AB890E7B2C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B864-EBAD-48F6-91D4-E325C09051CF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6DD393-CFC3-48AD-8B6B-682BFDA56223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9BCC24C2-65B2-41BD-BB6E-098A61D32228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99723-6DA6-4C30-9EA4-F8E2538DC775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1F8DA6-EB2F-4BB4-95AD-186BE9C871DB}" type="datetime1">
              <a:rPr lang="pt-BR" noProof="0" smtClean="0"/>
              <a:t>09/05/2022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ll0wWeekkE&amp;list=PLbEWGLATRxw-T5bAT0X1nB3omesfRvTXZ&amp;index=5" TargetMode="External"/><Relationship Id="rId2" Type="http://schemas.openxmlformats.org/officeDocument/2006/relationships/hyperlink" Target="https://learnenglishkids.britishcouncil.org/how-videos/how-tell-the-ti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Pu2mwvIGUg" TargetMode="External"/><Relationship Id="rId4" Type="http://schemas.openxmlformats.org/officeDocument/2006/relationships/hyperlink" Target="https://www.youtube.com/watch?v=otW8qVXUOw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tângulo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  <a:solidFill>
            <a:schemeClr val="accent2">
              <a:lumMod val="50000"/>
            </a:schemeClr>
          </a:solidFill>
        </p:spPr>
        <p:txBody>
          <a:bodyPr rtlCol="0" anchor="ctr">
            <a:norm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bangwhackpow"/>
              </a:rPr>
              <a:t>How to tell the time IN ENGLISH</a:t>
            </a:r>
            <a:br>
              <a:rPr lang="en-US" b="0" i="0" dirty="0">
                <a:solidFill>
                  <a:srgbClr val="FFFFFF"/>
                </a:solidFill>
                <a:effectLst/>
                <a:latin typeface="bangwhackpow"/>
              </a:rPr>
            </a:br>
            <a:br>
              <a:rPr lang="pt-BR" sz="3600" dirty="0">
                <a:solidFill>
                  <a:srgbClr val="FFFFFF"/>
                </a:solidFill>
              </a:rPr>
            </a:b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rtlCol="0" anchor="ctr">
            <a:normAutofit/>
          </a:bodyPr>
          <a:lstStyle/>
          <a:p>
            <a:pPr algn="ctr" rtl="0"/>
            <a:r>
              <a:rPr lang="pt-BR" sz="1800" dirty="0">
                <a:solidFill>
                  <a:srgbClr val="FFFFFF">
                    <a:alpha val="75000"/>
                  </a:srgbClr>
                </a:solidFill>
              </a:rPr>
              <a:t>J. Vieira Jr. </a:t>
            </a:r>
          </a:p>
        </p:txBody>
      </p:sp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ED1E4374-7EC7-A6AE-D678-7BAD782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199"/>
            <a:ext cx="7124700" cy="58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34" y="758638"/>
            <a:ext cx="8583128" cy="649124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 err="1">
                <a:solidFill>
                  <a:schemeClr val="bg1"/>
                </a:solidFill>
              </a:rPr>
              <a:t>What</a:t>
            </a:r>
            <a:r>
              <a:rPr lang="pt-BR" dirty="0">
                <a:solidFill>
                  <a:schemeClr val="bg1"/>
                </a:solidFill>
              </a:rPr>
              <a:t> time is it </a:t>
            </a:r>
            <a:r>
              <a:rPr lang="pt-BR" cap="none" dirty="0">
                <a:solidFill>
                  <a:schemeClr val="bg1"/>
                </a:solidFill>
              </a:rPr>
              <a:t>?   (</a:t>
            </a:r>
            <a:r>
              <a:rPr lang="pt-BR" cap="none" dirty="0" err="1">
                <a:solidFill>
                  <a:schemeClr val="bg1"/>
                </a:solidFill>
              </a:rPr>
              <a:t>AmE</a:t>
            </a:r>
            <a:r>
              <a:rPr lang="pt-BR" cap="none" dirty="0">
                <a:solidFill>
                  <a:schemeClr val="bg1"/>
                </a:solidFill>
              </a:rPr>
              <a:t>)  </a:t>
            </a:r>
            <a:r>
              <a:rPr lang="pt-BR" dirty="0" err="1">
                <a:solidFill>
                  <a:schemeClr val="bg1"/>
                </a:solidFill>
              </a:rPr>
              <a:t>what’s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time ? </a:t>
            </a:r>
            <a:r>
              <a:rPr lang="pt-BR" cap="none" dirty="0">
                <a:solidFill>
                  <a:schemeClr val="bg1"/>
                </a:solidFill>
              </a:rPr>
              <a:t>(</a:t>
            </a:r>
            <a:r>
              <a:rPr lang="pt-BR" cap="none" dirty="0" err="1">
                <a:solidFill>
                  <a:schemeClr val="bg1"/>
                </a:solidFill>
              </a:rPr>
              <a:t>BrE</a:t>
            </a:r>
            <a:r>
              <a:rPr lang="pt-BR" cap="none" dirty="0">
                <a:solidFill>
                  <a:schemeClr val="bg1"/>
                </a:solidFill>
              </a:rPr>
              <a:t>)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0E8ACE-4886-617B-926A-1A09C16BD211}"/>
              </a:ext>
            </a:extLst>
          </p:cNvPr>
          <p:cNvSpPr txBox="1"/>
          <p:nvPr/>
        </p:nvSpPr>
        <p:spPr>
          <a:xfrm>
            <a:off x="2143907" y="1299732"/>
            <a:ext cx="287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Curiosidades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AD3B25-30DE-355C-20FA-9148209D67A2}"/>
              </a:ext>
            </a:extLst>
          </p:cNvPr>
          <p:cNvSpPr txBox="1"/>
          <p:nvPr/>
        </p:nvSpPr>
        <p:spPr>
          <a:xfrm>
            <a:off x="874576" y="1855385"/>
            <a:ext cx="4826000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EUA  utiliza sempre a mesma forma de pergunta “ </a:t>
            </a:r>
            <a:r>
              <a:rPr lang="pt-BR" sz="2400" dirty="0" err="1">
                <a:solidFill>
                  <a:schemeClr val="bg1"/>
                </a:solidFill>
              </a:rPr>
              <a:t>What</a:t>
            </a:r>
            <a:r>
              <a:rPr lang="pt-BR" sz="2400" dirty="0">
                <a:solidFill>
                  <a:schemeClr val="bg1"/>
                </a:solidFill>
              </a:rPr>
              <a:t> time it </a:t>
            </a:r>
            <a:r>
              <a:rPr lang="pt-BR" sz="2400" dirty="0" err="1">
                <a:solidFill>
                  <a:schemeClr val="bg1"/>
                </a:solidFill>
              </a:rPr>
              <a:t>it</a:t>
            </a:r>
            <a:r>
              <a:rPr lang="pt-BR" sz="2400" dirty="0">
                <a:solidFill>
                  <a:schemeClr val="bg1"/>
                </a:solidFill>
              </a:rPr>
              <a:t>?” </a:t>
            </a:r>
          </a:p>
          <a:p>
            <a:r>
              <a:rPr lang="pt-BR" sz="2400" dirty="0">
                <a:solidFill>
                  <a:schemeClr val="bg1"/>
                </a:solidFill>
              </a:rPr>
              <a:t> ao passo que Britânicos podem ser ouvidos em uso das duas formas.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605D94-662B-9773-EEB3-C70303A88E32}"/>
              </a:ext>
            </a:extLst>
          </p:cNvPr>
          <p:cNvSpPr txBox="1"/>
          <p:nvPr/>
        </p:nvSpPr>
        <p:spPr>
          <a:xfrm>
            <a:off x="5844958" y="1443874"/>
            <a:ext cx="4722083" cy="19389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termo “</a:t>
            </a:r>
            <a:r>
              <a:rPr lang="pt-BR" sz="2400" dirty="0" err="1">
                <a:solidFill>
                  <a:schemeClr val="bg1"/>
                </a:solidFill>
              </a:rPr>
              <a:t>O’clock</a:t>
            </a:r>
            <a:r>
              <a:rPr lang="pt-BR" sz="2400" dirty="0">
                <a:solidFill>
                  <a:schemeClr val="bg1"/>
                </a:solidFill>
              </a:rPr>
              <a:t>” é dado apenas em horas exatas, nem um minuto a mais ou menos, apenas XX:00</a:t>
            </a:r>
          </a:p>
          <a:p>
            <a:r>
              <a:rPr lang="pt-BR" sz="2400" dirty="0">
                <a:solidFill>
                  <a:schemeClr val="bg1"/>
                </a:solidFill>
              </a:rPr>
              <a:t>“ 10:00 ”  = </a:t>
            </a:r>
            <a:r>
              <a:rPr lang="pt-BR" sz="2400" dirty="0" err="1">
                <a:solidFill>
                  <a:schemeClr val="bg1"/>
                </a:solidFill>
              </a:rPr>
              <a:t>Ten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o’clock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  <a:p>
            <a:r>
              <a:rPr lang="pt-BR" sz="2400" dirty="0">
                <a:solidFill>
                  <a:schemeClr val="bg1"/>
                </a:solidFill>
              </a:rPr>
              <a:t>“ 10:01 ”  = Tem </a:t>
            </a:r>
            <a:r>
              <a:rPr lang="pt-BR" sz="2400" dirty="0" err="1">
                <a:solidFill>
                  <a:schemeClr val="bg1"/>
                </a:solidFill>
              </a:rPr>
              <a:t>o’clock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084863CB-253F-2D25-BEE0-CF68888A6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4173" y="2546696"/>
            <a:ext cx="397296" cy="462851"/>
          </a:xfrm>
          <a:prstGeom prst="rect">
            <a:avLst/>
          </a:prstGeom>
        </p:spPr>
      </p:pic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5CEEF703-7294-B598-551E-AE54368B6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734">
            <a:off x="9194196" y="2950965"/>
            <a:ext cx="417250" cy="38743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3F40D4-CB37-FB65-E473-433509439B69}"/>
              </a:ext>
            </a:extLst>
          </p:cNvPr>
          <p:cNvSpPr txBox="1"/>
          <p:nvPr/>
        </p:nvSpPr>
        <p:spPr>
          <a:xfrm>
            <a:off x="623538" y="3709400"/>
            <a:ext cx="5472462" cy="196977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Qual é a diferença de </a:t>
            </a:r>
            <a:r>
              <a:rPr lang="pt-BR" sz="2400" b="1" dirty="0" err="1">
                <a:solidFill>
                  <a:schemeClr val="bg1"/>
                </a:solidFill>
              </a:rPr>
              <a:t>clock</a:t>
            </a:r>
            <a:r>
              <a:rPr lang="pt-BR" sz="2400" b="1" dirty="0">
                <a:solidFill>
                  <a:schemeClr val="bg1"/>
                </a:solidFill>
              </a:rPr>
              <a:t> e </a:t>
            </a:r>
            <a:r>
              <a:rPr lang="pt-BR" sz="2400" b="1" dirty="0" err="1">
                <a:solidFill>
                  <a:schemeClr val="bg1"/>
                </a:solidFill>
              </a:rPr>
              <a:t>watch</a:t>
            </a:r>
            <a:r>
              <a:rPr lang="pt-BR" sz="2400" b="1" dirty="0">
                <a:solidFill>
                  <a:schemeClr val="bg1"/>
                </a:solidFill>
              </a:rPr>
              <a:t>?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Existem dois tipos de relógios em inglês: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watch</a:t>
            </a:r>
            <a:r>
              <a:rPr lang="pt-BR" sz="2000" dirty="0">
                <a:solidFill>
                  <a:schemeClr val="bg1"/>
                </a:solidFill>
              </a:rPr>
              <a:t> x </a:t>
            </a:r>
            <a:r>
              <a:rPr lang="pt-BR" sz="2000" dirty="0" err="1">
                <a:solidFill>
                  <a:schemeClr val="bg1"/>
                </a:solidFill>
              </a:rPr>
              <a:t>clock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  <a:r>
              <a:rPr lang="pt-BR" sz="2000" dirty="0" err="1">
                <a:solidFill>
                  <a:schemeClr val="bg1"/>
                </a:solidFill>
              </a:rPr>
              <a:t>Watches</a:t>
            </a:r>
            <a:r>
              <a:rPr lang="pt-BR" sz="2000" dirty="0">
                <a:solidFill>
                  <a:schemeClr val="bg1"/>
                </a:solidFill>
              </a:rPr>
              <a:t> são “relógios de pulso” </a:t>
            </a:r>
          </a:p>
          <a:p>
            <a:r>
              <a:rPr lang="pt-BR" sz="2000" dirty="0">
                <a:solidFill>
                  <a:schemeClr val="bg1"/>
                </a:solidFill>
              </a:rPr>
              <a:t>ou “de bolso”, como se usava antigamente, </a:t>
            </a:r>
          </a:p>
          <a:p>
            <a:r>
              <a:rPr lang="pt-BR" sz="2000" dirty="0">
                <a:solidFill>
                  <a:schemeClr val="bg1"/>
                </a:solidFill>
              </a:rPr>
              <a:t>e </a:t>
            </a:r>
            <a:r>
              <a:rPr lang="pt-BR" sz="2000" dirty="0" err="1">
                <a:solidFill>
                  <a:schemeClr val="bg1"/>
                </a:solidFill>
              </a:rPr>
              <a:t>clocks</a:t>
            </a:r>
            <a:r>
              <a:rPr lang="pt-BR" sz="2000" dirty="0">
                <a:solidFill>
                  <a:schemeClr val="bg1"/>
                </a:solidFill>
              </a:rPr>
              <a:t> são colocados na parede ou na mesa.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3C0343-8D25-4EE7-9D77-97E284193F9A}"/>
              </a:ext>
            </a:extLst>
          </p:cNvPr>
          <p:cNvSpPr txBox="1"/>
          <p:nvPr/>
        </p:nvSpPr>
        <p:spPr>
          <a:xfrm>
            <a:off x="6234735" y="3602686"/>
            <a:ext cx="4107120" cy="286232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Horas são ditas de forma direta, apenas números e sem preposição entre horas e minutos (sem o ‘E’)</a:t>
            </a:r>
          </a:p>
          <a:p>
            <a:r>
              <a:rPr lang="pt-BR" sz="2000" dirty="0" err="1">
                <a:solidFill>
                  <a:schemeClr val="bg1"/>
                </a:solidFill>
              </a:rPr>
              <a:t>Ex</a:t>
            </a:r>
            <a:r>
              <a:rPr lang="pt-BR" sz="2000" dirty="0">
                <a:solidFill>
                  <a:schemeClr val="bg1"/>
                </a:solidFill>
              </a:rPr>
              <a:t>:  It’s 9:05 / It’s nine ‘O’ </a:t>
            </a:r>
            <a:r>
              <a:rPr lang="pt-BR" sz="2000" dirty="0" err="1">
                <a:solidFill>
                  <a:schemeClr val="bg1"/>
                </a:solidFill>
              </a:rPr>
              <a:t>five</a:t>
            </a:r>
            <a:r>
              <a:rPr lang="pt-BR" sz="2000" dirty="0">
                <a:solidFill>
                  <a:schemeClr val="bg1"/>
                </a:solidFill>
              </a:rPr>
              <a:t> /       It’s </a:t>
            </a:r>
            <a:r>
              <a:rPr lang="pt-BR" sz="2000" dirty="0" err="1">
                <a:solidFill>
                  <a:schemeClr val="bg1"/>
                </a:solidFill>
              </a:rPr>
              <a:t>five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past</a:t>
            </a:r>
            <a:r>
              <a:rPr lang="pt-BR" sz="2000" dirty="0">
                <a:solidFill>
                  <a:schemeClr val="bg1"/>
                </a:solidFill>
              </a:rPr>
              <a:t> nine(</a:t>
            </a:r>
            <a:r>
              <a:rPr lang="pt-BR" sz="2000" dirty="0" err="1">
                <a:solidFill>
                  <a:schemeClr val="bg1"/>
                </a:solidFill>
              </a:rPr>
              <a:t>BrE</a:t>
            </a:r>
            <a:r>
              <a:rPr lang="pt-BR" sz="2000" dirty="0">
                <a:solidFill>
                  <a:schemeClr val="bg1"/>
                </a:solidFill>
              </a:rPr>
              <a:t>) ;                  it’s </a:t>
            </a:r>
            <a:r>
              <a:rPr lang="pt-BR" sz="2000" dirty="0" err="1">
                <a:solidFill>
                  <a:schemeClr val="bg1"/>
                </a:solidFill>
              </a:rPr>
              <a:t>five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after</a:t>
            </a:r>
            <a:r>
              <a:rPr lang="pt-BR" sz="2000" dirty="0">
                <a:solidFill>
                  <a:schemeClr val="bg1"/>
                </a:solidFill>
              </a:rPr>
              <a:t> nine.(</a:t>
            </a:r>
            <a:r>
              <a:rPr lang="pt-BR" sz="2000" dirty="0" err="1">
                <a:solidFill>
                  <a:schemeClr val="bg1"/>
                </a:solidFill>
              </a:rPr>
              <a:t>AmE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  <a:p>
            <a:r>
              <a:rPr lang="pt-BR" sz="2000" dirty="0">
                <a:solidFill>
                  <a:schemeClr val="bg1"/>
                </a:solidFill>
              </a:rPr>
              <a:t>PS: “O” (o som de ‘O’ é usado ao invés de zero, tanto em horas como a dizer o número de telefone.</a:t>
            </a:r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36" y="757136"/>
            <a:ext cx="8583128" cy="64912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bg1"/>
                </a:solidFill>
              </a:rPr>
              <a:t>What</a:t>
            </a:r>
            <a:r>
              <a:rPr lang="pt-BR" dirty="0">
                <a:solidFill>
                  <a:schemeClr val="bg1"/>
                </a:solidFill>
              </a:rPr>
              <a:t> time is it </a:t>
            </a:r>
            <a:r>
              <a:rPr lang="pt-BR" cap="none" dirty="0">
                <a:solidFill>
                  <a:schemeClr val="bg1"/>
                </a:solidFill>
              </a:rPr>
              <a:t>?   (</a:t>
            </a:r>
            <a:r>
              <a:rPr lang="pt-BR" cap="none" dirty="0" err="1">
                <a:solidFill>
                  <a:schemeClr val="bg1"/>
                </a:solidFill>
              </a:rPr>
              <a:t>AmE</a:t>
            </a:r>
            <a:r>
              <a:rPr lang="pt-BR" cap="none" dirty="0">
                <a:solidFill>
                  <a:schemeClr val="bg1"/>
                </a:solidFill>
              </a:rPr>
              <a:t>)  </a:t>
            </a:r>
            <a:r>
              <a:rPr lang="pt-BR" dirty="0" err="1">
                <a:solidFill>
                  <a:schemeClr val="bg1"/>
                </a:solidFill>
              </a:rPr>
              <a:t>what’s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time ? </a:t>
            </a:r>
            <a:r>
              <a:rPr lang="pt-BR" cap="none" dirty="0">
                <a:solidFill>
                  <a:schemeClr val="bg1"/>
                </a:solidFill>
              </a:rPr>
              <a:t>(</a:t>
            </a:r>
            <a:r>
              <a:rPr lang="pt-BR" cap="none" dirty="0" err="1">
                <a:solidFill>
                  <a:schemeClr val="bg1"/>
                </a:solidFill>
              </a:rPr>
              <a:t>BrE</a:t>
            </a:r>
            <a:r>
              <a:rPr lang="pt-BR" cap="none" dirty="0">
                <a:solidFill>
                  <a:schemeClr val="bg1"/>
                </a:solidFill>
              </a:rPr>
              <a:t>)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E29B57A-2C1A-83C9-C279-55BF17DA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1489782"/>
            <a:ext cx="7507223" cy="51350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D86F461-8829-1F6E-31E8-43DA46D015A9}"/>
              </a:ext>
            </a:extLst>
          </p:cNvPr>
          <p:cNvSpPr txBox="1"/>
          <p:nvPr/>
        </p:nvSpPr>
        <p:spPr>
          <a:xfrm>
            <a:off x="7637901" y="4325475"/>
            <a:ext cx="1260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 </a:t>
            </a:r>
            <a:r>
              <a:rPr lang="pt-BR" sz="2400" dirty="0" err="1"/>
              <a:t>quarter</a:t>
            </a:r>
            <a:r>
              <a:rPr lang="pt-BR" sz="2400" dirty="0"/>
              <a:t> </a:t>
            </a:r>
            <a:r>
              <a:rPr lang="pt-BR" sz="2400" dirty="0" err="1"/>
              <a:t>after</a:t>
            </a:r>
            <a:r>
              <a:rPr lang="pt-BR" sz="2400" dirty="0"/>
              <a:t> (</a:t>
            </a:r>
            <a:r>
              <a:rPr lang="pt-BR" sz="2400" dirty="0" err="1"/>
              <a:t>AmE</a:t>
            </a:r>
            <a:r>
              <a:rPr lang="pt-BR" sz="2400" dirty="0"/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B1EC03-1D5E-D8CB-9782-19E2A25D92D8}"/>
              </a:ext>
            </a:extLst>
          </p:cNvPr>
          <p:cNvSpPr txBox="1"/>
          <p:nvPr/>
        </p:nvSpPr>
        <p:spPr>
          <a:xfrm>
            <a:off x="8567928" y="38726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BrE</a:t>
            </a:r>
            <a:r>
              <a:rPr lang="pt-BR" dirty="0"/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6E1F7E-2B72-B379-6F7E-C1E61E730304}"/>
              </a:ext>
            </a:extLst>
          </p:cNvPr>
          <p:cNvSpPr txBox="1"/>
          <p:nvPr/>
        </p:nvSpPr>
        <p:spPr>
          <a:xfrm>
            <a:off x="3371088" y="38726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BrE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D364E8-6F00-E826-874E-2B5D3234705A}"/>
              </a:ext>
            </a:extLst>
          </p:cNvPr>
          <p:cNvSpPr txBox="1"/>
          <p:nvPr/>
        </p:nvSpPr>
        <p:spPr>
          <a:xfrm>
            <a:off x="2313588" y="4417807"/>
            <a:ext cx="1914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/>
              <a:t>quarter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/</a:t>
            </a:r>
            <a:r>
              <a:rPr lang="pt-BR" sz="2400" dirty="0" err="1"/>
              <a:t>till</a:t>
            </a:r>
            <a:endParaRPr lang="pt-BR" sz="2400" dirty="0"/>
          </a:p>
          <a:p>
            <a:pPr algn="ctr"/>
            <a:r>
              <a:rPr lang="pt-BR" sz="2400" dirty="0"/>
              <a:t>(</a:t>
            </a:r>
            <a:r>
              <a:rPr lang="pt-BR" sz="2400" dirty="0" err="1"/>
              <a:t>AmE</a:t>
            </a:r>
            <a:r>
              <a:rPr lang="pt-BR" sz="2400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9C26F6-52B4-38BA-4215-64FED620C91E}"/>
              </a:ext>
            </a:extLst>
          </p:cNvPr>
          <p:cNvSpPr txBox="1"/>
          <p:nvPr/>
        </p:nvSpPr>
        <p:spPr>
          <a:xfrm>
            <a:off x="7746318" y="1728269"/>
            <a:ext cx="2303978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Até os 30 minutos, </a:t>
            </a:r>
          </a:p>
          <a:p>
            <a:r>
              <a:rPr lang="pt-BR" sz="2000" dirty="0">
                <a:solidFill>
                  <a:schemeClr val="bg1"/>
                </a:solidFill>
              </a:rPr>
              <a:t>usa-se “</a:t>
            </a:r>
            <a:r>
              <a:rPr lang="pt-BR" sz="2000" dirty="0" err="1">
                <a:solidFill>
                  <a:schemeClr val="bg1"/>
                </a:solidFill>
              </a:rPr>
              <a:t>past</a:t>
            </a:r>
            <a:r>
              <a:rPr lang="pt-BR" sz="2000" dirty="0">
                <a:solidFill>
                  <a:schemeClr val="bg1"/>
                </a:solidFill>
              </a:rPr>
              <a:t>” (</a:t>
            </a:r>
            <a:r>
              <a:rPr lang="pt-BR" sz="2000" dirty="0" err="1">
                <a:solidFill>
                  <a:schemeClr val="bg1"/>
                </a:solidFill>
              </a:rPr>
              <a:t>BrE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  <a:p>
            <a:r>
              <a:rPr lang="pt-BR" sz="2000" dirty="0">
                <a:solidFill>
                  <a:schemeClr val="bg1"/>
                </a:solidFill>
              </a:rPr>
              <a:t>ou “</a:t>
            </a:r>
            <a:r>
              <a:rPr lang="pt-BR" sz="2000" dirty="0" err="1">
                <a:solidFill>
                  <a:schemeClr val="bg1"/>
                </a:solidFill>
              </a:rPr>
              <a:t>after</a:t>
            </a:r>
            <a:r>
              <a:rPr lang="pt-BR" sz="2000" dirty="0">
                <a:solidFill>
                  <a:schemeClr val="bg1"/>
                </a:solidFill>
              </a:rPr>
              <a:t>” (</a:t>
            </a:r>
            <a:r>
              <a:rPr lang="pt-BR" sz="2000" dirty="0" err="1">
                <a:solidFill>
                  <a:schemeClr val="bg1"/>
                </a:solidFill>
              </a:rPr>
              <a:t>AmE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65F0FED-79E8-6E9A-2727-92B102C65985}"/>
              </a:ext>
            </a:extLst>
          </p:cNvPr>
          <p:cNvSpPr txBox="1"/>
          <p:nvPr/>
        </p:nvSpPr>
        <p:spPr>
          <a:xfrm>
            <a:off x="1248232" y="1661940"/>
            <a:ext cx="2783614" cy="13234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Depois de 30 minutos, usa-se “</a:t>
            </a:r>
            <a:r>
              <a:rPr lang="pt-BR" sz="2000" dirty="0" err="1">
                <a:solidFill>
                  <a:schemeClr val="bg1"/>
                </a:solidFill>
              </a:rPr>
              <a:t>to</a:t>
            </a:r>
            <a:r>
              <a:rPr lang="pt-BR" sz="2000" dirty="0">
                <a:solidFill>
                  <a:schemeClr val="bg1"/>
                </a:solidFill>
              </a:rPr>
              <a:t>” (</a:t>
            </a:r>
            <a:r>
              <a:rPr lang="pt-BR" sz="2000" dirty="0" err="1">
                <a:solidFill>
                  <a:schemeClr val="bg1"/>
                </a:solidFill>
              </a:rPr>
              <a:t>BrE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  <a:p>
            <a:r>
              <a:rPr lang="pt-BR" sz="2000" dirty="0">
                <a:solidFill>
                  <a:schemeClr val="bg1"/>
                </a:solidFill>
              </a:rPr>
              <a:t>ou “</a:t>
            </a:r>
            <a:r>
              <a:rPr lang="pt-BR" sz="2000" dirty="0" err="1">
                <a:solidFill>
                  <a:schemeClr val="bg1"/>
                </a:solidFill>
              </a:rPr>
              <a:t>till</a:t>
            </a:r>
            <a:r>
              <a:rPr lang="pt-BR" sz="2000" dirty="0">
                <a:solidFill>
                  <a:schemeClr val="bg1"/>
                </a:solidFill>
              </a:rPr>
              <a:t> / </a:t>
            </a:r>
            <a:r>
              <a:rPr lang="pt-BR" sz="2000" dirty="0" err="1">
                <a:solidFill>
                  <a:schemeClr val="bg1"/>
                </a:solidFill>
              </a:rPr>
              <a:t>of</a:t>
            </a:r>
            <a:r>
              <a:rPr lang="pt-BR" sz="2000" dirty="0">
                <a:solidFill>
                  <a:schemeClr val="bg1"/>
                </a:solidFill>
              </a:rPr>
              <a:t>” (</a:t>
            </a:r>
            <a:r>
              <a:rPr lang="pt-BR" sz="2000" dirty="0" err="1">
                <a:solidFill>
                  <a:schemeClr val="bg1"/>
                </a:solidFill>
              </a:rPr>
              <a:t>AmE</a:t>
            </a:r>
            <a:r>
              <a:rPr lang="pt-BR" sz="2000" dirty="0">
                <a:solidFill>
                  <a:schemeClr val="bg1"/>
                </a:solidFill>
              </a:rPr>
              <a:t>) para a hora a seguir.</a:t>
            </a:r>
          </a:p>
        </p:txBody>
      </p:sp>
    </p:spTree>
    <p:extLst>
      <p:ext uri="{BB962C8B-B14F-4D97-AF65-F5344CB8AC3E}">
        <p14:creationId xmlns:p14="http://schemas.microsoft.com/office/powerpoint/2010/main" val="52735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36" y="757136"/>
            <a:ext cx="8583128" cy="64912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bg1"/>
                </a:solidFill>
              </a:rPr>
              <a:t>What</a:t>
            </a:r>
            <a:r>
              <a:rPr lang="pt-BR" dirty="0">
                <a:solidFill>
                  <a:schemeClr val="bg1"/>
                </a:solidFill>
              </a:rPr>
              <a:t> time is it </a:t>
            </a:r>
            <a:r>
              <a:rPr lang="pt-BR" cap="none" dirty="0">
                <a:solidFill>
                  <a:schemeClr val="bg1"/>
                </a:solidFill>
              </a:rPr>
              <a:t>?   (</a:t>
            </a:r>
            <a:r>
              <a:rPr lang="pt-BR" cap="none" dirty="0" err="1">
                <a:solidFill>
                  <a:schemeClr val="bg1"/>
                </a:solidFill>
              </a:rPr>
              <a:t>AmE</a:t>
            </a:r>
            <a:r>
              <a:rPr lang="pt-BR" cap="none" dirty="0">
                <a:solidFill>
                  <a:schemeClr val="bg1"/>
                </a:solidFill>
              </a:rPr>
              <a:t>)  </a:t>
            </a:r>
            <a:r>
              <a:rPr lang="pt-BR" dirty="0" err="1">
                <a:solidFill>
                  <a:schemeClr val="bg1"/>
                </a:solidFill>
              </a:rPr>
              <a:t>what’s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time ? </a:t>
            </a:r>
            <a:r>
              <a:rPr lang="pt-BR" cap="none" dirty="0">
                <a:solidFill>
                  <a:schemeClr val="bg1"/>
                </a:solidFill>
              </a:rPr>
              <a:t>(</a:t>
            </a:r>
            <a:r>
              <a:rPr lang="pt-BR" cap="none" dirty="0" err="1">
                <a:solidFill>
                  <a:schemeClr val="bg1"/>
                </a:solidFill>
              </a:rPr>
              <a:t>BrE</a:t>
            </a:r>
            <a:r>
              <a:rPr lang="pt-BR" cap="none" dirty="0">
                <a:solidFill>
                  <a:schemeClr val="bg1"/>
                </a:solidFill>
              </a:rPr>
              <a:t>)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86F461-8829-1F6E-31E8-43DA46D015A9}"/>
              </a:ext>
            </a:extLst>
          </p:cNvPr>
          <p:cNvSpPr txBox="1"/>
          <p:nvPr/>
        </p:nvSpPr>
        <p:spPr>
          <a:xfrm>
            <a:off x="7637901" y="4325475"/>
            <a:ext cx="1260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 </a:t>
            </a:r>
            <a:r>
              <a:rPr lang="pt-BR" sz="2400" dirty="0" err="1"/>
              <a:t>quarter</a:t>
            </a:r>
            <a:r>
              <a:rPr lang="pt-BR" sz="2400" dirty="0"/>
              <a:t> </a:t>
            </a:r>
            <a:r>
              <a:rPr lang="pt-BR" sz="2400" dirty="0" err="1"/>
              <a:t>after</a:t>
            </a:r>
            <a:r>
              <a:rPr lang="pt-BR" sz="2400" dirty="0"/>
              <a:t> (</a:t>
            </a:r>
            <a:r>
              <a:rPr lang="pt-BR" sz="2400" dirty="0" err="1"/>
              <a:t>AmE</a:t>
            </a:r>
            <a:r>
              <a:rPr lang="pt-BR" sz="2400" dirty="0"/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B1EC03-1D5E-D8CB-9782-19E2A25D92D8}"/>
              </a:ext>
            </a:extLst>
          </p:cNvPr>
          <p:cNvSpPr txBox="1"/>
          <p:nvPr/>
        </p:nvSpPr>
        <p:spPr>
          <a:xfrm>
            <a:off x="8567928" y="38726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BrE</a:t>
            </a:r>
            <a:r>
              <a:rPr lang="pt-BR" dirty="0"/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6E1F7E-2B72-B379-6F7E-C1E61E730304}"/>
              </a:ext>
            </a:extLst>
          </p:cNvPr>
          <p:cNvSpPr txBox="1"/>
          <p:nvPr/>
        </p:nvSpPr>
        <p:spPr>
          <a:xfrm>
            <a:off x="3371088" y="38726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BrE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D364E8-6F00-E826-874E-2B5D3234705A}"/>
              </a:ext>
            </a:extLst>
          </p:cNvPr>
          <p:cNvSpPr txBox="1"/>
          <p:nvPr/>
        </p:nvSpPr>
        <p:spPr>
          <a:xfrm>
            <a:off x="2509955" y="4417807"/>
            <a:ext cx="1521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/>
              <a:t>quarter</a:t>
            </a:r>
            <a:r>
              <a:rPr lang="pt-BR" sz="2400" dirty="0"/>
              <a:t> </a:t>
            </a:r>
            <a:r>
              <a:rPr lang="pt-BR" sz="2400" dirty="0" err="1"/>
              <a:t>till</a:t>
            </a:r>
            <a:endParaRPr lang="pt-BR" sz="2400" dirty="0"/>
          </a:p>
          <a:p>
            <a:pPr algn="ctr"/>
            <a:r>
              <a:rPr lang="pt-BR" sz="2400" dirty="0"/>
              <a:t>(</a:t>
            </a:r>
            <a:r>
              <a:rPr lang="pt-BR" sz="2400" dirty="0" err="1"/>
              <a:t>AmE</a:t>
            </a:r>
            <a:r>
              <a:rPr lang="pt-BR" sz="2400" dirty="0"/>
              <a:t>)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51FD9719-27E3-38D8-377A-26E66A3B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88" y="1427429"/>
            <a:ext cx="7818120" cy="52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36" y="757136"/>
            <a:ext cx="8583128" cy="64912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bg1"/>
                </a:solidFill>
              </a:rPr>
              <a:t>What</a:t>
            </a:r>
            <a:r>
              <a:rPr lang="pt-BR" dirty="0">
                <a:solidFill>
                  <a:schemeClr val="bg1"/>
                </a:solidFill>
              </a:rPr>
              <a:t> time is it </a:t>
            </a:r>
            <a:r>
              <a:rPr lang="pt-BR" cap="none" dirty="0">
                <a:solidFill>
                  <a:schemeClr val="bg1"/>
                </a:solidFill>
              </a:rPr>
              <a:t>?   (</a:t>
            </a:r>
            <a:r>
              <a:rPr lang="pt-BR" cap="none" dirty="0" err="1">
                <a:solidFill>
                  <a:schemeClr val="bg1"/>
                </a:solidFill>
              </a:rPr>
              <a:t>AmE</a:t>
            </a:r>
            <a:r>
              <a:rPr lang="pt-BR" cap="none" dirty="0">
                <a:solidFill>
                  <a:schemeClr val="bg1"/>
                </a:solidFill>
              </a:rPr>
              <a:t>)  </a:t>
            </a:r>
            <a:r>
              <a:rPr lang="pt-BR" dirty="0" err="1">
                <a:solidFill>
                  <a:schemeClr val="bg1"/>
                </a:solidFill>
              </a:rPr>
              <a:t>what’s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time ? </a:t>
            </a:r>
            <a:r>
              <a:rPr lang="pt-BR" cap="none" dirty="0">
                <a:solidFill>
                  <a:schemeClr val="bg1"/>
                </a:solidFill>
              </a:rPr>
              <a:t>(</a:t>
            </a:r>
            <a:r>
              <a:rPr lang="pt-BR" cap="none" dirty="0" err="1">
                <a:solidFill>
                  <a:schemeClr val="bg1"/>
                </a:solidFill>
              </a:rPr>
              <a:t>BrE</a:t>
            </a:r>
            <a:r>
              <a:rPr lang="pt-BR" cap="none" dirty="0">
                <a:solidFill>
                  <a:schemeClr val="bg1"/>
                </a:solidFill>
              </a:rPr>
              <a:t>)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0862895-3450-1419-BE1D-5FABB6B7E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54" y="1406260"/>
            <a:ext cx="7041219" cy="50029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EE7AE49-CFA4-D044-1D78-A582BDFEF412}"/>
              </a:ext>
            </a:extLst>
          </p:cNvPr>
          <p:cNvSpPr txBox="1"/>
          <p:nvPr/>
        </p:nvSpPr>
        <p:spPr>
          <a:xfrm>
            <a:off x="274320" y="1582340"/>
            <a:ext cx="2069734" cy="36933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obs</a:t>
            </a:r>
            <a:r>
              <a:rPr lang="pt-BR" dirty="0">
                <a:solidFill>
                  <a:schemeClr val="bg1"/>
                </a:solidFill>
              </a:rPr>
              <a:t>: </a:t>
            </a:r>
          </a:p>
          <a:p>
            <a:r>
              <a:rPr lang="pt-BR" dirty="0">
                <a:solidFill>
                  <a:schemeClr val="bg1"/>
                </a:solidFill>
              </a:rPr>
              <a:t>Britânicos</a:t>
            </a:r>
          </a:p>
          <a:p>
            <a:r>
              <a:rPr lang="pt-BR" dirty="0">
                <a:solidFill>
                  <a:schemeClr val="bg1"/>
                </a:solidFill>
              </a:rPr>
              <a:t>então mais</a:t>
            </a:r>
          </a:p>
          <a:p>
            <a:r>
              <a:rPr lang="pt-BR" dirty="0">
                <a:solidFill>
                  <a:schemeClr val="bg1"/>
                </a:solidFill>
              </a:rPr>
              <a:t>acostumados</a:t>
            </a:r>
          </a:p>
          <a:p>
            <a:r>
              <a:rPr lang="pt-BR" dirty="0">
                <a:solidFill>
                  <a:schemeClr val="bg1"/>
                </a:solidFill>
              </a:rPr>
              <a:t>a entender o</a:t>
            </a:r>
          </a:p>
          <a:p>
            <a:r>
              <a:rPr lang="pt-BR" dirty="0">
                <a:solidFill>
                  <a:schemeClr val="bg1"/>
                </a:solidFill>
              </a:rPr>
              <a:t>sistema 24h</a:t>
            </a:r>
          </a:p>
          <a:p>
            <a:r>
              <a:rPr lang="pt-BR" dirty="0">
                <a:solidFill>
                  <a:schemeClr val="bg1"/>
                </a:solidFill>
              </a:rPr>
              <a:t>devido ao resto</a:t>
            </a:r>
          </a:p>
          <a:p>
            <a:r>
              <a:rPr lang="pt-BR" dirty="0">
                <a:solidFill>
                  <a:schemeClr val="bg1"/>
                </a:solidFill>
              </a:rPr>
              <a:t>da Europa fazer</a:t>
            </a:r>
          </a:p>
          <a:p>
            <a:r>
              <a:rPr lang="pt-BR" dirty="0">
                <a:solidFill>
                  <a:schemeClr val="bg1"/>
                </a:solidFill>
              </a:rPr>
              <a:t>uso do tipo.</a:t>
            </a:r>
          </a:p>
          <a:p>
            <a:r>
              <a:rPr lang="pt-BR" dirty="0">
                <a:solidFill>
                  <a:schemeClr val="bg1"/>
                </a:solidFill>
              </a:rPr>
              <a:t>porém, americanos</a:t>
            </a:r>
          </a:p>
          <a:p>
            <a:r>
              <a:rPr lang="pt-BR" dirty="0">
                <a:solidFill>
                  <a:schemeClr val="bg1"/>
                </a:solidFill>
              </a:rPr>
              <a:t>terão dificuldades</a:t>
            </a:r>
          </a:p>
          <a:p>
            <a:r>
              <a:rPr lang="pt-BR" dirty="0">
                <a:solidFill>
                  <a:schemeClr val="bg1"/>
                </a:solidFill>
              </a:rPr>
              <a:t>e não entendem</a:t>
            </a:r>
          </a:p>
          <a:p>
            <a:r>
              <a:rPr lang="pt-BR" dirty="0">
                <a:solidFill>
                  <a:schemeClr val="bg1"/>
                </a:solidFill>
              </a:rPr>
              <a:t>logo de cara.</a:t>
            </a:r>
          </a:p>
        </p:txBody>
      </p:sp>
    </p:spTree>
    <p:extLst>
      <p:ext uri="{BB962C8B-B14F-4D97-AF65-F5344CB8AC3E}">
        <p14:creationId xmlns:p14="http://schemas.microsoft.com/office/powerpoint/2010/main" val="101412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F7BC9-E42E-692B-E575-CFC8AF3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Sugestão de links para áudio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4B376D-37F0-4BB9-B0AC-CFA8ABD4C9A3}"/>
              </a:ext>
            </a:extLst>
          </p:cNvPr>
          <p:cNvSpPr txBox="1"/>
          <p:nvPr/>
        </p:nvSpPr>
        <p:spPr>
          <a:xfrm>
            <a:off x="768096" y="2194560"/>
            <a:ext cx="566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How to tell the time | </a:t>
            </a:r>
            <a:r>
              <a:rPr lang="en-US" dirty="0" err="1">
                <a:hlinkClick r:id="rId2"/>
              </a:rPr>
              <a:t>LearnEnglish</a:t>
            </a:r>
            <a:r>
              <a:rPr lang="en-US" dirty="0">
                <a:hlinkClick r:id="rId2"/>
              </a:rPr>
              <a:t> Kids | British Council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852526-5394-4A92-A718-7444FC055D26}"/>
              </a:ext>
            </a:extLst>
          </p:cNvPr>
          <p:cNvSpPr txBox="1"/>
          <p:nvPr/>
        </p:nvSpPr>
        <p:spPr>
          <a:xfrm>
            <a:off x="768096" y="3068812"/>
            <a:ext cx="450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 Real World English: date and time - YouTube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97A958-ADC5-641C-382C-9263DC28BDA6}"/>
              </a:ext>
            </a:extLst>
          </p:cNvPr>
          <p:cNvSpPr txBox="1"/>
          <p:nvPr/>
        </p:nvSpPr>
        <p:spPr>
          <a:xfrm>
            <a:off x="768096" y="4041648"/>
            <a:ext cx="542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 English Conversation At what time ; when – YouTube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F49028-2B70-610C-DD3C-0D9B6F531854}"/>
              </a:ext>
            </a:extLst>
          </p:cNvPr>
          <p:cNvSpPr txBox="1"/>
          <p:nvPr/>
        </p:nvSpPr>
        <p:spPr>
          <a:xfrm>
            <a:off x="6529289" y="4041648"/>
            <a:ext cx="23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Contém rotina + horas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9ABCB0-ED31-67A6-6E5C-7E99D6043742}"/>
              </a:ext>
            </a:extLst>
          </p:cNvPr>
          <p:cNvSpPr txBox="1"/>
          <p:nvPr/>
        </p:nvSpPr>
        <p:spPr>
          <a:xfrm>
            <a:off x="768096" y="5102352"/>
            <a:ext cx="677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 Real English® 9 - Subtitled - What time is it? - CC Double - YouTube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9740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62_TF67061901.potx" id="{B0126283-9167-458A-9E04-1FB5DFBD5440}" vid="{B24FB746-F621-4D76-8E37-0BA2134D9FB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{E9772242-26C4-40ED-B206-42648D3553F8}tf67061901_win32</Template>
  <TotalTime>93</TotalTime>
  <Words>446</Words>
  <Application>Microsoft Office PowerPoint</Application>
  <PresentationFormat>Widescreen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bangwhackpow</vt:lpstr>
      <vt:lpstr>Calibri</vt:lpstr>
      <vt:lpstr>Franklin Gothic Book</vt:lpstr>
      <vt:lpstr>Franklin Gothic Demi</vt:lpstr>
      <vt:lpstr>Gill Sans MT</vt:lpstr>
      <vt:lpstr>Wingdings 2</vt:lpstr>
      <vt:lpstr>DividendVTI</vt:lpstr>
      <vt:lpstr>How to tell the time IN ENGLISH  </vt:lpstr>
      <vt:lpstr>What time is it ?   (AmE)  what’s the time ? (BrE) </vt:lpstr>
      <vt:lpstr>What time is it ?   (AmE)  what’s the time ? (BrE) </vt:lpstr>
      <vt:lpstr>What time is it ?   (AmE)  what’s the time ? (BrE) </vt:lpstr>
      <vt:lpstr>What time is it ?   (AmE)  what’s the time ? (BrE) </vt:lpstr>
      <vt:lpstr>Sugestão de links para áudio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tell the time IN ENGLISH  </dc:title>
  <dc:creator>José Vieira Jr</dc:creator>
  <cp:lastModifiedBy>José Vieira Jr</cp:lastModifiedBy>
  <cp:revision>1</cp:revision>
  <dcterms:created xsi:type="dcterms:W3CDTF">2022-05-09T06:48:10Z</dcterms:created>
  <dcterms:modified xsi:type="dcterms:W3CDTF">2022-05-09T08:21:40Z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