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8"/>
  </p:notesMasterIdLst>
  <p:sldIdLst>
    <p:sldId id="257" r:id="rId2"/>
    <p:sldId id="259" r:id="rId3"/>
    <p:sldId id="260" r:id="rId4"/>
    <p:sldId id="261" r:id="rId5"/>
    <p:sldId id="262" r:id="rId6"/>
    <p:sldId id="263" r:id="rId7"/>
  </p:sldIdLst>
  <p:sldSz cx="12192000" cy="68580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D5DF4-5579-4BC5-BBF8-6718EBB05F19}" v="18" dt="2022-06-10T22:27:17.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2203" autoAdjust="0"/>
  </p:normalViewPr>
  <p:slideViewPr>
    <p:cSldViewPr snapToGrid="0">
      <p:cViewPr varScale="1">
        <p:scale>
          <a:sx n="90" d="100"/>
          <a:sy n="90" d="100"/>
        </p:scale>
        <p:origin x="1300" y="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9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6116"/>
          </a:xfrm>
          <a:prstGeom prst="rect">
            <a:avLst/>
          </a:prstGeom>
        </p:spPr>
        <p:txBody>
          <a:bodyPr vert="horz" lIns="93104" tIns="46552" rIns="93104" bIns="46552" rtlCol="0"/>
          <a:lstStyle>
            <a:lvl1pPr algn="l">
              <a:defRPr sz="1200"/>
            </a:lvl1pPr>
          </a:lstStyle>
          <a:p>
            <a:endParaRPr lang="en-CA"/>
          </a:p>
        </p:txBody>
      </p:sp>
      <p:sp>
        <p:nvSpPr>
          <p:cNvPr id="3" name="Date Placeholder 2"/>
          <p:cNvSpPr>
            <a:spLocks noGrp="1"/>
          </p:cNvSpPr>
          <p:nvPr>
            <p:ph type="dt" idx="1"/>
          </p:nvPr>
        </p:nvSpPr>
        <p:spPr>
          <a:xfrm>
            <a:off x="3967341" y="0"/>
            <a:ext cx="3035088" cy="466116"/>
          </a:xfrm>
          <a:prstGeom prst="rect">
            <a:avLst/>
          </a:prstGeom>
        </p:spPr>
        <p:txBody>
          <a:bodyPr vert="horz" lIns="93104" tIns="46552" rIns="93104" bIns="46552" rtlCol="0"/>
          <a:lstStyle>
            <a:lvl1pPr algn="r">
              <a:defRPr sz="1200"/>
            </a:lvl1pPr>
          </a:lstStyle>
          <a:p>
            <a:fld id="{B9219721-2550-4FD8-9026-450098AB6918}" type="datetimeFigureOut">
              <a:rPr lang="en-CA" smtClean="0"/>
              <a:t>2022-06-15</a:t>
            </a:fld>
            <a:endParaRPr lang="en-CA"/>
          </a:p>
        </p:txBody>
      </p:sp>
      <p:sp>
        <p:nvSpPr>
          <p:cNvPr id="5" name="Notes Placeholder 4"/>
          <p:cNvSpPr>
            <a:spLocks noGrp="1"/>
          </p:cNvSpPr>
          <p:nvPr>
            <p:ph type="body" sz="quarter" idx="3"/>
          </p:nvPr>
        </p:nvSpPr>
        <p:spPr>
          <a:xfrm>
            <a:off x="700405" y="4470837"/>
            <a:ext cx="5603240" cy="3657957"/>
          </a:xfrm>
          <a:prstGeom prst="rect">
            <a:avLst/>
          </a:prstGeom>
        </p:spPr>
        <p:txBody>
          <a:bodyPr vert="horz" lIns="93104" tIns="46552" rIns="93104" bIns="4655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3936"/>
            <a:ext cx="3035088" cy="466115"/>
          </a:xfrm>
          <a:prstGeom prst="rect">
            <a:avLst/>
          </a:prstGeom>
        </p:spPr>
        <p:txBody>
          <a:bodyPr vert="horz" lIns="93104" tIns="46552" rIns="93104" bIns="46552" rtlCol="0" anchor="b"/>
          <a:lstStyle>
            <a:lvl1pPr algn="l">
              <a:defRPr sz="1200"/>
            </a:lvl1pPr>
          </a:lstStyle>
          <a:p>
            <a:endParaRPr lang="en-CA"/>
          </a:p>
        </p:txBody>
      </p:sp>
      <p:sp>
        <p:nvSpPr>
          <p:cNvPr id="7" name="Slide Number Placeholder 6"/>
          <p:cNvSpPr>
            <a:spLocks noGrp="1"/>
          </p:cNvSpPr>
          <p:nvPr>
            <p:ph type="sldNum" sz="quarter" idx="5"/>
          </p:nvPr>
        </p:nvSpPr>
        <p:spPr>
          <a:xfrm>
            <a:off x="3967341" y="8823936"/>
            <a:ext cx="3035088" cy="466115"/>
          </a:xfrm>
          <a:prstGeom prst="rect">
            <a:avLst/>
          </a:prstGeom>
        </p:spPr>
        <p:txBody>
          <a:bodyPr vert="horz" lIns="93104" tIns="46552" rIns="93104" bIns="46552" rtlCol="0" anchor="b"/>
          <a:lstStyle>
            <a:lvl1pPr algn="r">
              <a:defRPr sz="1200"/>
            </a:lvl1pPr>
          </a:lstStyle>
          <a:p>
            <a:fld id="{4FEB5861-FE74-439B-BC0D-6B8E69389BB4}" type="slidenum">
              <a:rPr lang="en-CA" smtClean="0"/>
              <a:t>‹#›</a:t>
            </a:fld>
            <a:endParaRPr lang="en-CA"/>
          </a:p>
        </p:txBody>
      </p:sp>
      <p:sp>
        <p:nvSpPr>
          <p:cNvPr id="9" name="Slide Image Placeholder 8">
            <a:extLst>
              <a:ext uri="{FF2B5EF4-FFF2-40B4-BE49-F238E27FC236}">
                <a16:creationId xmlns:a16="http://schemas.microsoft.com/office/drawing/2014/main" id="{2861CE75-5CE4-C1B3-1DBC-2E203D8F77DD}"/>
              </a:ext>
            </a:extLst>
          </p:cNvPr>
          <p:cNvSpPr>
            <a:spLocks noGrp="1" noRot="1" noChangeAspect="1"/>
          </p:cNvSpPr>
          <p:nvPr>
            <p:ph type="sldImg" idx="2"/>
          </p:nvPr>
        </p:nvSpPr>
        <p:spPr>
          <a:xfrm>
            <a:off x="714375" y="1162050"/>
            <a:ext cx="5575300" cy="3135313"/>
          </a:xfrm>
          <a:prstGeom prst="rect">
            <a:avLst/>
          </a:prstGeom>
          <a:noFill/>
          <a:ln w="12700">
            <a:solidFill>
              <a:prstClr val="black"/>
            </a:solidFill>
          </a:ln>
        </p:spPr>
        <p:txBody>
          <a:bodyPr vert="horz" lIns="91440" tIns="45720" rIns="91440" bIns="45720" rtlCol="0" anchor="ctr"/>
          <a:lstStyle/>
          <a:p>
            <a:endParaRPr lang="en-CA"/>
          </a:p>
        </p:txBody>
      </p:sp>
    </p:spTree>
    <p:extLst>
      <p:ext uri="{BB962C8B-B14F-4D97-AF65-F5344CB8AC3E}">
        <p14:creationId xmlns:p14="http://schemas.microsoft.com/office/powerpoint/2010/main" val="28113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4375" y="1160463"/>
            <a:ext cx="5575300" cy="3136900"/>
          </a:xfrm>
          <a:prstGeom prst="rect">
            <a:avLst/>
          </a:prstGeo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FEB5861-FE74-439B-BC0D-6B8E69389BB4}" type="slidenum">
              <a:rPr lang="en-CA" smtClean="0"/>
              <a:t>1</a:t>
            </a:fld>
            <a:endParaRPr lang="en-CA"/>
          </a:p>
        </p:txBody>
      </p:sp>
    </p:spTree>
    <p:extLst>
      <p:ext uri="{BB962C8B-B14F-4D97-AF65-F5344CB8AC3E}">
        <p14:creationId xmlns:p14="http://schemas.microsoft.com/office/powerpoint/2010/main" val="316562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4375" y="1160463"/>
            <a:ext cx="5575300" cy="3136900"/>
          </a:xfrm>
          <a:prstGeom prst="rect">
            <a:avLst/>
          </a:prstGeom>
        </p:spPr>
      </p:sp>
      <p:sp>
        <p:nvSpPr>
          <p:cNvPr id="3" name="Notes Placeholder 2"/>
          <p:cNvSpPr>
            <a:spLocks noGrp="1"/>
          </p:cNvSpPr>
          <p:nvPr>
            <p:ph type="body" idx="1"/>
          </p:nvPr>
        </p:nvSpPr>
        <p:spPr/>
        <p:txBody>
          <a:bodyPr/>
          <a:lstStyle/>
          <a:p>
            <a:r>
              <a:rPr lang="en-CA" dirty="0"/>
              <a:t>1. It’s a command line shell like Bash or whatever, it’s an interactive program that you run and you interact with from a terminal.</a:t>
            </a:r>
          </a:p>
          <a:p>
            <a:r>
              <a:rPr lang="en-CA" dirty="0"/>
              <a:t>2. It’s also a programming language. Just like you can write Bash scripts, you can write Nushell scripts. And we think Nushell scripts are a little better.</a:t>
            </a:r>
          </a:p>
          <a:p>
            <a:r>
              <a:rPr lang="en-CA" dirty="0"/>
              <a:t>3. It’s an open source project with nearly 20k stars. It’s been around for about 3 years and the main person behind it is Jonathan Turner, or JT. Super interesting person, they used to be in charge of TypeScript at Microsoft, and they’re now on the Rust core team. And then including JT and me, there’s about 10 people on the Nushell core team, we’re responsible for direction and strategy and most of the work that needs to get done.</a:t>
            </a:r>
          </a:p>
          <a:p>
            <a:br>
              <a:rPr lang="en-CA" dirty="0"/>
            </a:br>
            <a:r>
              <a:rPr lang="en-CA" dirty="0"/>
              <a:t>GitHub stars are, </a:t>
            </a:r>
            <a:r>
              <a:rPr lang="en-CA" dirty="0" err="1"/>
              <a:t>yknow</a:t>
            </a:r>
            <a:r>
              <a:rPr lang="en-CA" dirty="0"/>
              <a:t>, just internet points, but hopefully this helps convince you that this project has some interest behind it. People seem to like it.</a:t>
            </a:r>
          </a:p>
        </p:txBody>
      </p:sp>
      <p:sp>
        <p:nvSpPr>
          <p:cNvPr id="4" name="Slide Number Placeholder 3"/>
          <p:cNvSpPr>
            <a:spLocks noGrp="1"/>
          </p:cNvSpPr>
          <p:nvPr>
            <p:ph type="sldNum" sz="quarter" idx="5"/>
          </p:nvPr>
        </p:nvSpPr>
        <p:spPr/>
        <p:txBody>
          <a:bodyPr/>
          <a:lstStyle/>
          <a:p>
            <a:fld id="{4FEB5861-FE74-439B-BC0D-6B8E69389BB4}" type="slidenum">
              <a:rPr lang="en-CA" smtClean="0"/>
              <a:t>2</a:t>
            </a:fld>
            <a:endParaRPr lang="en-CA"/>
          </a:p>
        </p:txBody>
      </p:sp>
    </p:spTree>
    <p:extLst>
      <p:ext uri="{BB962C8B-B14F-4D97-AF65-F5344CB8AC3E}">
        <p14:creationId xmlns:p14="http://schemas.microsoft.com/office/powerpoint/2010/main" val="2480712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4375" y="1160463"/>
            <a:ext cx="5575300" cy="3136900"/>
          </a:xfrm>
          <a:prstGeom prst="rect">
            <a:avLst/>
          </a:prstGeom>
        </p:spPr>
      </p:sp>
      <p:sp>
        <p:nvSpPr>
          <p:cNvPr id="3" name="Notes Placeholder 2"/>
          <p:cNvSpPr>
            <a:spLocks noGrp="1"/>
          </p:cNvSpPr>
          <p:nvPr>
            <p:ph type="body" idx="1"/>
          </p:nvPr>
        </p:nvSpPr>
        <p:spPr/>
        <p:txBody>
          <a:bodyPr/>
          <a:lstStyle/>
          <a:p>
            <a:r>
              <a:rPr lang="en-CA" dirty="0"/>
              <a:t>So the world’s got a bunch of command line shells already, why do we need a new one?</a:t>
            </a:r>
          </a:p>
          <a:p>
            <a:endParaRPr lang="en-CA" dirty="0"/>
          </a:p>
          <a:p>
            <a:r>
              <a:rPr lang="en-CA" dirty="0"/>
              <a:t>We think the command line is good, it’s really powerful, but it could be a lot better.</a:t>
            </a:r>
          </a:p>
          <a:p>
            <a:endParaRPr lang="en-CA" dirty="0"/>
          </a:p>
          <a:p>
            <a:r>
              <a:rPr lang="en-CA" dirty="0"/>
              <a:t>I think the biggest problem with traditional command line shells is that everything is just lines of text. You’re working with data but it’s very unstructured and you have to do a lot of string parsing BS all the time. PowerShell </a:t>
            </a:r>
            <a:r>
              <a:rPr lang="en-CA" dirty="0" err="1"/>
              <a:t>kinda</a:t>
            </a:r>
            <a:r>
              <a:rPr lang="en-CA" dirty="0"/>
              <a:t> solves this already; it’s a shell where you work with structured data, but PowerShell has other problems and so we think we can do better.</a:t>
            </a:r>
          </a:p>
          <a:p>
            <a:endParaRPr lang="en-CA" dirty="0"/>
          </a:p>
          <a:p>
            <a:r>
              <a:rPr lang="en-CA" dirty="0"/>
              <a:t>Another problem with existing shells is that there’s kind of a divide between shell scripting and real programming, right? There’s a general understanding that if you’re doing something complex in a shell script, you should probably move it to a better programming language. That’s kind of a shame; we think that shell scripting can be a lot better.</a:t>
            </a:r>
          </a:p>
          <a:p>
            <a:endParaRPr lang="en-CA" dirty="0"/>
          </a:p>
          <a:p>
            <a:r>
              <a:rPr lang="en-CA" dirty="0"/>
              <a:t>Finally, cross-platform support for existing shells isn’t always the best, especially if you want scripts that behave the same way on Windows and Unix. Nushell runs on the 3 major operating systems, Mac, Windows, and Linux, and we take cross platform support really seriously.</a:t>
            </a:r>
          </a:p>
        </p:txBody>
      </p:sp>
      <p:sp>
        <p:nvSpPr>
          <p:cNvPr id="4" name="Slide Number Placeholder 3"/>
          <p:cNvSpPr>
            <a:spLocks noGrp="1"/>
          </p:cNvSpPr>
          <p:nvPr>
            <p:ph type="sldNum" sz="quarter" idx="5"/>
          </p:nvPr>
        </p:nvSpPr>
        <p:spPr/>
        <p:txBody>
          <a:bodyPr/>
          <a:lstStyle/>
          <a:p>
            <a:fld id="{4FEB5861-FE74-439B-BC0D-6B8E69389BB4}" type="slidenum">
              <a:rPr lang="en-CA" smtClean="0"/>
              <a:t>3</a:t>
            </a:fld>
            <a:endParaRPr lang="en-CA"/>
          </a:p>
        </p:txBody>
      </p:sp>
    </p:spTree>
    <p:extLst>
      <p:ext uri="{BB962C8B-B14F-4D97-AF65-F5344CB8AC3E}">
        <p14:creationId xmlns:p14="http://schemas.microsoft.com/office/powerpoint/2010/main" val="452405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4375" y="1160463"/>
            <a:ext cx="5575300" cy="3136900"/>
          </a:xfrm>
          <a:prstGeom prst="rect">
            <a:avLst/>
          </a:prstGeo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4FEB5861-FE74-439B-BC0D-6B8E69389BB4}" type="slidenum">
              <a:rPr lang="en-CA" smtClean="0"/>
              <a:t>4</a:t>
            </a:fld>
            <a:endParaRPr lang="en-CA"/>
          </a:p>
        </p:txBody>
      </p:sp>
    </p:spTree>
    <p:extLst>
      <p:ext uri="{BB962C8B-B14F-4D97-AF65-F5344CB8AC3E}">
        <p14:creationId xmlns:p14="http://schemas.microsoft.com/office/powerpoint/2010/main" val="3646221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4375" y="1160463"/>
            <a:ext cx="5575300" cy="3136900"/>
          </a:xfrm>
          <a:prstGeom prst="rect">
            <a:avLst/>
          </a:prstGeom>
        </p:spPr>
      </p:sp>
      <p:sp>
        <p:nvSpPr>
          <p:cNvPr id="3" name="Notes Placeholder 2"/>
          <p:cNvSpPr>
            <a:spLocks noGrp="1"/>
          </p:cNvSpPr>
          <p:nvPr>
            <p:ph type="body" idx="1"/>
          </p:nvPr>
        </p:nvSpPr>
        <p:spPr/>
        <p:txBody>
          <a:bodyPr/>
          <a:lstStyle/>
          <a:p>
            <a:r>
              <a:rPr lang="en-CA" dirty="0"/>
              <a:t>Finally, because this is a Rust meetup let’s talk a little about Rust. Nushell could be written in any programming language, so why Rust?</a:t>
            </a:r>
            <a:br>
              <a:rPr lang="en-CA" dirty="0"/>
            </a:br>
            <a:br>
              <a:rPr lang="en-CA" dirty="0"/>
            </a:br>
            <a:r>
              <a:rPr lang="en-CA" dirty="0"/>
              <a:t>The short answer to this question might be “JT is on the Rust core team”. But I think Rust is a uniquely good fit for Nushell for a few reasons:</a:t>
            </a:r>
          </a:p>
          <a:p>
            <a:br>
              <a:rPr lang="en-CA" dirty="0"/>
            </a:br>
            <a:r>
              <a:rPr lang="en-CA" dirty="0"/>
              <a:t>1. As developers we all have fast computers, but we also need to run shells in very resource-constrained environments. Like the slowest Raspberry Pi or the cheapest cloud VM. And Rust’s systems-programming focus helps with that.</a:t>
            </a:r>
            <a:br>
              <a:rPr lang="en-CA" dirty="0"/>
            </a:br>
            <a:r>
              <a:rPr lang="en-CA" dirty="0"/>
              <a:t>2. Rust has really good cross-platform support. I don’t just mean that you can compile Rust for different OSs; if you look at the standard library and the crate ecosystem, Rust has a lot of really thoughtful abstractions over different operating system behaviour. You can probably guess that I’m talking about Windows here, right? For historical reasons Windows often does its own thing, and that can make supporting Windows difficult. Thankfully Rust makes a lot of that pain go away.</a:t>
            </a:r>
          </a:p>
          <a:p>
            <a:r>
              <a:rPr lang="en-CA" dirty="0"/>
              <a:t>3. Finally, we’re a small team and Nushell has pretty big ambitions. We want to support lots of different data formats, we want to build lots of functionality into Nushell, and we can’t build everything ourselves. We’ve been really impressed with the quantity and the quality of crates out there, and we rely on that extensively for Nushell.</a:t>
            </a:r>
          </a:p>
        </p:txBody>
      </p:sp>
      <p:sp>
        <p:nvSpPr>
          <p:cNvPr id="4" name="Slide Number Placeholder 3"/>
          <p:cNvSpPr>
            <a:spLocks noGrp="1"/>
          </p:cNvSpPr>
          <p:nvPr>
            <p:ph type="sldNum" sz="quarter" idx="5"/>
          </p:nvPr>
        </p:nvSpPr>
        <p:spPr/>
        <p:txBody>
          <a:bodyPr/>
          <a:lstStyle/>
          <a:p>
            <a:fld id="{4FEB5861-FE74-439B-BC0D-6B8E69389BB4}" type="slidenum">
              <a:rPr lang="en-CA" smtClean="0"/>
              <a:t>5</a:t>
            </a:fld>
            <a:endParaRPr lang="en-CA"/>
          </a:p>
        </p:txBody>
      </p:sp>
    </p:spTree>
    <p:extLst>
      <p:ext uri="{BB962C8B-B14F-4D97-AF65-F5344CB8AC3E}">
        <p14:creationId xmlns:p14="http://schemas.microsoft.com/office/powerpoint/2010/main" val="51653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4375" y="1160463"/>
            <a:ext cx="5575300" cy="3136900"/>
          </a:xfrm>
          <a:prstGeom prst="rect">
            <a:avLst/>
          </a:prstGeo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4FEB5861-FE74-439B-BC0D-6B8E69389BB4}" type="slidenum">
              <a:rPr lang="en-CA" smtClean="0"/>
              <a:t>6</a:t>
            </a:fld>
            <a:endParaRPr lang="en-CA"/>
          </a:p>
        </p:txBody>
      </p:sp>
    </p:spTree>
    <p:extLst>
      <p:ext uri="{BB962C8B-B14F-4D97-AF65-F5344CB8AC3E}">
        <p14:creationId xmlns:p14="http://schemas.microsoft.com/office/powerpoint/2010/main" val="334891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utshell.sh/"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reillywood.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err="1"/>
              <a:t>Nushell</a:t>
            </a:r>
            <a:r>
              <a:rPr lang="en-US" sz="8000" dirty="0"/>
              <a:t> in a Nutshell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Reilly Wood, </a:t>
            </a:r>
            <a:r>
              <a:rPr lang="en-US" sz="2400" dirty="0" err="1">
                <a:solidFill>
                  <a:schemeClr val="tx1">
                    <a:lumMod val="85000"/>
                    <a:lumOff val="15000"/>
                  </a:schemeClr>
                </a:solidFill>
              </a:rPr>
              <a:t>Nushell</a:t>
            </a:r>
            <a:r>
              <a:rPr lang="en-US" sz="2400" dirty="0">
                <a:solidFill>
                  <a:schemeClr val="tx1">
                    <a:lumMod val="85000"/>
                    <a:lumOff val="15000"/>
                  </a:schemeClr>
                </a:solidFill>
              </a:rPr>
              <a:t> core team</a:t>
            </a:r>
          </a:p>
          <a:p>
            <a:r>
              <a:rPr lang="en-US" sz="2400" b="1" dirty="0">
                <a:solidFill>
                  <a:schemeClr val="tx1">
                    <a:lumMod val="85000"/>
                    <a:lumOff val="15000"/>
                  </a:schemeClr>
                </a:solidFill>
              </a:rPr>
              <a:t>www.nushell.sh</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99DC-33C2-E6E3-5CB7-2C184FB92BF6}"/>
              </a:ext>
            </a:extLst>
          </p:cNvPr>
          <p:cNvSpPr>
            <a:spLocks noGrp="1"/>
          </p:cNvSpPr>
          <p:nvPr>
            <p:ph type="title"/>
          </p:nvPr>
        </p:nvSpPr>
        <p:spPr/>
        <p:txBody>
          <a:bodyPr/>
          <a:lstStyle/>
          <a:p>
            <a:r>
              <a:rPr lang="en-CA" dirty="0"/>
              <a:t>So what is Nushell?</a:t>
            </a:r>
          </a:p>
        </p:txBody>
      </p:sp>
      <p:sp>
        <p:nvSpPr>
          <p:cNvPr id="3" name="Content Placeholder 2">
            <a:extLst>
              <a:ext uri="{FF2B5EF4-FFF2-40B4-BE49-F238E27FC236}">
                <a16:creationId xmlns:a16="http://schemas.microsoft.com/office/drawing/2014/main" id="{47A50532-660E-91A2-EE07-94D17B8F5BEF}"/>
              </a:ext>
            </a:extLst>
          </p:cNvPr>
          <p:cNvSpPr>
            <a:spLocks noGrp="1"/>
          </p:cNvSpPr>
          <p:nvPr>
            <p:ph idx="1"/>
          </p:nvPr>
        </p:nvSpPr>
        <p:spPr/>
        <p:txBody>
          <a:bodyPr/>
          <a:lstStyle/>
          <a:p>
            <a:pPr marL="457200" indent="-457200">
              <a:buFont typeface="+mj-lt"/>
              <a:buAutoNum type="arabicPeriod"/>
            </a:pPr>
            <a:r>
              <a:rPr lang="en-CA" dirty="0"/>
              <a:t>A command line shell like bash, </a:t>
            </a:r>
            <a:r>
              <a:rPr lang="en-CA" dirty="0" err="1"/>
              <a:t>zsh</a:t>
            </a:r>
            <a:r>
              <a:rPr lang="en-CA" dirty="0"/>
              <a:t>, fish, PowerShell</a:t>
            </a:r>
          </a:p>
          <a:p>
            <a:pPr marL="457200" indent="-457200">
              <a:buFont typeface="+mj-lt"/>
              <a:buAutoNum type="arabicPeriod"/>
            </a:pPr>
            <a:r>
              <a:rPr lang="en-CA" dirty="0"/>
              <a:t>A programming language</a:t>
            </a:r>
          </a:p>
          <a:p>
            <a:pPr marL="457200" indent="-457200">
              <a:buFont typeface="+mj-lt"/>
              <a:buAutoNum type="arabicPeriod"/>
            </a:pPr>
            <a:r>
              <a:rPr lang="en-CA" dirty="0"/>
              <a:t> </a:t>
            </a:r>
          </a:p>
        </p:txBody>
      </p:sp>
      <p:pic>
        <p:nvPicPr>
          <p:cNvPr id="5" name="Picture 4">
            <a:extLst>
              <a:ext uri="{FF2B5EF4-FFF2-40B4-BE49-F238E27FC236}">
                <a16:creationId xmlns:a16="http://schemas.microsoft.com/office/drawing/2014/main" id="{5733B902-DD6C-D417-2151-48A91FDDF120}"/>
              </a:ext>
            </a:extLst>
          </p:cNvPr>
          <p:cNvPicPr>
            <a:picLocks noChangeAspect="1"/>
          </p:cNvPicPr>
          <p:nvPr/>
        </p:nvPicPr>
        <p:blipFill>
          <a:blip r:embed="rId3"/>
          <a:stretch>
            <a:fillRect/>
          </a:stretch>
        </p:blipFill>
        <p:spPr>
          <a:xfrm>
            <a:off x="1555148" y="3064873"/>
            <a:ext cx="7042512" cy="501676"/>
          </a:xfrm>
          <a:prstGeom prst="rect">
            <a:avLst/>
          </a:prstGeom>
        </p:spPr>
      </p:pic>
    </p:spTree>
    <p:extLst>
      <p:ext uri="{BB962C8B-B14F-4D97-AF65-F5344CB8AC3E}">
        <p14:creationId xmlns:p14="http://schemas.microsoft.com/office/powerpoint/2010/main" val="158059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5649-53F1-8C18-A02D-87D51E51BE38}"/>
              </a:ext>
            </a:extLst>
          </p:cNvPr>
          <p:cNvSpPr>
            <a:spLocks noGrp="1"/>
          </p:cNvSpPr>
          <p:nvPr>
            <p:ph type="title"/>
          </p:nvPr>
        </p:nvSpPr>
        <p:spPr/>
        <p:txBody>
          <a:bodyPr/>
          <a:lstStyle/>
          <a:p>
            <a:r>
              <a:rPr lang="en-CA" dirty="0"/>
              <a:t>Why Nushell?</a:t>
            </a:r>
          </a:p>
        </p:txBody>
      </p:sp>
      <p:sp>
        <p:nvSpPr>
          <p:cNvPr id="3" name="Content Placeholder 2">
            <a:extLst>
              <a:ext uri="{FF2B5EF4-FFF2-40B4-BE49-F238E27FC236}">
                <a16:creationId xmlns:a16="http://schemas.microsoft.com/office/drawing/2014/main" id="{EF058128-33C2-7D06-4931-D951FB694622}"/>
              </a:ext>
            </a:extLst>
          </p:cNvPr>
          <p:cNvSpPr>
            <a:spLocks noGrp="1"/>
          </p:cNvSpPr>
          <p:nvPr>
            <p:ph idx="1"/>
          </p:nvPr>
        </p:nvSpPr>
        <p:spPr/>
        <p:txBody>
          <a:bodyPr/>
          <a:lstStyle/>
          <a:p>
            <a:r>
              <a:rPr lang="en-CA" dirty="0"/>
              <a:t>We love the command line, but it’s got problems:</a:t>
            </a:r>
          </a:p>
          <a:p>
            <a:pPr marL="457200" indent="-457200">
              <a:buFont typeface="+mj-lt"/>
              <a:buAutoNum type="arabicPeriod"/>
            </a:pPr>
            <a:r>
              <a:rPr lang="en-CA" dirty="0"/>
              <a:t>Everything is text</a:t>
            </a:r>
          </a:p>
          <a:p>
            <a:pPr marL="457200" indent="-457200">
              <a:buFont typeface="+mj-lt"/>
              <a:buAutoNum type="arabicPeriod"/>
            </a:pPr>
            <a:r>
              <a:rPr lang="en-CA" dirty="0"/>
              <a:t>Divide between shell scripting and “real programming”</a:t>
            </a:r>
          </a:p>
          <a:p>
            <a:pPr marL="457200" indent="-457200">
              <a:buFont typeface="+mj-lt"/>
              <a:buAutoNum type="arabicPeriod"/>
            </a:pPr>
            <a:r>
              <a:rPr lang="en-CA" dirty="0"/>
              <a:t>Cross-platform support is 😭</a:t>
            </a:r>
          </a:p>
        </p:txBody>
      </p:sp>
    </p:spTree>
    <p:extLst>
      <p:ext uri="{BB962C8B-B14F-4D97-AF65-F5344CB8AC3E}">
        <p14:creationId xmlns:p14="http://schemas.microsoft.com/office/powerpoint/2010/main" val="291301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618E-351C-BBFB-9282-49A719D5E3EF}"/>
              </a:ext>
            </a:extLst>
          </p:cNvPr>
          <p:cNvSpPr>
            <a:spLocks noGrp="1"/>
          </p:cNvSpPr>
          <p:nvPr>
            <p:ph type="ctrTitle"/>
          </p:nvPr>
        </p:nvSpPr>
        <p:spPr/>
        <p:txBody>
          <a:bodyPr/>
          <a:lstStyle/>
          <a:p>
            <a:r>
              <a:rPr lang="en-CA" dirty="0"/>
              <a:t>💻 Demo Time 💻</a:t>
            </a:r>
          </a:p>
        </p:txBody>
      </p:sp>
      <p:sp>
        <p:nvSpPr>
          <p:cNvPr id="3" name="Subtitle 2">
            <a:extLst>
              <a:ext uri="{FF2B5EF4-FFF2-40B4-BE49-F238E27FC236}">
                <a16:creationId xmlns:a16="http://schemas.microsoft.com/office/drawing/2014/main" id="{E9F80F12-FA72-3D62-88BF-6725F01FCC87}"/>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02132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2EA5-E8D1-82B4-0519-9F5B9751796F}"/>
              </a:ext>
            </a:extLst>
          </p:cNvPr>
          <p:cNvSpPr>
            <a:spLocks noGrp="1"/>
          </p:cNvSpPr>
          <p:nvPr>
            <p:ph type="title"/>
          </p:nvPr>
        </p:nvSpPr>
        <p:spPr/>
        <p:txBody>
          <a:bodyPr/>
          <a:lstStyle/>
          <a:p>
            <a:r>
              <a:rPr lang="en-CA" dirty="0"/>
              <a:t>Why Rust?</a:t>
            </a:r>
          </a:p>
        </p:txBody>
      </p:sp>
      <p:sp>
        <p:nvSpPr>
          <p:cNvPr id="3" name="Content Placeholder 2">
            <a:extLst>
              <a:ext uri="{FF2B5EF4-FFF2-40B4-BE49-F238E27FC236}">
                <a16:creationId xmlns:a16="http://schemas.microsoft.com/office/drawing/2014/main" id="{3B040F0E-36FC-C3ED-373B-1AFDD2F27B72}"/>
              </a:ext>
            </a:extLst>
          </p:cNvPr>
          <p:cNvSpPr>
            <a:spLocks noGrp="1"/>
          </p:cNvSpPr>
          <p:nvPr>
            <p:ph idx="1"/>
          </p:nvPr>
        </p:nvSpPr>
        <p:spPr/>
        <p:txBody>
          <a:bodyPr>
            <a:normAutofit/>
          </a:bodyPr>
          <a:lstStyle/>
          <a:p>
            <a:pPr marL="457200" indent="-457200">
              <a:buFont typeface="+mj-lt"/>
              <a:buAutoNum type="arabicPeriod"/>
            </a:pPr>
            <a:r>
              <a:rPr lang="en-CA" sz="2400" dirty="0" err="1"/>
              <a:t>Gotta</a:t>
            </a:r>
            <a:r>
              <a:rPr lang="en-CA" sz="2400" dirty="0"/>
              <a:t> go fast</a:t>
            </a:r>
          </a:p>
          <a:p>
            <a:pPr marL="457200" indent="-457200">
              <a:buFont typeface="+mj-lt"/>
              <a:buAutoNum type="arabicPeriod"/>
            </a:pPr>
            <a:r>
              <a:rPr lang="en-CA" sz="2400" dirty="0"/>
              <a:t>Great cross-platform support</a:t>
            </a:r>
          </a:p>
          <a:p>
            <a:pPr marL="457200" indent="-457200">
              <a:buFont typeface="+mj-lt"/>
              <a:buAutoNum type="arabicPeriod"/>
            </a:pPr>
            <a:r>
              <a:rPr lang="en-CA" sz="2400" dirty="0"/>
              <a:t>Cargo</a:t>
            </a:r>
          </a:p>
          <a:p>
            <a:pPr marL="457200" indent="-457200">
              <a:buFont typeface="+mj-lt"/>
              <a:buAutoNum type="arabicPeriod"/>
            </a:pPr>
            <a:endParaRPr lang="en-CA" sz="2400" dirty="0"/>
          </a:p>
        </p:txBody>
      </p:sp>
    </p:spTree>
    <p:extLst>
      <p:ext uri="{BB962C8B-B14F-4D97-AF65-F5344CB8AC3E}">
        <p14:creationId xmlns:p14="http://schemas.microsoft.com/office/powerpoint/2010/main" val="361715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CEC3-6BB8-F07D-5899-79958C9A12BB}"/>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A40E3D0A-49E6-95E6-24E4-49D2BD6EC9F4}"/>
              </a:ext>
            </a:extLst>
          </p:cNvPr>
          <p:cNvSpPr>
            <a:spLocks noGrp="1"/>
          </p:cNvSpPr>
          <p:nvPr>
            <p:ph idx="1"/>
          </p:nvPr>
        </p:nvSpPr>
        <p:spPr/>
        <p:txBody>
          <a:bodyPr>
            <a:normAutofit/>
          </a:bodyPr>
          <a:lstStyle/>
          <a:p>
            <a:pPr marL="0" indent="0">
              <a:buNone/>
            </a:pPr>
            <a:r>
              <a:rPr lang="en-CA" sz="3200" dirty="0"/>
              <a:t>Thanks for your time!</a:t>
            </a:r>
          </a:p>
          <a:p>
            <a:pPr marL="0" indent="0">
              <a:buNone/>
            </a:pPr>
            <a:r>
              <a:rPr lang="en-CA" sz="3200" dirty="0"/>
              <a:t>Learn more about Nushell: </a:t>
            </a:r>
            <a:r>
              <a:rPr lang="en-CA" sz="3200" dirty="0">
                <a:hlinkClick r:id="rId3"/>
              </a:rPr>
              <a:t>https://nushell.sh</a:t>
            </a:r>
            <a:endParaRPr lang="en-CA" sz="3200" dirty="0"/>
          </a:p>
          <a:p>
            <a:pPr marL="0" indent="0">
              <a:buNone/>
            </a:pPr>
            <a:r>
              <a:rPr lang="en-CA" sz="3200" dirty="0"/>
              <a:t>Follow up with me at @reillywood or </a:t>
            </a:r>
            <a:r>
              <a:rPr lang="en-CA" sz="3200" dirty="0">
                <a:hlinkClick r:id="rId4"/>
              </a:rPr>
              <a:t>https://reillywood.com</a:t>
            </a:r>
            <a:endParaRPr lang="en-CA" sz="3200" dirty="0"/>
          </a:p>
          <a:p>
            <a:pPr marL="0" indent="0">
              <a:buNone/>
            </a:pPr>
            <a:endParaRPr lang="en-CA" sz="3200" dirty="0"/>
          </a:p>
        </p:txBody>
      </p:sp>
    </p:spTree>
    <p:extLst>
      <p:ext uri="{BB962C8B-B14F-4D97-AF65-F5344CB8AC3E}">
        <p14:creationId xmlns:p14="http://schemas.microsoft.com/office/powerpoint/2010/main" val="57096020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 monochrome</Template>
  <TotalTime>2646</TotalTime>
  <Words>788</Words>
  <Application>Microsoft Office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Nushell in a Nutshell </vt:lpstr>
      <vt:lpstr>So what is Nushell?</vt:lpstr>
      <vt:lpstr>Why Nushell?</vt:lpstr>
      <vt:lpstr>💻 Demo Time 💻</vt:lpstr>
      <vt:lpstr>Why Rust?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Nushell in a Nutshell</dc:title>
  <dc:creator>Reilly Wood</dc:creator>
  <cp:lastModifiedBy>Reilly Wood</cp:lastModifiedBy>
  <cp:revision>2</cp:revision>
  <cp:lastPrinted>2022-06-10T22:25:13Z</cp:lastPrinted>
  <dcterms:created xsi:type="dcterms:W3CDTF">2022-06-04T17:03:33Z</dcterms:created>
  <dcterms:modified xsi:type="dcterms:W3CDTF">2022-06-16T01:46:12Z</dcterms:modified>
</cp:coreProperties>
</file>