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B4F6-C6D0-4E91-81F9-94D3DC276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4400" b="1" dirty="0" err="1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배리어프리</a:t>
            </a:r>
            <a:r>
              <a:rPr lang="ko-KR" altLang="ko-KR" sz="4400" b="1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호텔 예약 서비스</a:t>
            </a:r>
            <a:endParaRPr lang="ko-KR" altLang="en-US" sz="115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D19B-C194-4158-8807-E83065F6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소프트웨어공학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팀 프로그램 개발계획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33A6D-AAAA-4E11-9894-C57720DEA03E}"/>
              </a:ext>
            </a:extLst>
          </p:cNvPr>
          <p:cNvSpPr txBox="1"/>
          <p:nvPr/>
        </p:nvSpPr>
        <p:spPr>
          <a:xfrm>
            <a:off x="9770524" y="4670246"/>
            <a:ext cx="2026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201900724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김민정</a:t>
            </a:r>
            <a:b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201800802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김소연</a:t>
            </a:r>
            <a:b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201701924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신세인</a:t>
            </a:r>
            <a:b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201702838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이지은</a:t>
            </a:r>
            <a:b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201702803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이준혁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98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고도 M" panose="02000503000000020004" pitchFamily="2" charset="-127"/>
                <a:ea typeface="고도 M" panose="02000503000000020004" pitchFamily="2" charset="-127"/>
              </a:rPr>
              <a:t>조직 구성 및 인력 배치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09A7-46CA-43DF-A582-9B3DA978BD73}"/>
              </a:ext>
            </a:extLst>
          </p:cNvPr>
          <p:cNvSpPr txBox="1"/>
          <p:nvPr/>
        </p:nvSpPr>
        <p:spPr>
          <a:xfrm>
            <a:off x="192505" y="1487103"/>
            <a:ext cx="206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조직 구성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D75E08-5945-4920-9D46-48D9FC26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183079"/>
            <a:ext cx="11768165" cy="36742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553F4F-665C-45D9-8802-59FB4CBD18D9}"/>
              </a:ext>
            </a:extLst>
          </p:cNvPr>
          <p:cNvSpPr/>
          <p:nvPr/>
        </p:nvSpPr>
        <p:spPr>
          <a:xfrm>
            <a:off x="116633" y="3279378"/>
            <a:ext cx="3864817" cy="287382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32422 -0.001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22 -0.00162 L 0.66094 -0.0030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DE78EF-8126-45D3-AFD9-882ED1B0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42488"/>
              </p:ext>
            </p:extLst>
          </p:nvPr>
        </p:nvGraphicFramePr>
        <p:xfrm>
          <a:off x="709334" y="825338"/>
          <a:ext cx="10773331" cy="57264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3680">
                  <a:extLst>
                    <a:ext uri="{9D8B030D-6E8A-4147-A177-3AD203B41FA5}">
                      <a16:colId xmlns:a16="http://schemas.microsoft.com/office/drawing/2014/main" val="134209040"/>
                    </a:ext>
                  </a:extLst>
                </a:gridCol>
                <a:gridCol w="813680">
                  <a:extLst>
                    <a:ext uri="{9D8B030D-6E8A-4147-A177-3AD203B41FA5}">
                      <a16:colId xmlns:a16="http://schemas.microsoft.com/office/drawing/2014/main" val="2474290226"/>
                    </a:ext>
                  </a:extLst>
                </a:gridCol>
                <a:gridCol w="3048657">
                  <a:extLst>
                    <a:ext uri="{9D8B030D-6E8A-4147-A177-3AD203B41FA5}">
                      <a16:colId xmlns:a16="http://schemas.microsoft.com/office/drawing/2014/main" val="2725517884"/>
                    </a:ext>
                  </a:extLst>
                </a:gridCol>
                <a:gridCol w="3048657">
                  <a:extLst>
                    <a:ext uri="{9D8B030D-6E8A-4147-A177-3AD203B41FA5}">
                      <a16:colId xmlns:a16="http://schemas.microsoft.com/office/drawing/2014/main" val="572644785"/>
                    </a:ext>
                  </a:extLst>
                </a:gridCol>
                <a:gridCol w="3048657">
                  <a:extLst>
                    <a:ext uri="{9D8B030D-6E8A-4147-A177-3AD203B41FA5}">
                      <a16:colId xmlns:a16="http://schemas.microsoft.com/office/drawing/2014/main" val="1673303279"/>
                    </a:ext>
                  </a:extLst>
                </a:gridCol>
              </a:tblGrid>
              <a:tr h="203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단계별 </a:t>
                      </a:r>
                      <a:br>
                        <a:rPr lang="en-US" alt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</a:b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가중치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단계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업무 정의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업무 명세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산출물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5624"/>
                  </a:ext>
                </a:extLst>
              </a:tr>
              <a:tr h="208213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15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분석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팀 구성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13032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주제 선정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 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 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936481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업무 계획 수립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개발 계획서 작성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개발 계획서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14515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요구사항 정의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업무 범위 정의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요구명세서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30037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요구사항 정의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9525"/>
                  </a:ext>
                </a:extLst>
              </a:tr>
              <a:tr h="208213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30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구조 설계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구조 정의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기획서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7424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스토리보드 작성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메인 페이지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스토리보드</a:t>
                      </a: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메인</a:t>
                      </a: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2262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서브 페이지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스토리보드</a:t>
                      </a: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서브</a:t>
                      </a: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422371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 시안 설계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 시안</a:t>
                      </a: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메인</a:t>
                      </a: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338418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 시안</a:t>
                      </a: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서브</a:t>
                      </a: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84258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목록 설계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카테고리 구체화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카테고리 구성도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11322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프로그램 설계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프로그램 목록 작성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시스템 설계 명세서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76210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DB </a:t>
                      </a: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테이블 정의서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0908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레이아웃 설계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Front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레이아웃 설계서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190145"/>
                  </a:ext>
                </a:extLst>
              </a:tr>
              <a:tr h="137115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35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개발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디자인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20451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버튼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19219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네비게이션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2118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퍼블리싱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HTML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별 </a:t>
                      </a: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HTML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8934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CSS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38049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JS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92351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프로그래밍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Front </a:t>
                      </a: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프로그래밍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소스코드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45597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Back </a:t>
                      </a: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프로그래밍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48910"/>
                  </a:ext>
                </a:extLst>
              </a:tr>
              <a:tr h="20821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15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구현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통합 테스트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페이지별 기능 테스트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오류 사항 리스트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27491"/>
                  </a:ext>
                </a:extLst>
              </a:tr>
              <a:tr h="20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테스트 결과 반영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전체 페이지 통합 테스트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12836"/>
                  </a:ext>
                </a:extLst>
              </a:tr>
              <a:tr h="13711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종료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종료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결함 수정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수정된 소스코드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37828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산출물 제출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최종보고서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269846"/>
                  </a:ext>
                </a:extLst>
              </a:tr>
              <a:tr h="13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검수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산출물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850"/>
                  </a:ext>
                </a:extLst>
              </a:tr>
              <a:tr h="137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100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-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-</a:t>
                      </a:r>
                      <a:endParaRPr lang="ko-KR" sz="16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-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-</a:t>
                      </a:r>
                      <a:endParaRPr lang="ko-KR" sz="16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0404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40FFE5A-CD4C-4FE4-B773-469213B0663A}"/>
              </a:ext>
            </a:extLst>
          </p:cNvPr>
          <p:cNvSpPr/>
          <p:nvPr/>
        </p:nvSpPr>
        <p:spPr>
          <a:xfrm>
            <a:off x="0" y="0"/>
            <a:ext cx="2085975" cy="766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고도 M" panose="02000503000000020004" pitchFamily="2" charset="-127"/>
                <a:ea typeface="고도 M" panose="02000503000000020004" pitchFamily="2" charset="-127"/>
              </a:rPr>
              <a:t>WBS</a:t>
            </a:r>
            <a:endParaRPr lang="ko-KR" altLang="en-US" sz="4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8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개발 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09A7-46CA-43DF-A582-9B3DA978BD73}"/>
              </a:ext>
            </a:extLst>
          </p:cNvPr>
          <p:cNvSpPr txBox="1"/>
          <p:nvPr/>
        </p:nvSpPr>
        <p:spPr>
          <a:xfrm>
            <a:off x="192505" y="1487103"/>
            <a:ext cx="39889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개발 모델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-</a:t>
            </a:r>
            <a:r>
              <a:rPr lang="en-US" altLang="ko-KR" sz="32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3200" b="1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폭포수 모델 </a:t>
            </a:r>
            <a:r>
              <a:rPr lang="ko-KR" altLang="en-US" sz="32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사용</a:t>
            </a:r>
            <a:r>
              <a:rPr lang="en-US" altLang="ko-KR" sz="32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57A25D-11B9-47EF-A18D-51E45DD1B320}"/>
              </a:ext>
            </a:extLst>
          </p:cNvPr>
          <p:cNvSpPr/>
          <p:nvPr/>
        </p:nvSpPr>
        <p:spPr>
          <a:xfrm>
            <a:off x="4086225" y="1564476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계획</a:t>
            </a:r>
            <a:r>
              <a:rPr lang="ko-KR" altLang="en-US" dirty="0"/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F98B1D-135D-454C-8A06-5C7A3EC1CC4C}"/>
              </a:ext>
            </a:extLst>
          </p:cNvPr>
          <p:cNvSpPr/>
          <p:nvPr/>
        </p:nvSpPr>
        <p:spPr>
          <a:xfrm>
            <a:off x="5210175" y="2461590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요구분석</a:t>
            </a:r>
            <a:r>
              <a:rPr lang="ko-KR" altLang="en-US" dirty="0"/>
              <a:t>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647AB6-8ACD-40FA-A38E-6E28C7290318}"/>
              </a:ext>
            </a:extLst>
          </p:cNvPr>
          <p:cNvSpPr/>
          <p:nvPr/>
        </p:nvSpPr>
        <p:spPr>
          <a:xfrm>
            <a:off x="6276975" y="3358704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설계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56B210-D975-49FA-A795-1D4BA1AC6909}"/>
              </a:ext>
            </a:extLst>
          </p:cNvPr>
          <p:cNvSpPr/>
          <p:nvPr/>
        </p:nvSpPr>
        <p:spPr>
          <a:xfrm>
            <a:off x="7503603" y="4235732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구현</a:t>
            </a:r>
            <a:r>
              <a:rPr lang="ko-KR" altLang="en-US" dirty="0"/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0D59E1-12E8-434B-AE75-52DD5F1B8A6E}"/>
              </a:ext>
            </a:extLst>
          </p:cNvPr>
          <p:cNvSpPr/>
          <p:nvPr/>
        </p:nvSpPr>
        <p:spPr>
          <a:xfrm>
            <a:off x="8760903" y="5162550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테스트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453EBB-E6C3-4E10-8554-0C298F382618}"/>
              </a:ext>
            </a:extLst>
          </p:cNvPr>
          <p:cNvSpPr/>
          <p:nvPr/>
        </p:nvSpPr>
        <p:spPr>
          <a:xfrm>
            <a:off x="9999153" y="6019800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유지보수</a:t>
            </a:r>
            <a:r>
              <a:rPr lang="ko-KR" altLang="en-US" dirty="0"/>
              <a:t> 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802F638-F9B1-46B1-94CA-2953058E6EA7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5553075" y="1888326"/>
            <a:ext cx="390525" cy="57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082DC03-A72A-4D15-94E5-E2A7EB1157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677025" y="2785440"/>
            <a:ext cx="333375" cy="57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9036882-79E6-4BFB-A739-820171E221AF}"/>
              </a:ext>
            </a:extLst>
          </p:cNvPr>
          <p:cNvCxnSpPr>
            <a:cxnSpLocks/>
          </p:cNvCxnSpPr>
          <p:nvPr/>
        </p:nvCxnSpPr>
        <p:spPr>
          <a:xfrm>
            <a:off x="7743825" y="3705744"/>
            <a:ext cx="333375" cy="57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17FCFCEC-FD65-4BB3-BFF6-F7A829D7BD65}"/>
              </a:ext>
            </a:extLst>
          </p:cNvPr>
          <p:cNvCxnSpPr>
            <a:cxnSpLocks/>
          </p:cNvCxnSpPr>
          <p:nvPr/>
        </p:nvCxnSpPr>
        <p:spPr>
          <a:xfrm>
            <a:off x="8972550" y="4621600"/>
            <a:ext cx="333375" cy="57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76622DB-8E7A-42CD-8466-1CBE654720A9}"/>
              </a:ext>
            </a:extLst>
          </p:cNvPr>
          <p:cNvCxnSpPr>
            <a:cxnSpLocks/>
          </p:cNvCxnSpPr>
          <p:nvPr/>
        </p:nvCxnSpPr>
        <p:spPr>
          <a:xfrm>
            <a:off x="10144125" y="5481743"/>
            <a:ext cx="333375" cy="57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6C51F97-38EA-48BC-AE9E-EB7236E930A2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494329" y="5810250"/>
            <a:ext cx="504825" cy="53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C42E692-C073-406B-9509-BD0833A4FCCE}"/>
              </a:ext>
            </a:extLst>
          </p:cNvPr>
          <p:cNvCxnSpPr>
            <a:cxnSpLocks/>
          </p:cNvCxnSpPr>
          <p:nvPr/>
        </p:nvCxnSpPr>
        <p:spPr>
          <a:xfrm rot="10800000">
            <a:off x="8256078" y="4908232"/>
            <a:ext cx="504825" cy="53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D3A4B13-D310-4B94-9820-F10639023AA2}"/>
              </a:ext>
            </a:extLst>
          </p:cNvPr>
          <p:cNvCxnSpPr>
            <a:cxnSpLocks/>
          </p:cNvCxnSpPr>
          <p:nvPr/>
        </p:nvCxnSpPr>
        <p:spPr>
          <a:xfrm rot="10800000">
            <a:off x="7010400" y="4012308"/>
            <a:ext cx="504825" cy="53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34F73C09-AD78-4F19-9EE6-9056F279C0EC}"/>
              </a:ext>
            </a:extLst>
          </p:cNvPr>
          <p:cNvCxnSpPr>
            <a:cxnSpLocks/>
          </p:cNvCxnSpPr>
          <p:nvPr/>
        </p:nvCxnSpPr>
        <p:spPr>
          <a:xfrm rot="10800000">
            <a:off x="5801772" y="3081447"/>
            <a:ext cx="504825" cy="53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FD22A4F-BC1C-40FA-8D44-1E1855D1CB58}"/>
              </a:ext>
            </a:extLst>
          </p:cNvPr>
          <p:cNvCxnSpPr>
            <a:cxnSpLocks/>
          </p:cNvCxnSpPr>
          <p:nvPr/>
        </p:nvCxnSpPr>
        <p:spPr>
          <a:xfrm rot="10800000">
            <a:off x="4705350" y="2212176"/>
            <a:ext cx="504825" cy="53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7F13B9-C93B-4319-AB18-EBE4A5754665}"/>
              </a:ext>
            </a:extLst>
          </p:cNvPr>
          <p:cNvSpPr txBox="1"/>
          <p:nvPr/>
        </p:nvSpPr>
        <p:spPr>
          <a:xfrm>
            <a:off x="190361" y="4137159"/>
            <a:ext cx="7303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버전 관리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관리 도구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2000" dirty="0" err="1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Github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버전 구분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상세기준에 대해서는 추가 논의 필요</a:t>
            </a:r>
          </a:p>
          <a:p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                   추가 및 수정될 때마다 다른 버전으로 간주</a:t>
            </a:r>
          </a:p>
          <a:p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위험 요소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BBEF9E-5267-4CC9-BD4C-26DDA975FE0F}"/>
              </a:ext>
            </a:extLst>
          </p:cNvPr>
          <p:cNvGrpSpPr/>
          <p:nvPr/>
        </p:nvGrpSpPr>
        <p:grpSpPr>
          <a:xfrm>
            <a:off x="1241571" y="2066926"/>
            <a:ext cx="8774884" cy="1015068"/>
            <a:chOff x="1241571" y="2066926"/>
            <a:chExt cx="8774884" cy="10150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F73D3A-EFEA-4FCB-9C36-724E89B1ECE2}"/>
                </a:ext>
              </a:extLst>
            </p:cNvPr>
            <p:cNvSpPr/>
            <p:nvPr/>
          </p:nvSpPr>
          <p:spPr>
            <a:xfrm>
              <a:off x="3158429" y="2066926"/>
              <a:ext cx="6858026" cy="1015068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</a:b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</a:t>
              </a:r>
              <a:r>
                <a:rPr lang="lv-LV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1) </a:t>
              </a:r>
              <a:r>
                <a:rPr lang="ko-KR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대면 회의가 불가능하여 충분한 의견 조율 불가</a:t>
              </a:r>
              <a:br>
                <a:rPr lang="lv-LV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</a:b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</a:t>
              </a:r>
              <a:r>
                <a:rPr lang="lv-LV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2) </a:t>
              </a:r>
              <a:r>
                <a:rPr lang="ko-KR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서류 검토를 위한 회의 진행의 어려움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DB00EBA-F49E-4B1E-9DCB-9839A3F3A275}"/>
                </a:ext>
              </a:extLst>
            </p:cNvPr>
            <p:cNvSpPr/>
            <p:nvPr/>
          </p:nvSpPr>
          <p:spPr>
            <a:xfrm>
              <a:off x="1241571" y="2264897"/>
              <a:ext cx="2392267" cy="600075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계획 단계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7F301-25A9-4CCD-89DE-EAAA3EE96BD4}"/>
              </a:ext>
            </a:extLst>
          </p:cNvPr>
          <p:cNvGrpSpPr/>
          <p:nvPr/>
        </p:nvGrpSpPr>
        <p:grpSpPr>
          <a:xfrm>
            <a:off x="1241571" y="3485495"/>
            <a:ext cx="8774884" cy="1015068"/>
            <a:chOff x="1241571" y="3485495"/>
            <a:chExt cx="8774884" cy="101506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8D86F20-4B0B-46A4-A330-725566883812}"/>
                </a:ext>
              </a:extLst>
            </p:cNvPr>
            <p:cNvSpPr/>
            <p:nvPr/>
          </p:nvSpPr>
          <p:spPr>
            <a:xfrm>
              <a:off x="3158429" y="3485495"/>
              <a:ext cx="6858026" cy="1015068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</a:b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1) </a:t>
              </a:r>
              <a:r>
                <a:rPr lang="ko-KR" altLang="en-US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참고가 될 유사 서비스 및 현실의 데이터 부족</a:t>
              </a:r>
            </a:p>
            <a:p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2) </a:t>
              </a:r>
              <a:r>
                <a:rPr lang="ko-KR" altLang="en-US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충분한 사용자 요구 사항 수집의 어려움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4740D51-2D94-4FDA-9F68-4ACF7D938B6B}"/>
                </a:ext>
              </a:extLst>
            </p:cNvPr>
            <p:cNvSpPr/>
            <p:nvPr/>
          </p:nvSpPr>
          <p:spPr>
            <a:xfrm>
              <a:off x="1241571" y="3683466"/>
              <a:ext cx="2392267" cy="600075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요구분석 단계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DCC4CB-A0EF-400E-9CD9-DFF4C1860E6F}"/>
              </a:ext>
            </a:extLst>
          </p:cNvPr>
          <p:cNvGrpSpPr/>
          <p:nvPr/>
        </p:nvGrpSpPr>
        <p:grpSpPr>
          <a:xfrm>
            <a:off x="1240899" y="4961870"/>
            <a:ext cx="8775556" cy="1015068"/>
            <a:chOff x="1240899" y="4961870"/>
            <a:chExt cx="8775556" cy="101506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22E91B3-555B-44B3-AE3B-A84E973FF751}"/>
                </a:ext>
              </a:extLst>
            </p:cNvPr>
            <p:cNvSpPr/>
            <p:nvPr/>
          </p:nvSpPr>
          <p:spPr>
            <a:xfrm>
              <a:off x="3166948" y="4961870"/>
              <a:ext cx="6849507" cy="1015068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</a:b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1) </a:t>
              </a:r>
              <a:r>
                <a:rPr lang="ko-KR" altLang="en-US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팀원 간의 실력 차이 있음</a:t>
              </a:r>
              <a:b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</a:b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      2) </a:t>
              </a:r>
              <a:r>
                <a:rPr lang="ko-KR" altLang="en-US" sz="2000" kern="100" dirty="0" err="1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비대면</a:t>
              </a:r>
              <a:r>
                <a:rPr lang="ko-KR" altLang="en-US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 환경의 경우</a:t>
              </a:r>
              <a:r>
                <a:rPr lang="en-US" altLang="ko-KR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2000" kern="100" dirty="0">
                  <a:solidFill>
                    <a:schemeClr val="tx1"/>
                  </a:solidFill>
                  <a:effectLst/>
                  <a:latin typeface="고도 M" panose="02000503000000020004" pitchFamily="2" charset="-127"/>
                  <a:ea typeface="고도 M" panose="02000503000000020004" pitchFamily="2" charset="-127"/>
                  <a:cs typeface="Times New Roman" panose="02020603050405020304" pitchFamily="18" charset="0"/>
                </a:rPr>
                <a:t>의견 조율에 어려움 있음</a:t>
              </a:r>
              <a:endParaRPr lang="ko-KR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10D6D34-7CAB-49AC-B798-DB1D2B3F7033}"/>
                </a:ext>
              </a:extLst>
            </p:cNvPr>
            <p:cNvSpPr/>
            <p:nvPr/>
          </p:nvSpPr>
          <p:spPr>
            <a:xfrm>
              <a:off x="1240899" y="5159841"/>
              <a:ext cx="2400869" cy="600075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설계 및 구현 단계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48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위험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528C-F72A-48FE-B036-725F6ADB5A93}"/>
              </a:ext>
            </a:extLst>
          </p:cNvPr>
          <p:cNvSpPr txBox="1"/>
          <p:nvPr/>
        </p:nvSpPr>
        <p:spPr>
          <a:xfrm>
            <a:off x="838061" y="1797784"/>
            <a:ext cx="6998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계획 단계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</a:t>
            </a:r>
            <a:r>
              <a:rPr lang="lv-LV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1) </a:t>
            </a:r>
            <a:r>
              <a:rPr lang="ko-KR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대면 회의가 불가능하여 충분한 의견 조율 불가</a:t>
            </a:r>
            <a:br>
              <a:rPr lang="lv-LV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</a:br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</a:t>
            </a:r>
            <a:r>
              <a:rPr lang="lv-LV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2) </a:t>
            </a:r>
            <a:r>
              <a:rPr lang="ko-KR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서류 검토를 위한 회의 진행의 어려움</a:t>
            </a:r>
            <a:endParaRPr lang="en-US" altLang="ko-KR" sz="2000" kern="100" dirty="0">
              <a:solidFill>
                <a:schemeClr val="tx1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요구분석 단계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1) </a:t>
            </a:r>
            <a:r>
              <a:rPr lang="ko-KR" altLang="en-US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참고가 될 유사 서비스 및 현실의 데이터 부족</a:t>
            </a:r>
          </a:p>
          <a:p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충분한 사용자 요구 사항 수집의 어려움</a:t>
            </a:r>
            <a:endParaRPr lang="en-US" altLang="ko-KR" sz="2000" kern="100" dirty="0">
              <a:solidFill>
                <a:schemeClr val="tx1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설계 및 구현 단계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팀원 간의 실력 차이 있음</a:t>
            </a:r>
            <a:b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</a:br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kern="100" dirty="0" err="1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비대면</a:t>
            </a:r>
            <a:r>
              <a:rPr lang="ko-KR" altLang="en-US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환경의 경우</a:t>
            </a:r>
            <a:r>
              <a:rPr lang="en-US" altLang="ko-KR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solidFill>
                  <a:schemeClr val="tx1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의견 조율에 어려움 있음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2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개발 환경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8D9470-06D0-4092-A735-21AAD2D0F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50983"/>
              </p:ext>
            </p:extLst>
          </p:nvPr>
        </p:nvGraphicFramePr>
        <p:xfrm>
          <a:off x="1162050" y="1381125"/>
          <a:ext cx="10048875" cy="5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530301944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601804500"/>
                    </a:ext>
                  </a:extLst>
                </a:gridCol>
                <a:gridCol w="2213665">
                  <a:extLst>
                    <a:ext uri="{9D8B030D-6E8A-4147-A177-3AD203B41FA5}">
                      <a16:colId xmlns:a16="http://schemas.microsoft.com/office/drawing/2014/main" val="354143080"/>
                    </a:ext>
                  </a:extLst>
                </a:gridCol>
                <a:gridCol w="1805885">
                  <a:extLst>
                    <a:ext uri="{9D8B030D-6E8A-4147-A177-3AD203B41FA5}">
                      <a16:colId xmlns:a16="http://schemas.microsoft.com/office/drawing/2014/main" val="290609856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716946095"/>
                    </a:ext>
                  </a:extLst>
                </a:gridCol>
              </a:tblGrid>
              <a:tr h="36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주요기능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적용대상업무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제조회사</a:t>
                      </a:r>
                      <a:endParaRPr lang="en-US" altLang="ko-KR" sz="20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76209"/>
                  </a:ext>
                </a:extLst>
              </a:tr>
              <a:tr h="53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OS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Windows 10(64bit)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개발서버운영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Microsoft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422288"/>
                  </a:ext>
                </a:extLst>
              </a:tr>
              <a:tr h="3414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Python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웹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백엔드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51220"/>
                  </a:ext>
                </a:extLst>
              </a:tr>
              <a:tr h="3414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Javascript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프론트엔드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78626"/>
                  </a:ext>
                </a:extLst>
              </a:tr>
              <a:tr h="34142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이용 </a:t>
                      </a:r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SW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Django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웹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백엔드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90492"/>
                  </a:ext>
                </a:extLst>
              </a:tr>
              <a:tr h="3414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React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프론트엔드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07492"/>
                  </a:ext>
                </a:extLst>
              </a:tr>
              <a:tr h="5331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Photoshop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디자인 및</a:t>
                      </a:r>
                      <a:b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</a:br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프로토타이핑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Adobe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342174"/>
                  </a:ext>
                </a:extLst>
              </a:tr>
              <a:tr h="3414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Figma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3983"/>
                  </a:ext>
                </a:extLst>
              </a:tr>
              <a:tr h="5331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Visual Studio Code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IDE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Microsoft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57863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DB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MySQL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DB </a:t>
                      </a:r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DB </a:t>
                      </a:r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설계 및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Oracle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852348"/>
                  </a:ext>
                </a:extLst>
              </a:tr>
              <a:tr h="3414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문서 관리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MS-Office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문서 작성</a:t>
                      </a:r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/</a:t>
                      </a:r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관리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문서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Microsoft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14858"/>
                  </a:ext>
                </a:extLst>
              </a:tr>
              <a:tr h="3414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Google Drive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문서 공유</a:t>
                      </a:r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/</a:t>
                      </a:r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Google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63104"/>
                  </a:ext>
                </a:extLst>
              </a:tr>
              <a:tr h="5331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Github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협업 및 </a:t>
                      </a:r>
                      <a:endParaRPr lang="en-US" altLang="ko-KR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코드 버전관리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개발관리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Github</a:t>
                      </a:r>
                      <a:endParaRPr lang="ko-KR" altLang="en-US" sz="16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21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2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테스트 요구 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7B5C-C9AE-47E8-A95B-3B023D661C4D}"/>
              </a:ext>
            </a:extLst>
          </p:cNvPr>
          <p:cNvSpPr txBox="1"/>
          <p:nvPr/>
        </p:nvSpPr>
        <p:spPr>
          <a:xfrm>
            <a:off x="562011" y="1807309"/>
            <a:ext cx="69988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메인 화면의 정상작동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지정한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UI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 정상 작동 여부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회원 관리 항목 정상작동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회원 가입과 탈퇴에 따른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DB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변화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로그인 시의 회원정보 일치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3) DB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에서 올바른 회원정보를 수신하는지 여부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상품 등록의 정상 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호스트 유저만 등록 가능 한지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상품 등록 저장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3)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상품 수정에 대한 저장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4)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사용자 상품 예약 </a:t>
            </a:r>
            <a:r>
              <a:rPr lang="ko-KR" altLang="en-US" sz="2000" dirty="0" err="1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메세지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수신 여부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81554-9C8F-4115-B8B2-F58E20193F72}"/>
              </a:ext>
            </a:extLst>
          </p:cNvPr>
          <p:cNvSpPr txBox="1"/>
          <p:nvPr/>
        </p:nvSpPr>
        <p:spPr>
          <a:xfrm>
            <a:off x="6600423" y="1807309"/>
            <a:ext cx="4915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상품 예약 항목의 정상 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올바른 상품 설명 수신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장바구니 기능 정상 작동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3)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결제 항목으로의 전송 작동 여부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결제 항목의 정상 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결제 정보의 올바름 판단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결제 완료 정보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DB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저장 여부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마이페이지 항목 정상 작동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회원정보에 맞는 정보 수신 여부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수정에 대한 저장 여부</a:t>
            </a:r>
          </a:p>
        </p:txBody>
      </p:sp>
    </p:spTree>
    <p:extLst>
      <p:ext uri="{BB962C8B-B14F-4D97-AF65-F5344CB8AC3E}">
        <p14:creationId xmlns:p14="http://schemas.microsoft.com/office/powerpoint/2010/main" val="183246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유지보수 요구 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8AC88-6E14-480C-B80C-71C0CB46CD91}"/>
              </a:ext>
            </a:extLst>
          </p:cNvPr>
          <p:cNvSpPr txBox="1"/>
          <p:nvPr/>
        </p:nvSpPr>
        <p:spPr>
          <a:xfrm>
            <a:off x="777503" y="1997839"/>
            <a:ext cx="7804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소프트웨어 사용상의 유지보수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UI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 수정 및 보완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(ex.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분류항목의 세분화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다중 검색 강화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게재 내용의 사실성 확인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개발 환경 상의 유지보수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상품 다양화에 따른 효율적인 데이터 관리 추구</a:t>
            </a: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빠른 검색 결과를 위한 프로그램 개선</a:t>
            </a:r>
          </a:p>
        </p:txBody>
      </p:sp>
    </p:spTree>
    <p:extLst>
      <p:ext uri="{BB962C8B-B14F-4D97-AF65-F5344CB8AC3E}">
        <p14:creationId xmlns:p14="http://schemas.microsoft.com/office/powerpoint/2010/main" val="27123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3623-2103-4614-9BCC-38211A8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고도 M" panose="02000503000000020004" pitchFamily="2" charset="-127"/>
                <a:ea typeface="고도 M" panose="02000503000000020004" pitchFamily="2" charset="-127"/>
              </a:rPr>
              <a:t>감사합니다</a:t>
            </a:r>
            <a:r>
              <a:rPr lang="en-US" altLang="ko-KR" sz="40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F630D-8918-45CD-AE5C-0A7A2B5D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고도 M" panose="02000503000000020004" pitchFamily="2" charset="-127"/>
                <a:ea typeface="고도 M" panose="02000503000000020004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A758-801D-4BAC-A3B4-1E1BC733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개요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규모 및 일정 예측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조직 구성과 인력 배치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WBS</a:t>
            </a: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개발 절차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위험요소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개발 환경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테스트 요구 사항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유지보수 고려 사항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7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3C2D-BF3D-4035-83F7-498BFC661576}"/>
              </a:ext>
            </a:extLst>
          </p:cNvPr>
          <p:cNvSpPr txBox="1"/>
          <p:nvPr/>
        </p:nvSpPr>
        <p:spPr>
          <a:xfrm>
            <a:off x="773184" y="1845578"/>
            <a:ext cx="109630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여행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산업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국민들의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생활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향상에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따른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성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 ►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장애인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여행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는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장애물도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많고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정보도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부족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프로젝트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목표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장애인들도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비장애인처럼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여행을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할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있도록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b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   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그들에게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필요한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도움을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있는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숙박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시설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정보를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제공하고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예약을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중계하는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것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프로젝트의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타당성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1. 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호텔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예약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사업은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이미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많은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선례가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존재하여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운영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중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2.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구현해야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하는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기술의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난이도가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일부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기능을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제외하고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높지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않을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것으로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판단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3. 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장애인들에게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여행에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필요한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정보를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제공함으로써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새로운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수요를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창출해낼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수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있을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것으로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기대</a:t>
            </a:r>
            <a:r>
              <a:rPr lang="lv-LV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9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개요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1FEB8F6-F2DC-4E86-AAB7-B539FA45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1778562"/>
            <a:ext cx="11220429" cy="3740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B28732-25D9-438C-819A-FD9E24D02EA1}"/>
              </a:ext>
            </a:extLst>
          </p:cNvPr>
          <p:cNvSpPr/>
          <p:nvPr/>
        </p:nvSpPr>
        <p:spPr>
          <a:xfrm>
            <a:off x="345233" y="2892490"/>
            <a:ext cx="1847461" cy="287382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1608 0.001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8 0.00116 L 0.32122 1.11022E-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22 1.11022E-16 L 0.48034 -0.0023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34 -0.00231 L 0.62539 -0.0023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539 -0.00231 L 0.7875 0.000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B49B-D5AA-4459-B0CA-26B560AF1925}"/>
              </a:ext>
            </a:extLst>
          </p:cNvPr>
          <p:cNvSpPr txBox="1"/>
          <p:nvPr/>
        </p:nvSpPr>
        <p:spPr>
          <a:xfrm>
            <a:off x="606392" y="1655545"/>
            <a:ext cx="273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프로젝트 산출물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97B252-4561-4B6E-A3E7-A4D0009339CC}"/>
              </a:ext>
            </a:extLst>
          </p:cNvPr>
          <p:cNvSpPr/>
          <p:nvPr/>
        </p:nvSpPr>
        <p:spPr>
          <a:xfrm>
            <a:off x="1216353" y="2856263"/>
            <a:ext cx="1867301" cy="19250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개발 계획서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980F2A-FBE7-401C-8D22-37550A703BAC}"/>
              </a:ext>
            </a:extLst>
          </p:cNvPr>
          <p:cNvSpPr/>
          <p:nvPr/>
        </p:nvSpPr>
        <p:spPr>
          <a:xfrm>
            <a:off x="6474851" y="2856263"/>
            <a:ext cx="1867301" cy="19250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설계서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8142940-CD83-405D-A811-08F2AD187748}"/>
              </a:ext>
            </a:extLst>
          </p:cNvPr>
          <p:cNvSpPr/>
          <p:nvPr/>
        </p:nvSpPr>
        <p:spPr>
          <a:xfrm>
            <a:off x="9108346" y="2856263"/>
            <a:ext cx="1867301" cy="19250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최종 보고서</a:t>
            </a:r>
            <a:endParaRPr lang="en-US" altLang="ko-KR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및 </a:t>
            </a:r>
            <a:endParaRPr lang="en-US" altLang="ko-KR" sz="20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웹 형식의 프로그램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70FC1-0769-402C-B613-56FA440FAD06}"/>
              </a:ext>
            </a:extLst>
          </p:cNvPr>
          <p:cNvSpPr/>
          <p:nvPr/>
        </p:nvSpPr>
        <p:spPr>
          <a:xfrm>
            <a:off x="3845602" y="2856263"/>
            <a:ext cx="1867301" cy="19250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요구 계획서</a:t>
            </a:r>
          </a:p>
        </p:txBody>
      </p:sp>
    </p:spTree>
    <p:extLst>
      <p:ext uri="{BB962C8B-B14F-4D97-AF65-F5344CB8AC3E}">
        <p14:creationId xmlns:p14="http://schemas.microsoft.com/office/powerpoint/2010/main" val="38225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규모 및 일정 예측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941F83F-F624-4849-8066-05B2306C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2267"/>
              </p:ext>
            </p:extLst>
          </p:nvPr>
        </p:nvGraphicFramePr>
        <p:xfrm>
          <a:off x="1925052" y="1487103"/>
          <a:ext cx="8482264" cy="2851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051">
                  <a:extLst>
                    <a:ext uri="{9D8B030D-6E8A-4147-A177-3AD203B41FA5}">
                      <a16:colId xmlns:a16="http://schemas.microsoft.com/office/drawing/2014/main" val="1058496364"/>
                    </a:ext>
                  </a:extLst>
                </a:gridCol>
                <a:gridCol w="2120051">
                  <a:extLst>
                    <a:ext uri="{9D8B030D-6E8A-4147-A177-3AD203B41FA5}">
                      <a16:colId xmlns:a16="http://schemas.microsoft.com/office/drawing/2014/main" val="3992307017"/>
                    </a:ext>
                  </a:extLst>
                </a:gridCol>
                <a:gridCol w="2121081">
                  <a:extLst>
                    <a:ext uri="{9D8B030D-6E8A-4147-A177-3AD203B41FA5}">
                      <a16:colId xmlns:a16="http://schemas.microsoft.com/office/drawing/2014/main" val="2000696747"/>
                    </a:ext>
                  </a:extLst>
                </a:gridCol>
                <a:gridCol w="2121081">
                  <a:extLst>
                    <a:ext uri="{9D8B030D-6E8A-4147-A177-3AD203B41FA5}">
                      <a16:colId xmlns:a16="http://schemas.microsoft.com/office/drawing/2014/main" val="3911747919"/>
                    </a:ext>
                  </a:extLst>
                </a:gridCol>
              </a:tblGrid>
              <a:tr h="354135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구현 기능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낙관치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중간치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비관치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887712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메인 화면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250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350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60555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회원 관리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700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603151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상품 등록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350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450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600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229680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상품 예약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550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0702768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상품 결제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750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48728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마이 페이지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550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6806568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합계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2200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2850</a:t>
                      </a:r>
                      <a:endParaRPr lang="ko-KR" sz="1800" kern="10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lv-LV" sz="1800" kern="100" dirty="0"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3500</a:t>
                      </a:r>
                      <a:endParaRPr lang="ko-KR" sz="1800" kern="100" dirty="0">
                        <a:effectLst/>
                        <a:latin typeface="고도 M" panose="02000503000000020004" pitchFamily="2" charset="-127"/>
                        <a:ea typeface="고도 M" panose="02000503000000020004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290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0F6A9D-EDBC-4725-B000-FD816DBBF019}"/>
              </a:ext>
            </a:extLst>
          </p:cNvPr>
          <p:cNvSpPr txBox="1"/>
          <p:nvPr/>
        </p:nvSpPr>
        <p:spPr>
          <a:xfrm>
            <a:off x="1705349" y="4594776"/>
            <a:ext cx="9471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유사 사이트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(Bookin.com, Airbnb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등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의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LOC(Inspector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기준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프론트엔드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와 유사 프로젝트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 err="1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백엔드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를 참조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LOC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예측치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: {2200+(2850*4)+3500}/6 = 2850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총 개발 시간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주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10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시간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추정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 * 6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주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설계 및 구현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) =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총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60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시간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예상 생산성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총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60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시간 동안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명의 인력을 투입할 예정이므로</a:t>
            </a:r>
          </a:p>
          <a:p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                    </a:t>
            </a:r>
            <a:r>
              <a:rPr lang="en-US" altLang="ko-KR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2850 / (5*60) = 47.5 LOC/MH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A9E51-A6AA-4B43-A598-4B00FF324E75}"/>
              </a:ext>
            </a:extLst>
          </p:cNvPr>
          <p:cNvSpPr txBox="1"/>
          <p:nvPr/>
        </p:nvSpPr>
        <p:spPr>
          <a:xfrm>
            <a:off x="192506" y="1487103"/>
            <a:ext cx="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규모 예측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3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규모 및 일정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09A7-46CA-43DF-A582-9B3DA978BD73}"/>
              </a:ext>
            </a:extLst>
          </p:cNvPr>
          <p:cNvSpPr txBox="1"/>
          <p:nvPr/>
        </p:nvSpPr>
        <p:spPr>
          <a:xfrm>
            <a:off x="192505" y="1487103"/>
            <a:ext cx="2493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일정 예측 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	–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작업 의존도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7" name="표 2">
            <a:extLst>
              <a:ext uri="{FF2B5EF4-FFF2-40B4-BE49-F238E27FC236}">
                <a16:creationId xmlns:a16="http://schemas.microsoft.com/office/drawing/2014/main" id="{E6C0CAE5-5833-47AE-B216-3DCE3C519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67268"/>
              </p:ext>
            </p:extLst>
          </p:nvPr>
        </p:nvGraphicFramePr>
        <p:xfrm>
          <a:off x="2686229" y="1497744"/>
          <a:ext cx="7774842" cy="4838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1614">
                  <a:extLst>
                    <a:ext uri="{9D8B030D-6E8A-4147-A177-3AD203B41FA5}">
                      <a16:colId xmlns:a16="http://schemas.microsoft.com/office/drawing/2014/main" val="4069851218"/>
                    </a:ext>
                  </a:extLst>
                </a:gridCol>
                <a:gridCol w="2591614">
                  <a:extLst>
                    <a:ext uri="{9D8B030D-6E8A-4147-A177-3AD203B41FA5}">
                      <a16:colId xmlns:a16="http://schemas.microsoft.com/office/drawing/2014/main" val="2839636917"/>
                    </a:ext>
                  </a:extLst>
                </a:gridCol>
                <a:gridCol w="2591614">
                  <a:extLst>
                    <a:ext uri="{9D8B030D-6E8A-4147-A177-3AD203B41FA5}">
                      <a16:colId xmlns:a16="http://schemas.microsoft.com/office/drawing/2014/main" val="73179273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선행작업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소요 기간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89113"/>
                  </a:ext>
                </a:extLst>
              </a:tr>
              <a:tr h="757831">
                <a:tc>
                  <a:txBody>
                    <a:bodyPr/>
                    <a:lstStyle/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ko-KR" altLang="en-US" sz="1400" dirty="0"/>
                        <a:t>업무 계획 수립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ko-KR" altLang="en-US" sz="1400" dirty="0"/>
                        <a:t>요구사항 정의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7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242027"/>
                  </a:ext>
                </a:extLst>
              </a:tr>
              <a:tr h="1811155">
                <a:tc>
                  <a:txBody>
                    <a:bodyPr/>
                    <a:lstStyle/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3"/>
                      </a:pPr>
                      <a:r>
                        <a:rPr lang="ko-KR" altLang="en-US" sz="1400" dirty="0"/>
                        <a:t>구조 설계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3"/>
                      </a:pPr>
                      <a:r>
                        <a:rPr lang="ko-KR" altLang="en-US" sz="1400" dirty="0"/>
                        <a:t>스토리보드 작성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3"/>
                      </a:pPr>
                      <a:r>
                        <a:rPr lang="ko-KR" altLang="en-US" sz="1400" dirty="0"/>
                        <a:t>페이지 목록 설계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3"/>
                      </a:pPr>
                      <a:r>
                        <a:rPr lang="ko-KR" altLang="en-US" sz="1400" dirty="0"/>
                        <a:t>프로그램 설계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3"/>
                      </a:pPr>
                      <a:r>
                        <a:rPr lang="ko-KR" altLang="en-US" sz="1400" dirty="0"/>
                        <a:t>디자인 시안 설계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14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5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2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5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76199"/>
                  </a:ext>
                </a:extLst>
              </a:tr>
              <a:tr h="1097651">
                <a:tc>
                  <a:txBody>
                    <a:bodyPr/>
                    <a:lstStyle/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9"/>
                      </a:pPr>
                      <a:r>
                        <a:rPr lang="ko-KR" altLang="en-US" sz="1400" dirty="0"/>
                        <a:t>페이지 디자인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9"/>
                      </a:pPr>
                      <a:r>
                        <a:rPr lang="ko-KR" altLang="en-US" sz="1400" dirty="0"/>
                        <a:t>페이지 퍼블리싱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9"/>
                      </a:pPr>
                      <a:r>
                        <a:rPr lang="ko-KR" altLang="en-US" sz="1400" dirty="0"/>
                        <a:t>프로그래밍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E, G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F, G, H,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5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560360"/>
                  </a:ext>
                </a:extLst>
              </a:tr>
              <a:tr h="757831">
                <a:tc>
                  <a:txBody>
                    <a:bodyPr/>
                    <a:lstStyle/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12"/>
                      </a:pPr>
                      <a:r>
                        <a:rPr lang="ko-KR" altLang="en-US" sz="1400" dirty="0"/>
                        <a:t>통합테스트</a:t>
                      </a:r>
                      <a:endParaRPr lang="en-US" altLang="ko-KR" sz="1400" dirty="0"/>
                    </a:p>
                    <a:p>
                      <a:pPr marL="228600" indent="-228600" algn="ctr" latinLnBrk="1">
                        <a:lnSpc>
                          <a:spcPct val="150000"/>
                        </a:lnSpc>
                        <a:buFont typeface="+mj-lt"/>
                        <a:buAutoNum type="alphaUcPeriod" startAt="12"/>
                      </a:pPr>
                      <a:r>
                        <a:rPr lang="ko-KR" altLang="en-US" sz="1400" dirty="0"/>
                        <a:t>테스트 결과 반영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J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3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15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규모 및 일정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09A7-46CA-43DF-A582-9B3DA978BD73}"/>
              </a:ext>
            </a:extLst>
          </p:cNvPr>
          <p:cNvSpPr txBox="1"/>
          <p:nvPr/>
        </p:nvSpPr>
        <p:spPr>
          <a:xfrm>
            <a:off x="192505" y="1487103"/>
            <a:ext cx="3297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일정 예측 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	– CPM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네트워크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336354D-325B-4AF8-AA0C-590EA44C54C0}"/>
              </a:ext>
            </a:extLst>
          </p:cNvPr>
          <p:cNvGrpSpPr/>
          <p:nvPr/>
        </p:nvGrpSpPr>
        <p:grpSpPr>
          <a:xfrm>
            <a:off x="1078030" y="3169503"/>
            <a:ext cx="9346132" cy="1767389"/>
            <a:chOff x="616017" y="3463117"/>
            <a:chExt cx="9346132" cy="176738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4B45FC4-6DEF-408C-B3B0-6EE0CF0376C9}"/>
                </a:ext>
              </a:extLst>
            </p:cNvPr>
            <p:cNvSpPr/>
            <p:nvPr/>
          </p:nvSpPr>
          <p:spPr>
            <a:xfrm>
              <a:off x="616017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A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E5FD908-977C-4089-BD08-F4B5C4BEB1F7}"/>
                </a:ext>
              </a:extLst>
            </p:cNvPr>
            <p:cNvSpPr/>
            <p:nvPr/>
          </p:nvSpPr>
          <p:spPr>
            <a:xfrm>
              <a:off x="1538717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B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2D777A1-03E9-41D1-BEDB-F00EF3009841}"/>
                </a:ext>
              </a:extLst>
            </p:cNvPr>
            <p:cNvSpPr/>
            <p:nvPr/>
          </p:nvSpPr>
          <p:spPr>
            <a:xfrm>
              <a:off x="2461417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C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70122-1B64-496A-AC89-91300450D85F}"/>
                </a:ext>
              </a:extLst>
            </p:cNvPr>
            <p:cNvSpPr/>
            <p:nvPr/>
          </p:nvSpPr>
          <p:spPr>
            <a:xfrm>
              <a:off x="3384117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227336-E095-4BE7-A92F-4FF847FCC1A0}"/>
                </a:ext>
              </a:extLst>
            </p:cNvPr>
            <p:cNvSpPr/>
            <p:nvPr/>
          </p:nvSpPr>
          <p:spPr>
            <a:xfrm>
              <a:off x="4317526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E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B94BBCC-BDFD-4DC7-B1C1-3C10F7C3CA68}"/>
                </a:ext>
              </a:extLst>
            </p:cNvPr>
            <p:cNvSpPr/>
            <p:nvPr/>
          </p:nvSpPr>
          <p:spPr>
            <a:xfrm>
              <a:off x="5250933" y="3463118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F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22695B-D424-4CE8-8FBF-5EFEF74B407C}"/>
                </a:ext>
              </a:extLst>
            </p:cNvPr>
            <p:cNvSpPr/>
            <p:nvPr/>
          </p:nvSpPr>
          <p:spPr>
            <a:xfrm>
              <a:off x="6184343" y="3463117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G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CDA70F7-7895-4B53-8698-3421F85670B8}"/>
                </a:ext>
              </a:extLst>
            </p:cNvPr>
            <p:cNvSpPr/>
            <p:nvPr/>
          </p:nvSpPr>
          <p:spPr>
            <a:xfrm>
              <a:off x="5250934" y="4664303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H</a:t>
              </a:r>
              <a:endParaRPr lang="ko-KR" altLang="en-US" sz="20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CA1BEFE-D879-489B-B0FD-E48EB20D6676}"/>
                </a:ext>
              </a:extLst>
            </p:cNvPr>
            <p:cNvSpPr/>
            <p:nvPr/>
          </p:nvSpPr>
          <p:spPr>
            <a:xfrm>
              <a:off x="6467445" y="4664303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I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55B40A0-7BDB-470D-B0A7-D00CB32FCAD1}"/>
                </a:ext>
              </a:extLst>
            </p:cNvPr>
            <p:cNvSpPr/>
            <p:nvPr/>
          </p:nvSpPr>
          <p:spPr>
            <a:xfrm>
              <a:off x="7422765" y="4063464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J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228F32E-45D5-4C33-8FB4-4F3AE01FDFF4}"/>
                </a:ext>
              </a:extLst>
            </p:cNvPr>
            <p:cNvSpPr/>
            <p:nvPr/>
          </p:nvSpPr>
          <p:spPr>
            <a:xfrm>
              <a:off x="8409355" y="4063463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K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35F978F-B9D5-40E1-8DFE-2F2B8DA08B71}"/>
                </a:ext>
              </a:extLst>
            </p:cNvPr>
            <p:cNvSpPr/>
            <p:nvPr/>
          </p:nvSpPr>
          <p:spPr>
            <a:xfrm>
              <a:off x="9395946" y="4063463"/>
              <a:ext cx="566203" cy="56620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L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A333297-9AA8-45F7-9A03-A0F13667D187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1182220" y="3746220"/>
              <a:ext cx="356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BC21AF0-52BA-4E92-917E-E64B3947EE19}"/>
                </a:ext>
              </a:extLst>
            </p:cNvPr>
            <p:cNvCxnSpPr/>
            <p:nvPr/>
          </p:nvCxnSpPr>
          <p:spPr>
            <a:xfrm>
              <a:off x="2104920" y="3746219"/>
              <a:ext cx="356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CE9CFF-94A5-475A-9059-B0B4B51DCA44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027620" y="3746220"/>
              <a:ext cx="356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EDCDD28-A29C-440E-85AC-D1C8FB2F9FED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3950320" y="3746220"/>
              <a:ext cx="367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34858EC-3425-4C0E-9DD5-6474B57F55DC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883729" y="3746220"/>
              <a:ext cx="367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460A5DC-14D9-4965-A08D-B8C2193C36FB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5817136" y="3746219"/>
              <a:ext cx="3672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43D0073-64D2-4C6A-9ABE-ADE318DD9C65}"/>
                </a:ext>
              </a:extLst>
            </p:cNvPr>
            <p:cNvCxnSpPr>
              <a:stCxn id="11" idx="5"/>
              <a:endCxn id="14" idx="1"/>
            </p:cNvCxnSpPr>
            <p:nvPr/>
          </p:nvCxnSpPr>
          <p:spPr>
            <a:xfrm>
              <a:off x="4800810" y="3946402"/>
              <a:ext cx="533043" cy="80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EE59DBC-2A7B-49C3-AAEF-21757368DD8F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5734218" y="3946401"/>
              <a:ext cx="533044" cy="800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BA57DD6-EE40-416D-B20C-60671764E36B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5817137" y="4947405"/>
              <a:ext cx="65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2AA70C1-5D7D-47B9-B815-D9624A03D17B}"/>
                </a:ext>
              </a:extLst>
            </p:cNvPr>
            <p:cNvCxnSpPr>
              <a:stCxn id="12" idx="5"/>
              <a:endCxn id="16" idx="2"/>
            </p:cNvCxnSpPr>
            <p:nvPr/>
          </p:nvCxnSpPr>
          <p:spPr>
            <a:xfrm>
              <a:off x="5734217" y="3946402"/>
              <a:ext cx="1688548" cy="400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48D14B-6568-41E6-99E0-D4010CACEB03}"/>
                </a:ext>
              </a:extLst>
            </p:cNvPr>
            <p:cNvCxnSpPr>
              <a:stCxn id="13" idx="5"/>
              <a:endCxn id="16" idx="2"/>
            </p:cNvCxnSpPr>
            <p:nvPr/>
          </p:nvCxnSpPr>
          <p:spPr>
            <a:xfrm>
              <a:off x="6667627" y="3946401"/>
              <a:ext cx="755138" cy="40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90DE010-EB69-4848-BBA5-5D38C4F2C1C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 flipV="1">
              <a:off x="5817137" y="4346566"/>
              <a:ext cx="1605628" cy="60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15862E1-2480-496A-917A-01E7FDF9D7EB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7033648" y="4346566"/>
              <a:ext cx="389117" cy="60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B22293D-A757-4125-A1D9-923023CD9DF2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7988968" y="4346565"/>
              <a:ext cx="4203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83562FC-107F-4D94-8C29-8B34FCCB1096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8975558" y="4346565"/>
              <a:ext cx="420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12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DE19FA-599D-4CE5-84C8-D281A6A71ADB}"/>
              </a:ext>
            </a:extLst>
          </p:cNvPr>
          <p:cNvSpPr/>
          <p:nvPr/>
        </p:nvSpPr>
        <p:spPr>
          <a:xfrm>
            <a:off x="0" y="176169"/>
            <a:ext cx="5712903" cy="1015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고도 M" panose="02000503000000020004" pitchFamily="2" charset="-127"/>
                <a:ea typeface="고도 M" panose="02000503000000020004" pitchFamily="2" charset="-127"/>
              </a:rPr>
              <a:t>규모 및 일정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09A7-46CA-43DF-A582-9B3DA978BD73}"/>
              </a:ext>
            </a:extLst>
          </p:cNvPr>
          <p:cNvSpPr txBox="1"/>
          <p:nvPr/>
        </p:nvSpPr>
        <p:spPr>
          <a:xfrm>
            <a:off x="192505" y="1487103"/>
            <a:ext cx="235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일정 예측 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	– GANTT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Times New Roman" panose="02020603050405020304" pitchFamily="18" charset="0"/>
              </a:rPr>
              <a:t> 차트</a:t>
            </a:r>
            <a:endParaRPr lang="en-US" altLang="ko-KR" sz="2000" dirty="0">
              <a:effectLst/>
              <a:latin typeface="고도 M" panose="02000503000000020004" pitchFamily="2" charset="-127"/>
              <a:ea typeface="고도 M" panose="02000503000000020004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44052D-864C-4756-8831-B291FE60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55" y="1246040"/>
            <a:ext cx="6733890" cy="54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703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124</TotalTime>
  <Words>1026</Words>
  <Application>Microsoft Office PowerPoint</Application>
  <PresentationFormat>와이드스크린</PresentationFormat>
  <Paragraphs>335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고도 M</vt:lpstr>
      <vt:lpstr>Arial</vt:lpstr>
      <vt:lpstr>Corbel</vt:lpstr>
      <vt:lpstr>Times New Roman</vt:lpstr>
      <vt:lpstr>Wingdings 2</vt:lpstr>
      <vt:lpstr>틀</vt:lpstr>
      <vt:lpstr>배리어프리 호텔 예약 서비스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배리어프리 호텔 예약 서비스</dc:title>
  <dc:creator>이준혁</dc:creator>
  <cp:lastModifiedBy>이준혁</cp:lastModifiedBy>
  <cp:revision>6</cp:revision>
  <dcterms:created xsi:type="dcterms:W3CDTF">2021-10-08T15:13:51Z</dcterms:created>
  <dcterms:modified xsi:type="dcterms:W3CDTF">2021-10-08T17:29:17Z</dcterms:modified>
</cp:coreProperties>
</file>