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59" r:id="rId10"/>
    <p:sldId id="265" r:id="rId11"/>
    <p:sldId id="266" r:id="rId12"/>
    <p:sldId id="267" r:id="rId13"/>
    <p:sldId id="273" r:id="rId14"/>
    <p:sldId id="268" r:id="rId15"/>
    <p:sldId id="275" r:id="rId16"/>
    <p:sldId id="276" r:id="rId17"/>
    <p:sldId id="274" r:id="rId18"/>
    <p:sldId id="278" r:id="rId19"/>
    <p:sldId id="277" r:id="rId20"/>
    <p:sldId id="261" r:id="rId21"/>
    <p:sldId id="279" r:id="rId22"/>
    <p:sldId id="260" r:id="rId23"/>
    <p:sldId id="280" r:id="rId24"/>
    <p:sldId id="281" r:id="rId25"/>
    <p:sldId id="264" r:id="rId26"/>
  </p:sldIdLst>
  <p:sldSz cx="12192000" cy="6858000"/>
  <p:notesSz cx="6858000" cy="9144000"/>
  <p:embeddedFontLst>
    <p:embeddedFont>
      <p:font typeface="KoPubWorld돋움체 Light" panose="020B0600000101010101" charset="-127"/>
      <p:regular r:id="rId27"/>
    </p:embeddedFont>
    <p:embeddedFont>
      <p:font typeface="나눔스퀘어_ac" panose="020B0600000101010101" pitchFamily="50" charset="-127"/>
      <p:regular r:id="rId28"/>
    </p:embeddedFont>
    <p:embeddedFont>
      <p:font typeface="나눔스퀘어_ac Bold" panose="020B0600000101010101" pitchFamily="50" charset="-127"/>
      <p:bold r:id="rId29"/>
    </p:embeddedFont>
    <p:embeddedFont>
      <p:font typeface="나눔스퀘어_ac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KoPubWorld돋움체 Bold" panose="020B0600000101010101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39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w.go.kr/LSW/admRulInfoP.do?admRulSeq=2100000083371" TargetMode="External"/><Relationship Id="rId3" Type="http://schemas.openxmlformats.org/officeDocument/2006/relationships/hyperlink" Target="https://terms.naver.com/entry.naver?docId=2837557&amp;cid=40942&amp;categoryId=32828" TargetMode="External"/><Relationship Id="rId7" Type="http://schemas.openxmlformats.org/officeDocument/2006/relationships/hyperlink" Target="https://tutorial.djangogirls.org/ko/django/" TargetMode="External"/><Relationship Id="rId2" Type="http://schemas.openxmlformats.org/officeDocument/2006/relationships/hyperlink" Target="https://terms.naver.com/entry.naver?docId=817667&amp;cid=50376&amp;categoryId=5037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rms.naver.com/entry.naver?docId=1650553&amp;cid=42627&amp;categoryId=42627" TargetMode="External"/><Relationship Id="rId5" Type="http://schemas.openxmlformats.org/officeDocument/2006/relationships/hyperlink" Target="https://terms.naver.com/entry.naver?docId=3353294&amp;cid=40942&amp;categoryId=32840" TargetMode="External"/><Relationship Id="rId4" Type="http://schemas.openxmlformats.org/officeDocument/2006/relationships/hyperlink" Target="https://terms.naver.com/entry.naver?docId=3340565&amp;cid=40942&amp;categoryId=3283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743097" y="2902031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BFT 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요구사항명세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rPr>
              <a:t>소프트웨어공학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rPr>
              <a:t>12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rPr>
              <a:t>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E13764-1EF0-4A6F-8554-79E11A74BCAB}"/>
              </a:ext>
            </a:extLst>
          </p:cNvPr>
          <p:cNvSpPr txBox="1"/>
          <p:nvPr/>
        </p:nvSpPr>
        <p:spPr>
          <a:xfrm>
            <a:off x="10168555" y="4877466"/>
            <a:ext cx="1875835" cy="1552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201900724 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201800802 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김소연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201701924 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신세인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201702838 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이지은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201702803 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이준혁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사용자 인터페이스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51" y="1201041"/>
            <a:ext cx="7290097" cy="5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사용자 인터페이스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76" y="1201041"/>
            <a:ext cx="6855847" cy="5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사용자 인터페이스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68" y="1201041"/>
            <a:ext cx="7050464" cy="5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image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9687" y="1200150"/>
            <a:ext cx="4492625" cy="55343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31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29377"/>
              </p:ext>
            </p:extLst>
          </p:nvPr>
        </p:nvGraphicFramePr>
        <p:xfrm>
          <a:off x="1097662" y="1619250"/>
          <a:ext cx="10132313" cy="494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88"/>
                <a:gridCol w="8620125"/>
              </a:tblGrid>
              <a:tr h="2629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유스케이스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이름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검색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액터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</a:t>
                      </a: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시작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예약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페이지에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접속해야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한다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4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기본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4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검색창에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날짜와 지역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장애 유형을 입력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검색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고객이 검색한 내용에 맞는 결과를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고객은 원하는 상품을 선택하여 상세 페이지로 넘어간다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고객이 선택한 상품의 상세 정보를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대안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  </a:t>
                      </a:r>
                      <a:endParaRPr lang="en-US" sz="14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2A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고객의 검색에 일치하는 결과가 없으면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결과 없음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 결과 없음을 인식하고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유스케이스를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마친다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종료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선택한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정보가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표시된다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019251" y="1164864"/>
            <a:ext cx="2153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상품 검색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유스케이스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96798"/>
              </p:ext>
            </p:extLst>
          </p:nvPr>
        </p:nvGraphicFramePr>
        <p:xfrm>
          <a:off x="1029843" y="1146455"/>
          <a:ext cx="10132313" cy="5534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88"/>
                <a:gridCol w="8620125"/>
              </a:tblGrid>
              <a:tr h="26292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유스케이스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이름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예약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액터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시작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예약을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원하는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상품을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선택해야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  <a:endParaRPr lang="ko-KR" sz="1400" kern="1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92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기본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 선택한 상품의 상세 정보를 확인하고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예약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예약 정보를 입력하는 서식을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고객은 예약의 필요한 정보를 서식에 입력하고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확인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을 누른다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개인정보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요구사항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)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고객에게 입력한 정보를 확인시키는 서식을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고객은 표시된 정보를 확인하고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결제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결제정보를 입력하는 창을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 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결제정보를 선택하고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다음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결제정보의 유효성을 판단하고 결과를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유효성에 문제가 없다면 결제를 완료하고 예약 내용을 시스템에 저장한 후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고객과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호스트에게 예약 내용을 통보한다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시스템은 결제 화면을 표시한다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04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대안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   1A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 예약 의사가 없으면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페이지를 나가고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유스케이스를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마친다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indent="254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5A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고객이 내용을 확인하고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수정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기본 흐름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3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으로 돌아간다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</a:p>
                    <a:p>
                      <a:pPr marL="0" lvl="0" indent="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     9A</a:t>
                      </a:r>
                    </a:p>
                    <a:p>
                      <a:pPr marL="0" lvl="0" indent="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100" dirty="0" smtClean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1.</a:t>
                      </a:r>
                      <a:r>
                        <a:rPr lang="en-US" altLang="ko-KR" sz="1400" kern="100" baseline="0" dirty="0" smtClean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유효성에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문제가 있다면 오류 메시지를 띄우고 기본 흐름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3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으로 돌아간다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종료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예약에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대한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결제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화면이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표시된다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  <a:endParaRPr lang="ko-KR" sz="14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8999076" y="1088664"/>
            <a:ext cx="2153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상품 예약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유스케이스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8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44352"/>
              </p:ext>
            </p:extLst>
          </p:nvPr>
        </p:nvGraphicFramePr>
        <p:xfrm>
          <a:off x="1029843" y="1431314"/>
          <a:ext cx="10132313" cy="5319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88"/>
                <a:gridCol w="8620125"/>
              </a:tblGrid>
              <a:tr h="26292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유스케이스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이름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</a:t>
                      </a: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등록</a:t>
                      </a:r>
                      <a:endParaRPr lang="en-US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액터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</a:t>
                      </a:r>
                      <a:endParaRPr lang="en-US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시작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호스트로</a:t>
                      </a: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등록된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사용자이고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로그인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되어야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한다</a:t>
                      </a:r>
                      <a:r>
                        <a:rPr 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522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기본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호스트가</a:t>
                      </a:r>
                      <a:r>
                        <a:rPr 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‘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 등록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을 선택한다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시스템이 상품 등록 양식을 표시한다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호스트가 양식에 맞게 상품에 대한 정보를 작성한다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b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</a:b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상품명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소유자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 정보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가격 정보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)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시스템이 작성된 내용을 확인하는 양식을 표시한다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호스트가 내용을 확인하고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확인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 정보를 시스템에 저장한다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305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대안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흐름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5A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호스트가 내용을 확인하고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‘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수정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’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버튼을 누른다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342900" lvl="0" indent="-342900"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기본 흐름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 3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으로 돌아간다</a:t>
                      </a: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.</a:t>
                      </a:r>
                      <a:endParaRPr lang="ko-KR" sz="14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종료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조건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호스트가</a:t>
                      </a:r>
                      <a:r>
                        <a:rPr 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입력한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상품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정보가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시스템에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 </a:t>
                      </a: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Times New Roman"/>
                        </a:rPr>
                        <a:t>저장된다</a:t>
                      </a:r>
                      <a:r>
                        <a:rPr 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/>
                        </a:rPr>
                        <a:t>.</a:t>
                      </a: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019251" y="1062903"/>
            <a:ext cx="2153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3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상품 등록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유스케이스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22" y="1200150"/>
            <a:ext cx="576135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논리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데이터베이스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요구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61572" y="1921363"/>
            <a:ext cx="10868855" cy="3662081"/>
            <a:chOff x="380170" y="1764780"/>
            <a:chExt cx="10868855" cy="3662081"/>
          </a:xfrm>
        </p:grpSpPr>
        <p:grpSp>
          <p:nvGrpSpPr>
            <p:cNvPr id="2" name="그룹 1"/>
            <p:cNvGrpSpPr/>
            <p:nvPr/>
          </p:nvGrpSpPr>
          <p:grpSpPr>
            <a:xfrm>
              <a:off x="380170" y="1764780"/>
              <a:ext cx="5988875" cy="3662081"/>
              <a:chOff x="465066" y="1342298"/>
              <a:chExt cx="5988875" cy="366208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31246" y="1361718"/>
                <a:ext cx="5422695" cy="3637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본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사이트의 회원은 고객과 호스트로 나누어져 있다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</a:t>
                </a:r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사이트에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회원으로 가입할 때에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사용자는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아이디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비밀번호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이름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이메일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연락처를 입력해야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하고</a:t>
                </a:r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구분으로 일반 사용자와 호스트를 구분한다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회원은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 아이디로 식별한다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상품에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대한 상품 번호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상품명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대표자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정보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 상태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가격 정보를 유지해야 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상품은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 번호로 식별한다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1342298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1956363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3060904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3652722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4542714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770524" y="1777827"/>
              <a:ext cx="5478501" cy="3411118"/>
              <a:chOff x="465063" y="1342298"/>
              <a:chExt cx="5478501" cy="341111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031247" y="1361718"/>
                <a:ext cx="4912317" cy="3391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호스트만 상품에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대해 등록할 수 있다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  <a:p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고객이 상품을 예약하면 예약에 대한 예약 번호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예약자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 날짜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주문 날짜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결제 정보를 유지해야 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예약은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 번호로 식별한다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상품이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예약상태가 되면 다른 </a:t>
                </a:r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고객은</a:t>
                </a:r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해당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날짜에 그 상품을 예약하지 못한다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호스트는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여러 개의 패키지를 등록할 수 있다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endPara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ko-KR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회원은 </a:t>
                </a:r>
                <a:r>
                  <a:rPr lang="ko-KR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예약 완료 상품에 대한 리뷰를 작성할 수 있다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1342298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1956363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6" y="2616009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5" y="3141868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09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1841637C-F02D-4ED4-9B17-10A92FFC6619}"/>
                  </a:ext>
                </a:extLst>
              </p:cNvPr>
              <p:cNvSpPr txBox="1"/>
              <p:nvPr/>
            </p:nvSpPr>
            <p:spPr>
              <a:xfrm>
                <a:off x="465063" y="3832869"/>
                <a:ext cx="56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10</a:t>
                </a:r>
                <a:endParaRPr lang="ko-KR" altLang="en-US" sz="2400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5770523" y="4734363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11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설계 시 제약 사항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AC7B7DB-B3D3-41D3-95D5-2DBDBBFED3F5}"/>
              </a:ext>
            </a:extLst>
          </p:cNvPr>
          <p:cNvGrpSpPr/>
          <p:nvPr/>
        </p:nvGrpSpPr>
        <p:grpSpPr>
          <a:xfrm>
            <a:off x="1418025" y="2083332"/>
            <a:ext cx="9355949" cy="3914075"/>
            <a:chOff x="2192615" y="2425628"/>
            <a:chExt cx="5110189" cy="26695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7293CCF-BB27-4D66-8E3F-A31FBB67941D}"/>
                </a:ext>
              </a:extLst>
            </p:cNvPr>
            <p:cNvSpPr txBox="1"/>
            <p:nvPr/>
          </p:nvSpPr>
          <p:spPr>
            <a:xfrm>
              <a:off x="2876635" y="2806835"/>
              <a:ext cx="815317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endParaRPr lang="en-US" altLang="ko-KR" b="1" dirty="0" smtClean="0">
                <a:solidFill>
                  <a:srgbClr val="36D2C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오픈 소스 사용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9782DA-3E49-4DAE-9034-D5692849686E}"/>
                </a:ext>
              </a:extLst>
            </p:cNvPr>
            <p:cNvSpPr txBox="1"/>
            <p:nvPr/>
          </p:nvSpPr>
          <p:spPr>
            <a:xfrm>
              <a:off x="2662998" y="3596037"/>
              <a:ext cx="1242588" cy="1221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확장성과 </a:t>
              </a:r>
              <a:r>
                <a:rPr lang="ko-KR" altLang="en-US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이식성을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고려하며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,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운영체제와 브라우저를 고려함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설계 시 </a:t>
              </a:r>
              <a:r>
                <a:rPr lang="ko-KR" altLang="en-US" sz="1400" dirty="0" err="1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오픈소스</a:t>
              </a:r>
              <a:r>
                <a:rPr lang="ko-KR" altLang="en-US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 사용</a:t>
              </a:r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.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프론트엔드</a:t>
              </a:r>
              <a:r>
                <a:rPr lang="ko-KR" altLang="en-US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– React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백엔드</a:t>
              </a:r>
              <a:r>
                <a:rPr lang="ko-KR" altLang="en-US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en-US" altLang="ko-KR" sz="12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Django</a:t>
              </a:r>
              <a:endPara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데이터베이스 </a:t>
              </a:r>
              <a:r>
                <a:rPr lang="en-US" altLang="ko-KR" sz="12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- MySQL</a:t>
              </a:r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275E108-6004-4086-A28A-A6A9CA33D37D}"/>
                </a:ext>
              </a:extLst>
            </p:cNvPr>
            <p:cNvSpPr txBox="1"/>
            <p:nvPr/>
          </p:nvSpPr>
          <p:spPr>
            <a:xfrm>
              <a:off x="2711814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rgbClr val="36D2C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65F91A1-7D3C-480F-878F-D056D8636765}"/>
                </a:ext>
              </a:extLst>
            </p:cNvPr>
            <p:cNvSpPr txBox="1"/>
            <p:nvPr/>
          </p:nvSpPr>
          <p:spPr>
            <a:xfrm>
              <a:off x="5612328" y="2806835"/>
              <a:ext cx="923886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endPara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dirty="0" err="1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가독성</a:t>
              </a: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 높은 코드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58EC5E4-D569-4D85-ADEB-769A0EBDAB4A}"/>
                </a:ext>
              </a:extLst>
            </p:cNvPr>
            <p:cNvSpPr txBox="1"/>
            <p:nvPr/>
          </p:nvSpPr>
          <p:spPr>
            <a:xfrm>
              <a:off x="5256930" y="3596037"/>
              <a:ext cx="1634677" cy="1120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변수와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함수의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담당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기능에 맞게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작성하며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주석을 붙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algn="ctr">
                <a:lnSpc>
                  <a:spcPct val="120000"/>
                </a:lnSpc>
              </a:pP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비효율적인 코드는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가급적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사용하지 않도록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하여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가독성과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효율성을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높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1711267-D454-42B9-9EF1-AC8E108A8BA7}"/>
                </a:ext>
              </a:extLst>
            </p:cNvPr>
            <p:cNvSpPr txBox="1"/>
            <p:nvPr/>
          </p:nvSpPr>
          <p:spPr>
            <a:xfrm>
              <a:off x="5501789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7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256375" cy="830997"/>
            <a:chOff x="3403338" y="2598003"/>
            <a:chExt cx="5256375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485022" cy="830997"/>
              <a:chOff x="3403338" y="2598003"/>
              <a:chExt cx="148502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351033" y="2837261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소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개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205679" cy="830997"/>
              <a:chOff x="6454034" y="2598003"/>
              <a:chExt cx="220567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5769" y="2844224"/>
                <a:ext cx="1293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상세 요구사항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4535718" cy="830997"/>
            <a:chOff x="3403338" y="2598003"/>
            <a:chExt cx="4535718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1784247" cy="830997"/>
              <a:chOff x="3403338" y="2598003"/>
              <a:chExt cx="178424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97598" y="2791094"/>
                <a:ext cx="8899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인수조건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1485022" cy="830997"/>
              <a:chOff x="6454034" y="2598003"/>
              <a:chExt cx="1485022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401729" y="2825101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부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록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1197974" y="2119101"/>
            <a:ext cx="4640690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648773" y="2073860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1747174" y="2318361"/>
            <a:ext cx="4080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신뢰도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(Reliability</a:t>
            </a:r>
            <a:r>
              <a:rPr lang="en-US" altLang="ko-KR" sz="14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요청에 정확한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멀티미디어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C8FF7CF-D8B5-498D-94C7-188252370E53}"/>
              </a:ext>
            </a:extLst>
          </p:cNvPr>
          <p:cNvSpPr/>
          <p:nvPr/>
        </p:nvSpPr>
        <p:spPr>
          <a:xfrm>
            <a:off x="1197974" y="3305081"/>
            <a:ext cx="4640690" cy="130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60B323-B658-4AFE-8D3D-E1D8D4538DE4}"/>
              </a:ext>
            </a:extLst>
          </p:cNvPr>
          <p:cNvSpPr txBox="1"/>
          <p:nvPr/>
        </p:nvSpPr>
        <p:spPr>
          <a:xfrm>
            <a:off x="1791840" y="3406727"/>
            <a:ext cx="404682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가용성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(Availability)</a:t>
            </a:r>
            <a:endParaRPr lang="ko-KR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요청에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허용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응답시간 내에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보이는 특정 기능을 선택하는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것이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기능을 수행하는 것이 되도록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8D62FD-93E9-42E5-9A1B-AF97802BB6B2}"/>
              </a:ext>
            </a:extLst>
          </p:cNvPr>
          <p:cNvSpPr/>
          <p:nvPr/>
        </p:nvSpPr>
        <p:spPr>
          <a:xfrm>
            <a:off x="648773" y="3406727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4" y="3693149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41F08B-C069-4545-B206-875162ED7E9E}"/>
              </a:ext>
            </a:extLst>
          </p:cNvPr>
          <p:cNvSpPr/>
          <p:nvPr/>
        </p:nvSpPr>
        <p:spPr>
          <a:xfrm>
            <a:off x="1197974" y="4788514"/>
            <a:ext cx="4640690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0ECF163-058E-4954-9C04-7029A48A2617}"/>
              </a:ext>
            </a:extLst>
          </p:cNvPr>
          <p:cNvSpPr/>
          <p:nvPr/>
        </p:nvSpPr>
        <p:spPr>
          <a:xfrm>
            <a:off x="648773" y="4739594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5" y="2360280"/>
            <a:ext cx="525558" cy="525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5" y="5026015"/>
            <a:ext cx="525558" cy="5255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1791840" y="4854829"/>
            <a:ext cx="4080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보안성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(Security)</a:t>
            </a:r>
            <a:endParaRPr lang="ko-KR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호스트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기능은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호스트만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접근할 수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있도록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시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제한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6781982" y="2318361"/>
            <a:ext cx="4640690" cy="1433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6216088" y="2479882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7325085" y="2471992"/>
            <a:ext cx="4080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유지보수 용이성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(Maintainability)</a:t>
            </a:r>
            <a:endParaRPr lang="ko-KR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관리자의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 관리 및 유지 보수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용이성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극대화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발생 시 오류에 대한 정보 수집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빠른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파악 및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유지보수 진행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8FF7CF-D8B5-498D-94C7-188252370E53}"/>
              </a:ext>
            </a:extLst>
          </p:cNvPr>
          <p:cNvSpPr/>
          <p:nvPr/>
        </p:nvSpPr>
        <p:spPr>
          <a:xfrm>
            <a:off x="6781982" y="3933824"/>
            <a:ext cx="4640690" cy="1730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60B323-B658-4AFE-8D3D-E1D8D4538DE4}"/>
              </a:ext>
            </a:extLst>
          </p:cNvPr>
          <p:cNvSpPr txBox="1"/>
          <p:nvPr/>
        </p:nvSpPr>
        <p:spPr>
          <a:xfrm>
            <a:off x="7375848" y="4035471"/>
            <a:ext cx="4046824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이식성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(Portability)</a:t>
            </a:r>
            <a:endParaRPr lang="ko-KR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오픈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소스를 이용하여 타 시스템으로의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호환성과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이식성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향상을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제고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브라우저를 통한 시스템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작동으로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서로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컴퓨터에서도 동일한 웹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브라우저를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사용한다면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동일한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UI/UX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A8D62FD-93E9-42E5-9A1B-AF97802BB6B2}"/>
              </a:ext>
            </a:extLst>
          </p:cNvPr>
          <p:cNvSpPr/>
          <p:nvPr/>
        </p:nvSpPr>
        <p:spPr>
          <a:xfrm>
            <a:off x="6232781" y="4249330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02" y="4536161"/>
            <a:ext cx="525558" cy="52555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9" y="2772444"/>
            <a:ext cx="525558" cy="52555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소프트웨어 시스템 속성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소프트웨어 시스템 속성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8825" y="2523085"/>
            <a:ext cx="11214101" cy="2769382"/>
            <a:chOff x="557400" y="2523085"/>
            <a:chExt cx="11214101" cy="2769382"/>
          </a:xfrm>
        </p:grpSpPr>
        <p:grpSp>
          <p:nvGrpSpPr>
            <p:cNvPr id="10" name="그룹 9"/>
            <p:cNvGrpSpPr/>
            <p:nvPr/>
          </p:nvGrpSpPr>
          <p:grpSpPr>
            <a:xfrm>
              <a:off x="557400" y="2523085"/>
              <a:ext cx="2591041" cy="2768432"/>
              <a:chOff x="273626" y="2523085"/>
              <a:chExt cx="2591041" cy="276843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7A5705AF-7E3F-4EE1-AAFA-DF5991A0C3EC}"/>
                  </a:ext>
                </a:extLst>
              </p:cNvPr>
              <p:cNvSpPr/>
              <p:nvPr/>
            </p:nvSpPr>
            <p:spPr>
              <a:xfrm>
                <a:off x="426450" y="2649219"/>
                <a:ext cx="2438217" cy="264229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F7374D96-F450-468F-BCE5-3F1C4AC6DE17}"/>
                  </a:ext>
                </a:extLst>
              </p:cNvPr>
              <p:cNvSpPr/>
              <p:nvPr/>
            </p:nvSpPr>
            <p:spPr>
              <a:xfrm>
                <a:off x="273626" y="2523085"/>
                <a:ext cx="2438217" cy="2642298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64DE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7293CCF-BB27-4D66-8E3F-A31FBB67941D}"/>
                  </a:ext>
                </a:extLst>
              </p:cNvPr>
              <p:cNvSpPr txBox="1"/>
              <p:nvPr/>
            </p:nvSpPr>
            <p:spPr>
              <a:xfrm>
                <a:off x="773643" y="2801301"/>
                <a:ext cx="14381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36D2C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</a:p>
              <a:p>
                <a:pPr algn="ctr"/>
                <a:endParaRPr lang="en-US" altLang="ko-KR" sz="1600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 Light" panose="00000300000000000000" pitchFamily="2" charset="-127"/>
                  </a:rPr>
                  <a:t>사용자 모드</a:t>
                </a:r>
                <a:endPara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189782DA-3E49-4DAE-9034-D5692849686E}"/>
                  </a:ext>
                </a:extLst>
              </p:cNvPr>
              <p:cNvSpPr txBox="1"/>
              <p:nvPr/>
            </p:nvSpPr>
            <p:spPr>
              <a:xfrm>
                <a:off x="409740" y="3884117"/>
                <a:ext cx="2165978" cy="867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관리자와 일반 사용자로 구분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일반 사용자는 클라이언트를</a:t>
                </a:r>
                <a:endPara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통해 시스템을 사용함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9275E108-6004-4086-A28A-A6A9CA33D37D}"/>
                  </a:ext>
                </a:extLst>
              </p:cNvPr>
              <p:cNvSpPr txBox="1"/>
              <p:nvPr/>
            </p:nvSpPr>
            <p:spPr>
              <a:xfrm>
                <a:off x="853428" y="3544272"/>
                <a:ext cx="1278604" cy="32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36D2CE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6C2C35D-6630-4D81-B912-08097FEFBFC8}"/>
                </a:ext>
              </a:extLst>
            </p:cNvPr>
            <p:cNvSpPr/>
            <p:nvPr/>
          </p:nvSpPr>
          <p:spPr>
            <a:xfrm>
              <a:off x="3542084" y="2649219"/>
              <a:ext cx="2438217" cy="264229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296012F4-6AF8-4F27-AC0B-9C7C18A2AD51}"/>
                </a:ext>
              </a:extLst>
            </p:cNvPr>
            <p:cNvSpPr/>
            <p:nvPr/>
          </p:nvSpPr>
          <p:spPr>
            <a:xfrm>
              <a:off x="3389260" y="2523085"/>
              <a:ext cx="2438217" cy="264229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1711267-D454-42B9-9EF1-AC8E108A8BA7}"/>
                </a:ext>
              </a:extLst>
            </p:cNvPr>
            <p:cNvSpPr txBox="1"/>
            <p:nvPr/>
          </p:nvSpPr>
          <p:spPr>
            <a:xfrm>
              <a:off x="3969063" y="3544272"/>
              <a:ext cx="1278604" cy="326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E7293CCF-BB27-4D66-8E3F-A31FBB67941D}"/>
                </a:ext>
              </a:extLst>
            </p:cNvPr>
            <p:cNvSpPr txBox="1"/>
            <p:nvPr/>
          </p:nvSpPr>
          <p:spPr>
            <a:xfrm>
              <a:off x="3889280" y="2801301"/>
              <a:ext cx="143816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endParaRPr lang="en-US" altLang="ko-KR" sz="1600" b="1" dirty="0" smtClean="0">
                <a:solidFill>
                  <a:srgbClr val="36D2C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시스템 모드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89782DA-3E49-4DAE-9034-D5692849686E}"/>
                </a:ext>
              </a:extLst>
            </p:cNvPr>
            <p:cNvSpPr txBox="1"/>
            <p:nvPr/>
          </p:nvSpPr>
          <p:spPr>
            <a:xfrm>
              <a:off x="3642535" y="3736848"/>
              <a:ext cx="19014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일반 서비스 제공 모드와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판매자에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의한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콘텐츠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업로드 모드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모두 지원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,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업로드 모드 시 사용자의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접속 요청이 제한됨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6273952" y="2523085"/>
              <a:ext cx="2591041" cy="2768432"/>
              <a:chOff x="6360101" y="2523085"/>
              <a:chExt cx="2591041" cy="276843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7A5705AF-7E3F-4EE1-AAFA-DF5991A0C3EC}"/>
                  </a:ext>
                </a:extLst>
              </p:cNvPr>
              <p:cNvSpPr/>
              <p:nvPr/>
            </p:nvSpPr>
            <p:spPr>
              <a:xfrm>
                <a:off x="6512925" y="2649219"/>
                <a:ext cx="2438217" cy="264229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F7374D96-F450-468F-BCE5-3F1C4AC6DE17}"/>
                  </a:ext>
                </a:extLst>
              </p:cNvPr>
              <p:cNvSpPr/>
              <p:nvPr/>
            </p:nvSpPr>
            <p:spPr>
              <a:xfrm>
                <a:off x="6360101" y="2523085"/>
                <a:ext cx="2438217" cy="2642298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64DE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9275E108-6004-4086-A28A-A6A9CA33D37D}"/>
                  </a:ext>
                </a:extLst>
              </p:cNvPr>
              <p:cNvSpPr txBox="1"/>
              <p:nvPr/>
            </p:nvSpPr>
            <p:spPr>
              <a:xfrm>
                <a:off x="6939903" y="3544272"/>
                <a:ext cx="1278604" cy="32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36D2CE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E7293CCF-BB27-4D66-8E3F-A31FBB67941D}"/>
                  </a:ext>
                </a:extLst>
              </p:cNvPr>
              <p:cNvSpPr txBox="1"/>
              <p:nvPr/>
            </p:nvSpPr>
            <p:spPr>
              <a:xfrm>
                <a:off x="6860120" y="2801301"/>
                <a:ext cx="14381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36D2C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</a:p>
              <a:p>
                <a:pPr algn="ctr"/>
                <a:endParaRPr lang="en-US" altLang="ko-KR" sz="1600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 Light" panose="00000300000000000000" pitchFamily="2" charset="-127"/>
                  </a:rPr>
                  <a:t>기능</a:t>
                </a:r>
                <a:endPara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189782DA-3E49-4DAE-9034-D5692849686E}"/>
                  </a:ext>
                </a:extLst>
              </p:cNvPr>
              <p:cNvSpPr txBox="1"/>
              <p:nvPr/>
            </p:nvSpPr>
            <p:spPr>
              <a:xfrm>
                <a:off x="6694984" y="3870808"/>
                <a:ext cx="1768433" cy="867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본 요구 명세서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2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장의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‘2.2.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기능 요구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’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부분을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KoPubWorld돋움체 Light" panose="00000300000000000000" pitchFamily="2" charset="-127"/>
                  </a:rPr>
                  <a:t>참조하도록 함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9180460" y="2524035"/>
              <a:ext cx="2591041" cy="2768432"/>
              <a:chOff x="9475735" y="2523085"/>
              <a:chExt cx="2591041" cy="27684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66C2C35D-6630-4D81-B912-08097FEFBFC8}"/>
                  </a:ext>
                </a:extLst>
              </p:cNvPr>
              <p:cNvSpPr/>
              <p:nvPr/>
            </p:nvSpPr>
            <p:spPr>
              <a:xfrm>
                <a:off x="9628559" y="2649219"/>
                <a:ext cx="2438217" cy="264229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296012F4-6AF8-4F27-AC0B-9C7C18A2AD51}"/>
                  </a:ext>
                </a:extLst>
              </p:cNvPr>
              <p:cNvSpPr/>
              <p:nvPr/>
            </p:nvSpPr>
            <p:spPr>
              <a:xfrm>
                <a:off x="9475735" y="2523085"/>
                <a:ext cx="2438217" cy="2642298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36D2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1711267-D454-42B9-9EF1-AC8E108A8BA7}"/>
                  </a:ext>
                </a:extLst>
              </p:cNvPr>
              <p:cNvSpPr txBox="1"/>
              <p:nvPr/>
            </p:nvSpPr>
            <p:spPr>
              <a:xfrm>
                <a:off x="10055538" y="3544272"/>
                <a:ext cx="1278604" cy="32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36D2CE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E7293CCF-BB27-4D66-8E3F-A31FBB67941D}"/>
                  </a:ext>
                </a:extLst>
              </p:cNvPr>
              <p:cNvSpPr txBox="1"/>
              <p:nvPr/>
            </p:nvSpPr>
            <p:spPr>
              <a:xfrm>
                <a:off x="9975755" y="2801300"/>
                <a:ext cx="14381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36D2C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Bold" panose="00000800000000000000" pitchFamily="2" charset="-127"/>
                  </a:rPr>
                  <a:t>04</a:t>
                </a:r>
              </a:p>
              <a:p>
                <a:pPr algn="ctr"/>
                <a:endParaRPr lang="en-US" altLang="ko-KR" sz="1600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 Light" panose="00000300000000000000" pitchFamily="2" charset="-127"/>
                  </a:rPr>
                  <a:t>응</a:t>
                </a:r>
                <a:r>
                  <a:rPr lang="ko-KR" altLang="en-US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KoPubWorld돋움체 Light" panose="00000300000000000000" pitchFamily="2" charset="-127"/>
                  </a:rPr>
                  <a:t>답</a:t>
                </a:r>
                <a:endPara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189782DA-3E49-4DAE-9034-D5692849686E}"/>
                  </a:ext>
                </a:extLst>
              </p:cNvPr>
              <p:cNvSpPr txBox="1"/>
              <p:nvPr/>
            </p:nvSpPr>
            <p:spPr>
              <a:xfrm>
                <a:off x="9711240" y="3754851"/>
                <a:ext cx="1967205" cy="1126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상품 </a:t>
                </a:r>
                <a:r>
                  <a:rPr lang="ko-KR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검색 </a:t>
                </a: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사용자에게 </a:t>
                </a:r>
                <a:r>
                  <a:rPr lang="ko-KR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결과 </a:t>
                </a: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템플릿을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보여주기까지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5</a:t>
                </a:r>
                <a:r>
                  <a:rPr lang="ko-KR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 </a:t>
                </a: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이내의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시간이 </a:t>
                </a:r>
                <a:r>
                  <a:rPr lang="ko-KR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소요되어야 </a:t>
                </a:r>
                <a:r>
                  <a: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함</a:t>
                </a:r>
                <a:endPara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7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67468" y="188165"/>
            <a:ext cx="2456115" cy="830997"/>
            <a:chOff x="3819245" y="188165"/>
            <a:chExt cx="245611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18135" y="326664"/>
              <a:ext cx="155722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인수 조건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시험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성능 시험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AC7B7DB-B3D3-41D3-95D5-2DBDBBFED3F5}"/>
              </a:ext>
            </a:extLst>
          </p:cNvPr>
          <p:cNvGrpSpPr/>
          <p:nvPr/>
        </p:nvGrpSpPr>
        <p:grpSpPr>
          <a:xfrm>
            <a:off x="1418025" y="2083332"/>
            <a:ext cx="9355949" cy="3914075"/>
            <a:chOff x="2192615" y="2425628"/>
            <a:chExt cx="5110189" cy="266954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7293CCF-BB27-4D66-8E3F-A31FBB67941D}"/>
                </a:ext>
              </a:extLst>
            </p:cNvPr>
            <p:cNvSpPr txBox="1"/>
            <p:nvPr/>
          </p:nvSpPr>
          <p:spPr>
            <a:xfrm>
              <a:off x="3000960" y="2806835"/>
              <a:ext cx="566660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endParaRPr lang="en-US" altLang="ko-KR" b="1" dirty="0" smtClean="0">
                <a:solidFill>
                  <a:srgbClr val="36D2C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기능 시험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275E108-6004-4086-A28A-A6A9CA33D37D}"/>
                </a:ext>
              </a:extLst>
            </p:cNvPr>
            <p:cNvSpPr txBox="1"/>
            <p:nvPr/>
          </p:nvSpPr>
          <p:spPr>
            <a:xfrm>
              <a:off x="2711814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rgbClr val="36D2C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65F91A1-7D3C-480F-878F-D056D8636765}"/>
                </a:ext>
              </a:extLst>
            </p:cNvPr>
            <p:cNvSpPr txBox="1"/>
            <p:nvPr/>
          </p:nvSpPr>
          <p:spPr>
            <a:xfrm>
              <a:off x="5790942" y="2806835"/>
              <a:ext cx="566660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endPara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성능 시험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1711267-D454-42B9-9EF1-AC8E108A8BA7}"/>
                </a:ext>
              </a:extLst>
            </p:cNvPr>
            <p:cNvSpPr txBox="1"/>
            <p:nvPr/>
          </p:nvSpPr>
          <p:spPr>
            <a:xfrm>
              <a:off x="5501789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693547" y="3799379"/>
            <a:ext cx="3446349" cy="1887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정확한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회원정보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상품등록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 호스트만 접근하도록 통제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상품의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장바구니에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추가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상품의 예약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예약내역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01551" y="4206020"/>
            <a:ext cx="344634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허용응답시간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이내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준수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67468" y="188165"/>
            <a:ext cx="2456115" cy="830997"/>
            <a:chOff x="3819245" y="188165"/>
            <a:chExt cx="245611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18135" y="326664"/>
              <a:ext cx="155722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부록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데이터베이스 스키마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1" y="1466437"/>
            <a:ext cx="7026275" cy="513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354592" y="1089783"/>
            <a:ext cx="1482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논리 스키마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67468" y="188165"/>
            <a:ext cx="2456115" cy="830997"/>
            <a:chOff x="3819245" y="188165"/>
            <a:chExt cx="245611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18135" y="326664"/>
              <a:ext cx="155722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부록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데이터베이스 스키마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354592" y="1089783"/>
            <a:ext cx="1482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 스키마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38" y="1528762"/>
            <a:ext cx="6796723" cy="5119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8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AC7B7DB-B3D3-41D3-95D5-2DBDBBFED3F5}"/>
              </a:ext>
            </a:extLst>
          </p:cNvPr>
          <p:cNvGrpSpPr/>
          <p:nvPr/>
        </p:nvGrpSpPr>
        <p:grpSpPr>
          <a:xfrm>
            <a:off x="1418025" y="2083332"/>
            <a:ext cx="9355949" cy="3914075"/>
            <a:chOff x="2192615" y="2425628"/>
            <a:chExt cx="5110189" cy="26695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7293CCF-BB27-4D66-8E3F-A31FBB67941D}"/>
                </a:ext>
              </a:extLst>
            </p:cNvPr>
            <p:cNvSpPr txBox="1"/>
            <p:nvPr/>
          </p:nvSpPr>
          <p:spPr>
            <a:xfrm>
              <a:off x="2936610" y="2806835"/>
              <a:ext cx="695366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endParaRPr lang="en-US" altLang="ko-KR" b="1" dirty="0" smtClean="0">
                <a:solidFill>
                  <a:srgbClr val="36D2C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SRS</a:t>
              </a: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의 목적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9782DA-3E49-4DAE-9034-D5692849686E}"/>
                </a:ext>
              </a:extLst>
            </p:cNvPr>
            <p:cNvSpPr txBox="1"/>
            <p:nvPr/>
          </p:nvSpPr>
          <p:spPr>
            <a:xfrm>
              <a:off x="2329466" y="3613400"/>
              <a:ext cx="1950017" cy="76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장애인을 위한 </a:t>
              </a:r>
              <a:r>
                <a:rPr lang="ko-KR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배리어프리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(Barrier free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호텔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예약 웹 페이지 구현을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위한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시스템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설계와 필요한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요구사항을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명시하기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위한 목적으로 작성</a:t>
              </a:r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275E108-6004-4086-A28A-A6A9CA33D37D}"/>
                </a:ext>
              </a:extLst>
            </p:cNvPr>
            <p:cNvSpPr txBox="1"/>
            <p:nvPr/>
          </p:nvSpPr>
          <p:spPr>
            <a:xfrm>
              <a:off x="2711814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rgbClr val="36D2C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65F91A1-7D3C-480F-878F-D056D8636765}"/>
                </a:ext>
              </a:extLst>
            </p:cNvPr>
            <p:cNvSpPr txBox="1"/>
            <p:nvPr/>
          </p:nvSpPr>
          <p:spPr>
            <a:xfrm>
              <a:off x="5602260" y="2806835"/>
              <a:ext cx="944024" cy="629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endPara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SRS</a:t>
              </a: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의 대상 독자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58EC5E4-D569-4D85-ADEB-769A0EBDAB4A}"/>
                </a:ext>
              </a:extLst>
            </p:cNvPr>
            <p:cNvSpPr txBox="1"/>
            <p:nvPr/>
          </p:nvSpPr>
          <p:spPr>
            <a:xfrm>
              <a:off x="5256930" y="3596037"/>
              <a:ext cx="1634677" cy="59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프로젝트를 수행하는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조원과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담당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그리고 본 </a:t>
              </a: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프로젝트의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요구사항을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알고자 하는 사람들</a:t>
              </a:r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1711267-D454-42B9-9EF1-AC8E108A8BA7}"/>
                </a:ext>
              </a:extLst>
            </p:cNvPr>
            <p:cNvSpPr txBox="1"/>
            <p:nvPr/>
          </p:nvSpPr>
          <p:spPr>
            <a:xfrm>
              <a:off x="5501789" y="3410339"/>
              <a:ext cx="1144959" cy="31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6D2C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SRS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의 목적과 범위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1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54798" y="1975866"/>
            <a:ext cx="8282404" cy="2948499"/>
            <a:chOff x="465066" y="1342298"/>
            <a:chExt cx="5988876" cy="2948499"/>
          </a:xfrm>
        </p:grpSpPr>
        <p:sp>
          <p:nvSpPr>
            <p:cNvPr id="7" name="직사각형 6"/>
            <p:cNvSpPr/>
            <p:nvPr/>
          </p:nvSpPr>
          <p:spPr>
            <a:xfrm>
              <a:off x="1031247" y="1342298"/>
              <a:ext cx="5422695" cy="2948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BFT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는 장애인들에게 편리한 여행을 지원하도록 구현된 웹 </a:t>
              </a:r>
              <a:r>
                <a: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페이지이다</a:t>
              </a: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호스트 유저는 장애인 편의 시설과 관련 정보를 참고하여 호텔 및 객실 정보를 등록할 수 </a:t>
              </a:r>
              <a:r>
                <a: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있다</a:t>
              </a: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사용자는 자신이 희망하는 호텔 및 객실 정보를 검색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예약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결제 </a:t>
              </a:r>
              <a:r>
                <a: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가능하다</a:t>
              </a:r>
            </a:p>
            <a:p>
              <a:pPr>
                <a:lnSpc>
                  <a:spcPct val="120000"/>
                </a:lnSpc>
              </a:pPr>
              <a:endPara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사용자는 날짜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 별 검색이 가능하며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검색된 리스트에서 호텔 및 객실 정보를 클릭할 시 상세 페이지로 이동한다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 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또한 사용자는 원하는 상품을 장바구니에 담을 수 </a:t>
              </a:r>
              <a:r>
                <a: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있다</a:t>
              </a: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해당 </a:t>
              </a:r>
              <a:r>
                <a:rPr lang="ko-KR" altLang="ko-KR" sz="16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웹페이지를</a:t>
              </a:r>
              <a:r>
                <a:rPr lang="ko-KR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통해 장애인을 비롯한 서비스 이용자들은 보다 편리한 여행을 계획할 수 </a:t>
              </a:r>
              <a:r>
                <a:rPr lang="ko-KR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있다</a:t>
              </a:r>
              <a:endParaRPr lang="ko-KR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465066" y="1342298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465066" y="1803963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465066" y="2359912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465066" y="2985972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465066" y="3829132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05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SRS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의 목적과 범위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정의 및 약어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52722"/>
              </p:ext>
            </p:extLst>
          </p:nvPr>
        </p:nvGraphicFramePr>
        <p:xfrm>
          <a:off x="1029843" y="2076450"/>
          <a:ext cx="10132313" cy="3083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88"/>
                <a:gridCol w="8620125"/>
              </a:tblGrid>
              <a:tr h="2629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배리어 </a:t>
                      </a:r>
                      <a:r>
                        <a:rPr lang="ko-KR" altLang="en-US" sz="1400" b="0" kern="100" dirty="0" err="1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프리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b="1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거주환경에서 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층을 없애는 등 장애가 있는 사람이 사회생활을 하는 데 물리적인 장애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배리어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제거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함을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의미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H/W requirement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시스템 요구사항을 의미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인터페이스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사물과 사물 사이 또는 사물과 인간 사이의 경계에서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상호 간의 소통을 위해 만들어진 물리적 매개체나 프로토콜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고객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본 시스템을 이용하여 상품을 검색하고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예약하는 사람의 총칭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호스트</a:t>
                      </a:r>
                      <a:endParaRPr lang="ko-KR" altLang="ko-KR" sz="1400" b="0" kern="100" dirty="0" smtClean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800" kern="100" dirty="0" smtClean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본 시스템을 이용하여 상품을 등록하고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예약을 받는 사람을 총칭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스키마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데이터베이스의 구조와 제약조건을 정의한 것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636083" y="1615353"/>
            <a:ext cx="78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정의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정의 및 약어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64883"/>
              </p:ext>
            </p:extLst>
          </p:nvPr>
        </p:nvGraphicFramePr>
        <p:xfrm>
          <a:off x="1029843" y="2524125"/>
          <a:ext cx="10132313" cy="2507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88"/>
                <a:gridCol w="8620125"/>
              </a:tblGrid>
              <a:tr h="2629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SRS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b="1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Software Requirement Specification, </a:t>
                      </a:r>
                      <a:r>
                        <a:rPr lang="ko-KR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소프트웨어 요구사항 명세서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MTV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Model-Template-View,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프로젝트의 구성 요소를 모델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템플릿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뷰로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구분하는 디자인 패턴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DB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데이터베이스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0" kern="100" dirty="0" smtClean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Times New Roman"/>
                        </a:rPr>
                        <a:t>UI</a:t>
                      </a:r>
                      <a:endParaRPr lang="ko-KR" sz="1400" b="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User Interface,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사용자 인터페이스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00" dirty="0" smtClean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맑은 고딕"/>
                        </a:rPr>
                        <a:t>UX</a:t>
                      </a:r>
                      <a:endParaRPr lang="ko-KR" altLang="ko-KR" sz="1400" b="0" kern="100" dirty="0" smtClean="0"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800" kern="100" dirty="0" smtClean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User Experience,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사용자 경험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800" kern="1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5636083" y="2063028"/>
            <a:ext cx="78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rPr>
              <a:t>약어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4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참조 문서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31416" y="1358134"/>
            <a:ext cx="8255559" cy="5028022"/>
            <a:chOff x="1707591" y="1290066"/>
            <a:chExt cx="8255559" cy="5028022"/>
          </a:xfrm>
        </p:grpSpPr>
        <p:sp>
          <p:nvSpPr>
            <p:cNvPr id="2" name="직사각형 1"/>
            <p:cNvSpPr/>
            <p:nvPr/>
          </p:nvSpPr>
          <p:spPr>
            <a:xfrm>
              <a:off x="2273773" y="1313641"/>
              <a:ext cx="7689377" cy="5004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ko-KR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최은만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“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소프트웨어 공학의 모든 것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”, </a:t>
              </a:r>
              <a:r>
                <a:rPr lang="ko-KR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생능출판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p.138 – 206, 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</a:p>
            <a:p>
              <a:pPr>
                <a:lnSpc>
                  <a:spcPct val="120000"/>
                </a:lnSpc>
              </a:pP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컴퓨터인터넷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IT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용어대사전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 </a:t>
              </a:r>
              <a:r>
                <a:rPr lang="ko-KR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일진사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체크 박스 파트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2011</a:t>
              </a: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2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2"/>
                </a:rPr>
                <a:t>terms.naver.com/entry.naver?docId=817667&amp;cid=50376&amp;categoryId=50376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두산백과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인터페이스 파트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iOS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파트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MySQL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파트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3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3"/>
                </a:rPr>
                <a:t>terms.naver.com/entry.naver?docId=2837557&amp;cid=40942&amp;categoryId=32828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4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4"/>
                </a:rPr>
                <a:t>terms.naver.com/entry.naver?docId=3340565&amp;cid=40942&amp;categoryId=32839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5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5"/>
                </a:rPr>
                <a:t>terms.naver.com/entry.naver?docId=3353294&amp;cid=40942&amp;categoryId=32840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만화애니메이션사전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한국만화영상진흥원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윈도우 파트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2008</a:t>
              </a: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6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6"/>
                </a:rPr>
                <a:t>terms.naver.com/entry.naver?docId=1650553&amp;cid=42627&amp;categoryId=42627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Django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홈페이지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7"/>
                </a:rPr>
                <a:t>https://tutorial.djangogirls.org/ko/django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7"/>
                </a:rPr>
                <a:t>/</a:t>
              </a: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장애등급판정기준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법제처 홈페이지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보건복지부고시 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2017-65</a:t>
              </a:r>
              <a:r>
                <a:rPr lang="ko-KR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호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2017</a:t>
              </a:r>
              <a:endPara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8"/>
                </a:rPr>
                <a:t>https://</a:t>
              </a:r>
              <a:r>
                <a: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8"/>
                </a:rPr>
                <a:t>www.law.go.kr/LSW/admRulInfoP.do?admRulSeq=2100000083371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2" y="1290066"/>
              <a:ext cx="78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2" y="1904131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2" y="2608707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1" y="3872145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2" y="4681769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05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1707592" y="5381559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06</a:t>
              </a:r>
              <a:endParaRPr lang="ko-KR" altLang="en-US" sz="2400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1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55752" y="179165"/>
            <a:ext cx="2480497" cy="830997"/>
            <a:chOff x="3819245" y="188165"/>
            <a:chExt cx="24804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01097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소개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KoPubWorld돋움체 Light" panose="00000300000000000000" pitchFamily="2" charset="-127"/>
                </a:rPr>
                <a:t>개요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38261" y="2378751"/>
            <a:ext cx="9515475" cy="208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문서의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장에서는 </a:t>
            </a:r>
            <a:r>
              <a:rPr lang="ko-KR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요구사항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명시된다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서비스의 </a:t>
            </a:r>
            <a:r>
              <a:rPr lang="ko-KR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 인터페이스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사용자 인터페이스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인터페이스로 나누어 설명한다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그리고 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요구 별 기능에 대해 서술한 뒤 </a:t>
            </a:r>
            <a:r>
              <a:rPr lang="ko-KR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논리 데이터베이스 요구사항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알아본다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</a:t>
            </a:r>
            <a:r>
              <a:rPr lang="ko-KR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제약 사항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</a:t>
            </a: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시스템 속성 및 시스템 별 요구사항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다룬다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장에서는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장에 대한 부연설명을 서술한다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5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822830" y="178640"/>
            <a:ext cx="2546340" cy="830997"/>
            <a:chOff x="3819245" y="188165"/>
            <a:chExt cx="25463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66940" y="326664"/>
              <a:ext cx="15986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상세 요구사항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Light" panose="00000300000000000000" pitchFamily="2" charset="-127"/>
                </a:rPr>
                <a:t>사용자 인터페이스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4" y="1201041"/>
            <a:ext cx="7427972" cy="5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1320</Words>
  <Application>Microsoft Office PowerPoint</Application>
  <PresentationFormat>사용자 지정</PresentationFormat>
  <Paragraphs>376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Arial</vt:lpstr>
      <vt:lpstr>KoPubWorld돋움체 Light</vt:lpstr>
      <vt:lpstr>나눔스퀘어_ac</vt:lpstr>
      <vt:lpstr>Times New Roman</vt:lpstr>
      <vt:lpstr>나눔스퀘어_ac Bold</vt:lpstr>
      <vt:lpstr>나눔스퀘어_ac ExtraBold</vt:lpstr>
      <vt:lpstr>맑은 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</cp:lastModifiedBy>
  <cp:revision>30</cp:revision>
  <dcterms:created xsi:type="dcterms:W3CDTF">2020-01-03T14:16:53Z</dcterms:created>
  <dcterms:modified xsi:type="dcterms:W3CDTF">2021-10-24T07:22:17Z</dcterms:modified>
</cp:coreProperties>
</file>