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3"/>
  </p:handoutMasterIdLst>
  <p:sldIdLst>
    <p:sldId id="289" r:id="rId2"/>
    <p:sldId id="278" r:id="rId3"/>
    <p:sldId id="279" r:id="rId4"/>
    <p:sldId id="280" r:id="rId5"/>
    <p:sldId id="281" r:id="rId6"/>
    <p:sldId id="301" r:id="rId7"/>
    <p:sldId id="282" r:id="rId8"/>
    <p:sldId id="300" r:id="rId9"/>
    <p:sldId id="299" r:id="rId10"/>
    <p:sldId id="297" r:id="rId11"/>
    <p:sldId id="294" r:id="rId12"/>
    <p:sldId id="296" r:id="rId13"/>
    <p:sldId id="283" r:id="rId14"/>
    <p:sldId id="295" r:id="rId15"/>
    <p:sldId id="285" r:id="rId16"/>
    <p:sldId id="286" r:id="rId17"/>
    <p:sldId id="287" r:id="rId18"/>
    <p:sldId id="288" r:id="rId19"/>
    <p:sldId id="291" r:id="rId20"/>
    <p:sldId id="292" r:id="rId21"/>
    <p:sldId id="290" r:id="rId2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XT-1MY7" initials="E" lastIdx="3" clrIdx="0">
    <p:extLst>
      <p:ext uri="{19B8F6BF-5375-455C-9EA6-DF929625EA0E}">
        <p15:presenceInfo xmlns:p15="http://schemas.microsoft.com/office/powerpoint/2012/main" userId="EXT-1MY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1" d="100"/>
          <a:sy n="71" d="100"/>
        </p:scale>
        <p:origin x="498" y="60"/>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smtClean="0"/>
              <a:t>Component</a:t>
            </a:r>
            <a:endParaRPr lang="fr-FR"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ECU</c:v>
                </c:pt>
              </c:strCache>
            </c:strRef>
          </c:tx>
          <c:spPr>
            <a:solidFill>
              <a:schemeClr val="accent1"/>
            </a:solidFill>
            <a:ln>
              <a:noFill/>
            </a:ln>
            <a:effectLst/>
          </c:spPr>
          <c:invertIfNegative val="0"/>
          <c:cat>
            <c:strRef>
              <c:f>Sheet1!$A$2:$A$5</c:f>
              <c:strCache>
                <c:ptCount val="4"/>
                <c:pt idx="0">
                  <c:v>Requirements</c:v>
                </c:pt>
                <c:pt idx="1">
                  <c:v>Tests</c:v>
                </c:pt>
                <c:pt idx="2">
                  <c:v>Safety</c:v>
                </c:pt>
                <c:pt idx="3">
                  <c:v>Architecture</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Actuator</c:v>
                </c:pt>
              </c:strCache>
            </c:strRef>
          </c:tx>
          <c:spPr>
            <a:solidFill>
              <a:schemeClr val="accent2"/>
            </a:solidFill>
            <a:ln>
              <a:noFill/>
            </a:ln>
            <a:effectLst/>
          </c:spPr>
          <c:invertIfNegative val="0"/>
          <c:cat>
            <c:strRef>
              <c:f>Sheet1!$A$2:$A$5</c:f>
              <c:strCache>
                <c:ptCount val="4"/>
                <c:pt idx="0">
                  <c:v>Requirements</c:v>
                </c:pt>
                <c:pt idx="1">
                  <c:v>Tests</c:v>
                </c:pt>
                <c:pt idx="2">
                  <c:v>Safety</c:v>
                </c:pt>
                <c:pt idx="3">
                  <c:v>Architecture</c:v>
                </c:pt>
              </c:strCache>
            </c:strRef>
          </c:cat>
          <c:val>
            <c:numRef>
              <c:f>Sheet1!$C$2:$C$5</c:f>
              <c:numCache>
                <c:formatCode>General</c:formatCode>
                <c:ptCount val="4"/>
                <c:pt idx="0">
                  <c:v>0</c:v>
                </c:pt>
                <c:pt idx="1">
                  <c:v>0.2</c:v>
                </c:pt>
                <c:pt idx="2">
                  <c:v>1.8</c:v>
                </c:pt>
                <c:pt idx="3">
                  <c:v>2.8</c:v>
                </c:pt>
              </c:numCache>
            </c:numRef>
          </c:val>
        </c:ser>
        <c:ser>
          <c:idx val="2"/>
          <c:order val="2"/>
          <c:tx>
            <c:strRef>
              <c:f>Sheet1!$D$1</c:f>
              <c:strCache>
                <c:ptCount val="1"/>
                <c:pt idx="0">
                  <c:v>Sensor</c:v>
                </c:pt>
              </c:strCache>
            </c:strRef>
          </c:tx>
          <c:spPr>
            <a:solidFill>
              <a:schemeClr val="accent3"/>
            </a:solidFill>
            <a:ln>
              <a:noFill/>
            </a:ln>
            <a:effectLst/>
          </c:spPr>
          <c:invertIfNegative val="0"/>
          <c:cat>
            <c:strRef>
              <c:f>Sheet1!$A$2:$A$5</c:f>
              <c:strCache>
                <c:ptCount val="4"/>
                <c:pt idx="0">
                  <c:v>Requirements</c:v>
                </c:pt>
                <c:pt idx="1">
                  <c:v>Tests</c:v>
                </c:pt>
                <c:pt idx="2">
                  <c:v>Safety</c:v>
                </c:pt>
                <c:pt idx="3">
                  <c:v>Architecture</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74255488"/>
        <c:axId val="173835344"/>
      </c:barChart>
      <c:catAx>
        <c:axId val="17425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73835344"/>
        <c:crosses val="autoZero"/>
        <c:auto val="1"/>
        <c:lblAlgn val="ctr"/>
        <c:lblOffset val="100"/>
        <c:noMultiLvlLbl val="0"/>
      </c:catAx>
      <c:valAx>
        <c:axId val="173835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742554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err="1" smtClean="0"/>
              <a:t>Projects</a:t>
            </a:r>
            <a:endParaRPr lang="fr-FR"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Project 1</c:v>
                </c:pt>
              </c:strCache>
            </c:strRef>
          </c:tx>
          <c:spPr>
            <a:solidFill>
              <a:schemeClr val="accent1"/>
            </a:solidFill>
            <a:ln>
              <a:noFill/>
            </a:ln>
            <a:effectLst/>
          </c:spPr>
          <c:invertIfNegative val="0"/>
          <c:cat>
            <c:strRef>
              <c:f>Sheet1!$A$2:$A$3</c:f>
              <c:strCache>
                <c:ptCount val="2"/>
                <c:pt idx="0">
                  <c:v>Direct Cost</c:v>
                </c:pt>
                <c:pt idx="1">
                  <c:v>Risks</c:v>
                </c:pt>
              </c:strCache>
            </c:strRef>
          </c:cat>
          <c:val>
            <c:numRef>
              <c:f>Sheet1!$B$2:$B$3</c:f>
              <c:numCache>
                <c:formatCode>General</c:formatCode>
                <c:ptCount val="2"/>
                <c:pt idx="0">
                  <c:v>4.3</c:v>
                </c:pt>
                <c:pt idx="1">
                  <c:v>2.5</c:v>
                </c:pt>
              </c:numCache>
            </c:numRef>
          </c:val>
        </c:ser>
        <c:ser>
          <c:idx val="1"/>
          <c:order val="1"/>
          <c:tx>
            <c:strRef>
              <c:f>Sheet1!$C$1</c:f>
              <c:strCache>
                <c:ptCount val="1"/>
                <c:pt idx="0">
                  <c:v>Project X</c:v>
                </c:pt>
              </c:strCache>
            </c:strRef>
          </c:tx>
          <c:spPr>
            <a:solidFill>
              <a:schemeClr val="accent2"/>
            </a:solidFill>
            <a:ln>
              <a:noFill/>
            </a:ln>
            <a:effectLst/>
          </c:spPr>
          <c:invertIfNegative val="0"/>
          <c:cat>
            <c:strRef>
              <c:f>Sheet1!$A$2:$A$3</c:f>
              <c:strCache>
                <c:ptCount val="2"/>
                <c:pt idx="0">
                  <c:v>Direct Cost</c:v>
                </c:pt>
                <c:pt idx="1">
                  <c:v>Risks</c:v>
                </c:pt>
              </c:strCache>
            </c:strRef>
          </c:cat>
          <c:val>
            <c:numRef>
              <c:f>Sheet1!$C$2:$C$3</c:f>
              <c:numCache>
                <c:formatCode>General</c:formatCode>
                <c:ptCount val="2"/>
                <c:pt idx="0">
                  <c:v>0</c:v>
                </c:pt>
                <c:pt idx="1">
                  <c:v>3</c:v>
                </c:pt>
              </c:numCache>
            </c:numRef>
          </c:val>
        </c:ser>
        <c:ser>
          <c:idx val="2"/>
          <c:order val="2"/>
          <c:tx>
            <c:strRef>
              <c:f>Sheet1!$D$1</c:f>
              <c:strCache>
                <c:ptCount val="1"/>
                <c:pt idx="0">
                  <c:v>Project Y</c:v>
                </c:pt>
              </c:strCache>
            </c:strRef>
          </c:tx>
          <c:spPr>
            <a:solidFill>
              <a:schemeClr val="accent3"/>
            </a:solidFill>
            <a:ln>
              <a:noFill/>
            </a:ln>
            <a:effectLst/>
          </c:spPr>
          <c:invertIfNegative val="0"/>
          <c:cat>
            <c:strRef>
              <c:f>Sheet1!$A$2:$A$3</c:f>
              <c:strCache>
                <c:ptCount val="2"/>
                <c:pt idx="0">
                  <c:v>Direct Cost</c:v>
                </c:pt>
                <c:pt idx="1">
                  <c:v>Risks</c:v>
                </c:pt>
              </c:strCache>
            </c:strRef>
          </c:cat>
          <c:val>
            <c:numRef>
              <c:f>Sheet1!$D$2:$D$3</c:f>
              <c:numCache>
                <c:formatCode>General</c:formatCode>
                <c:ptCount val="2"/>
                <c:pt idx="0">
                  <c:v>0.2</c:v>
                </c:pt>
                <c:pt idx="1">
                  <c:v>0.2</c:v>
                </c:pt>
              </c:numCache>
            </c:numRef>
          </c:val>
        </c:ser>
        <c:dLbls>
          <c:showLegendKey val="0"/>
          <c:showVal val="0"/>
          <c:showCatName val="0"/>
          <c:showSerName val="0"/>
          <c:showPercent val="0"/>
          <c:showBubbleSize val="0"/>
        </c:dLbls>
        <c:gapWidth val="219"/>
        <c:overlap val="-27"/>
        <c:axId val="173838704"/>
        <c:axId val="173839264"/>
      </c:barChart>
      <c:catAx>
        <c:axId val="17383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73839264"/>
        <c:crosses val="autoZero"/>
        <c:auto val="1"/>
        <c:lblAlgn val="ctr"/>
        <c:lblOffset val="100"/>
        <c:noMultiLvlLbl val="0"/>
      </c:catAx>
      <c:valAx>
        <c:axId val="173839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73838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5-11-27T21:47:33.918" idx="2">
    <p:pos x="5336" y="3024"/>
    <p:text>pas vrai de la centralisation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27T21:47:21.414" idx="1">
    <p:pos x="1838" y="3380"/>
    <p:text>Agile?</p:text>
    <p:extLst>
      <p:ext uri="{C676402C-5697-4E1C-873F-D02D1690AC5C}">
        <p15:threadingInfo xmlns:p15="http://schemas.microsoft.com/office/powerpoint/2012/main" timeZoneBias="-60"/>
      </p:ext>
    </p:extLst>
  </p:cm>
  <p:cm authorId="1" dt="2015-11-27T21:48:08.618" idx="3">
    <p:pos x="1838" y="3516"/>
    <p:text>HUB</p:text>
    <p:extLst>
      <p:ext uri="{C676402C-5697-4E1C-873F-D02D1690AC5C}">
        <p15:threadingInfo xmlns:p15="http://schemas.microsoft.com/office/powerpoint/2012/main" timeZoneBias="-60">
          <p15:parentCm authorId="1"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C9BF9D-332A-43F4-9224-B58A3C2E5C25}" type="datetimeFigureOut">
              <a:rPr lang="fr-FR" smtClean="0"/>
              <a:t>27/11/2015</a:t>
            </a:fld>
            <a:endParaRPr lang="fr-F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B10E6F-8F15-476F-9AE1-E5749DAAD2E5}" type="slidenum">
              <a:rPr lang="fr-FR" smtClean="0"/>
              <a:t>‹#›</a:t>
            </a:fld>
            <a:endParaRPr lang="fr-FR"/>
          </a:p>
        </p:txBody>
      </p:sp>
    </p:spTree>
    <p:extLst>
      <p:ext uri="{BB962C8B-B14F-4D97-AF65-F5344CB8AC3E}">
        <p14:creationId xmlns:p14="http://schemas.microsoft.com/office/powerpoint/2010/main" val="241699899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E2C87062-AFCF-4194-B688-79D349749952}" type="datetimeFigureOut">
              <a:rPr lang="de-DE" smtClean="0"/>
              <a:t>27.11.2015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4F26D4-F065-4971-8970-8EA6A0970669}" type="slidenum">
              <a:rPr lang="de-DE" smtClean="0"/>
              <a:t>‹#›</a:t>
            </a:fld>
            <a:endParaRPr lang="de-DE"/>
          </a:p>
        </p:txBody>
      </p:sp>
      <p:sp>
        <p:nvSpPr>
          <p:cNvPr id="10" name="Rectangle 9"/>
          <p:cNvSpPr/>
          <p:nvPr userDrawn="1"/>
        </p:nvSpPr>
        <p:spPr>
          <a:xfrm>
            <a:off x="457200" y="5733256"/>
            <a:ext cx="8229600" cy="50405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i="1" dirty="0">
              <a:solidFill>
                <a:srgbClr val="00B0F0"/>
              </a:solidFill>
            </a:endParaRPr>
          </a:p>
        </p:txBody>
      </p:sp>
    </p:spTree>
    <p:extLst>
      <p:ext uri="{BB962C8B-B14F-4D97-AF65-F5344CB8AC3E}">
        <p14:creationId xmlns:p14="http://schemas.microsoft.com/office/powerpoint/2010/main" val="41452854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2C87062-AFCF-4194-B688-79D349749952}" type="datetimeFigureOut">
              <a:rPr lang="de-DE" smtClean="0"/>
              <a:t>27.11.2015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4F26D4-F065-4971-8970-8EA6A0970669}" type="slidenum">
              <a:rPr lang="de-DE" smtClean="0"/>
              <a:t>‹#›</a:t>
            </a:fld>
            <a:endParaRPr lang="de-DE"/>
          </a:p>
        </p:txBody>
      </p:sp>
    </p:spTree>
    <p:extLst>
      <p:ext uri="{BB962C8B-B14F-4D97-AF65-F5344CB8AC3E}">
        <p14:creationId xmlns:p14="http://schemas.microsoft.com/office/powerpoint/2010/main" val="242465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2C87062-AFCF-4194-B688-79D349749952}" type="datetimeFigureOut">
              <a:rPr lang="de-DE" smtClean="0"/>
              <a:t>27.11.2015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4F26D4-F065-4971-8970-8EA6A0970669}" type="slidenum">
              <a:rPr lang="de-DE" smtClean="0"/>
              <a:t>‹#›</a:t>
            </a:fld>
            <a:endParaRPr lang="de-DE"/>
          </a:p>
        </p:txBody>
      </p:sp>
    </p:spTree>
    <p:extLst>
      <p:ext uri="{BB962C8B-B14F-4D97-AF65-F5344CB8AC3E}">
        <p14:creationId xmlns:p14="http://schemas.microsoft.com/office/powerpoint/2010/main" val="373712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43808" y="274638"/>
            <a:ext cx="5842992" cy="1143000"/>
          </a:xfrm>
        </p:spPr>
        <p:txBody>
          <a:bodyPr>
            <a:noAutofit/>
          </a:bodyPr>
          <a:lstStyle>
            <a:lvl1pPr algn="r">
              <a:defRPr sz="4000">
                <a:solidFill>
                  <a:srgbClr val="0070C0"/>
                </a:solidFill>
                <a:latin typeface="Roboto" pitchFamily="2" charset="0"/>
                <a:ea typeface="Roboto" pitchFamily="2" charset="0"/>
              </a:defRPr>
            </a:lvl1pPr>
          </a:lstStyle>
          <a:p>
            <a:r>
              <a:rPr lang="de-DE" dirty="0" smtClean="0"/>
              <a:t>Titelmasterformat durch Klicken bearbeiten</a:t>
            </a:r>
            <a:endParaRPr lang="de-DE" dirty="0"/>
          </a:p>
        </p:txBody>
      </p:sp>
      <p:sp>
        <p:nvSpPr>
          <p:cNvPr id="4" name="Datumsplatzhalter 3"/>
          <p:cNvSpPr>
            <a:spLocks noGrp="1"/>
          </p:cNvSpPr>
          <p:nvPr>
            <p:ph type="dt" sz="half" idx="10"/>
          </p:nvPr>
        </p:nvSpPr>
        <p:spPr/>
        <p:txBody>
          <a:bodyPr/>
          <a:lstStyle/>
          <a:p>
            <a:fld id="{E2C87062-AFCF-4194-B688-79D349749952}" type="datetimeFigureOut">
              <a:rPr lang="de-DE" smtClean="0"/>
              <a:t>27.11.2015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4F26D4-F065-4971-8970-8EA6A0970669}" type="slidenum">
              <a:rPr lang="de-DE" smtClean="0"/>
              <a:t>‹#›</a:t>
            </a:fld>
            <a:endParaRPr lang="de-DE"/>
          </a:p>
        </p:txBody>
      </p:sp>
      <p:sp>
        <p:nvSpPr>
          <p:cNvPr id="7" name="Rectangle 6"/>
          <p:cNvSpPr/>
          <p:nvPr userDrawn="1"/>
        </p:nvSpPr>
        <p:spPr>
          <a:xfrm>
            <a:off x="107504" y="116632"/>
            <a:ext cx="2483296" cy="1152128"/>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Content Placeholder 12"/>
          <p:cNvSpPr>
            <a:spLocks noGrp="1"/>
          </p:cNvSpPr>
          <p:nvPr>
            <p:ph sz="quarter" idx="13"/>
          </p:nvPr>
        </p:nvSpPr>
        <p:spPr>
          <a:xfrm>
            <a:off x="457200" y="2205939"/>
            <a:ext cx="8229600" cy="3548573"/>
          </a:xfrm>
        </p:spPr>
        <p:txBody>
          <a:bodyPr/>
          <a:lstStyle>
            <a:lvl1pPr>
              <a:defRPr lang="en-US" sz="1800" kern="1200" dirty="0" smtClean="0">
                <a:solidFill>
                  <a:srgbClr val="0070C0"/>
                </a:solidFill>
                <a:latin typeface="Roboto" pitchFamily="2" charset="0"/>
                <a:ea typeface="Roboto" pitchFamily="2" charset="0"/>
                <a:cs typeface="+mj-cs"/>
              </a:defRPr>
            </a:lvl1pPr>
            <a:lvl2pPr>
              <a:defRPr sz="1600">
                <a:solidFill>
                  <a:schemeClr val="tx1">
                    <a:lumMod val="75000"/>
                    <a:lumOff val="25000"/>
                  </a:schemeClr>
                </a:solidFill>
                <a:latin typeface="Roboto" pitchFamily="2" charset="0"/>
                <a:ea typeface="Roboto" pitchFamily="2" charset="0"/>
              </a:defRPr>
            </a:lvl2pPr>
            <a:lvl3pPr>
              <a:defRPr sz="1600">
                <a:solidFill>
                  <a:schemeClr val="tx1">
                    <a:lumMod val="50000"/>
                    <a:lumOff val="50000"/>
                  </a:schemeClr>
                </a:solidFill>
                <a:latin typeface="Roboto" pitchFamily="2" charset="0"/>
                <a:ea typeface="Roboto" pitchFamily="2" charset="0"/>
              </a:defRPr>
            </a:lvl3pPr>
            <a:lvl4pPr>
              <a:defRPr sz="1400">
                <a:solidFill>
                  <a:schemeClr val="bg1">
                    <a:lumMod val="65000"/>
                  </a:schemeClr>
                </a:solidFill>
                <a:latin typeface="Roboto" pitchFamily="2" charset="0"/>
                <a:ea typeface="Roboto" pitchFamily="2" charset="0"/>
              </a:defRPr>
            </a:lvl4pPr>
            <a:lvl5pPr>
              <a:defRPr sz="1400">
                <a:solidFill>
                  <a:schemeClr val="bg1">
                    <a:lumMod val="65000"/>
                  </a:schemeClr>
                </a:solidFill>
                <a:latin typeface="Roboto" pitchFamily="2" charset="0"/>
                <a:ea typeface="Roboto"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15" name="Content Placeholder 14"/>
          <p:cNvSpPr>
            <a:spLocks noGrp="1"/>
          </p:cNvSpPr>
          <p:nvPr>
            <p:ph sz="quarter" idx="14" hasCustomPrompt="1"/>
          </p:nvPr>
        </p:nvSpPr>
        <p:spPr>
          <a:xfrm>
            <a:off x="457200" y="1581150"/>
            <a:ext cx="8229600" cy="558800"/>
          </a:xfrm>
        </p:spPr>
        <p:txBody>
          <a:bodyPr>
            <a:noAutofit/>
          </a:bodyPr>
          <a:lstStyle>
            <a:lvl1pPr marL="0" indent="0" algn="l">
              <a:buNone/>
              <a:defRPr sz="2400">
                <a:solidFill>
                  <a:schemeClr val="tx1">
                    <a:lumMod val="75000"/>
                    <a:lumOff val="25000"/>
                  </a:schemeClr>
                </a:solidFill>
              </a:defRPr>
            </a:lvl1pPr>
          </a:lstStyle>
          <a:p>
            <a:pPr algn="l"/>
            <a:r>
              <a:rPr lang="de-DE" sz="2800" dirty="0" smtClean="0">
                <a:solidFill>
                  <a:schemeClr val="tx1">
                    <a:lumMod val="65000"/>
                    <a:lumOff val="35000"/>
                  </a:schemeClr>
                </a:solidFill>
                <a:latin typeface="Roboto" pitchFamily="2" charset="0"/>
                <a:ea typeface="Roboto" pitchFamily="2" charset="0"/>
              </a:rPr>
              <a:t>Titelmasterformat durch klicken bearbeiten</a:t>
            </a:r>
            <a:endParaRPr lang="de-DE" sz="2800" dirty="0">
              <a:solidFill>
                <a:schemeClr val="tx1">
                  <a:lumMod val="65000"/>
                  <a:lumOff val="35000"/>
                </a:schemeClr>
              </a:solidFill>
              <a:latin typeface="Roboto" pitchFamily="2" charset="0"/>
              <a:ea typeface="Roboto" pitchFamily="2" charset="0"/>
            </a:endParaRPr>
          </a:p>
        </p:txBody>
      </p:sp>
      <p:sp>
        <p:nvSpPr>
          <p:cNvPr id="19" name="Text Placeholder 18"/>
          <p:cNvSpPr>
            <a:spLocks noGrp="1"/>
          </p:cNvSpPr>
          <p:nvPr>
            <p:ph type="body" sz="quarter" idx="16"/>
          </p:nvPr>
        </p:nvSpPr>
        <p:spPr>
          <a:xfrm>
            <a:off x="457200" y="5877272"/>
            <a:ext cx="8229600" cy="356319"/>
          </a:xfrm>
          <a:ln>
            <a:solidFill>
              <a:srgbClr val="00B0F0"/>
            </a:solidFill>
          </a:ln>
        </p:spPr>
        <p:txBody>
          <a:bodyPr>
            <a:normAutofit/>
          </a:bodyPr>
          <a:lstStyle>
            <a:lvl1pPr marL="0" indent="0">
              <a:buNone/>
              <a:defRPr sz="1600">
                <a:solidFill>
                  <a:srgbClr val="00B0F0"/>
                </a:solidFill>
                <a:latin typeface="Roboto" pitchFamily="2" charset="0"/>
                <a:ea typeface="Roboto" pitchFamily="2" charset="0"/>
              </a:defRPr>
            </a:lvl1pPr>
          </a:lstStyle>
          <a:p>
            <a:pPr lvl="0"/>
            <a:r>
              <a:rPr lang="en-US" dirty="0" smtClean="0"/>
              <a:t>Click to edit Master text styles</a:t>
            </a:r>
            <a:endParaRPr lang="fr-FR" dirty="0"/>
          </a:p>
        </p:txBody>
      </p:sp>
    </p:spTree>
    <p:extLst>
      <p:ext uri="{BB962C8B-B14F-4D97-AF65-F5344CB8AC3E}">
        <p14:creationId xmlns:p14="http://schemas.microsoft.com/office/powerpoint/2010/main" val="27933077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E2C87062-AFCF-4194-B688-79D349749952}" type="datetimeFigureOut">
              <a:rPr lang="de-DE" smtClean="0"/>
              <a:t>27.11.2015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4F26D4-F065-4971-8970-8EA6A0970669}" type="slidenum">
              <a:rPr lang="de-DE" smtClean="0"/>
              <a:t>‹#›</a:t>
            </a:fld>
            <a:endParaRPr lang="de-DE"/>
          </a:p>
        </p:txBody>
      </p:sp>
    </p:spTree>
    <p:extLst>
      <p:ext uri="{BB962C8B-B14F-4D97-AF65-F5344CB8AC3E}">
        <p14:creationId xmlns:p14="http://schemas.microsoft.com/office/powerpoint/2010/main" val="9124672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2C87062-AFCF-4194-B688-79D349749952}" type="datetimeFigureOut">
              <a:rPr lang="de-DE" smtClean="0"/>
              <a:t>27.11.2015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54F26D4-F065-4971-8970-8EA6A0970669}" type="slidenum">
              <a:rPr lang="de-DE" smtClean="0"/>
              <a:t>‹#›</a:t>
            </a:fld>
            <a:endParaRPr lang="de-DE"/>
          </a:p>
        </p:txBody>
      </p:sp>
    </p:spTree>
    <p:extLst>
      <p:ext uri="{BB962C8B-B14F-4D97-AF65-F5344CB8AC3E}">
        <p14:creationId xmlns:p14="http://schemas.microsoft.com/office/powerpoint/2010/main" val="32532922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2C87062-AFCF-4194-B688-79D349749952}" type="datetimeFigureOut">
              <a:rPr lang="de-DE" smtClean="0"/>
              <a:t>27.11.2015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54F26D4-F065-4971-8970-8EA6A0970669}" type="slidenum">
              <a:rPr lang="de-DE" smtClean="0"/>
              <a:t>‹#›</a:t>
            </a:fld>
            <a:endParaRPr lang="de-DE"/>
          </a:p>
        </p:txBody>
      </p:sp>
    </p:spTree>
    <p:extLst>
      <p:ext uri="{BB962C8B-B14F-4D97-AF65-F5344CB8AC3E}">
        <p14:creationId xmlns:p14="http://schemas.microsoft.com/office/powerpoint/2010/main" val="10363628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E2C87062-AFCF-4194-B688-79D349749952}" type="datetimeFigureOut">
              <a:rPr lang="de-DE" smtClean="0"/>
              <a:t>27.11.2015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54F26D4-F065-4971-8970-8EA6A0970669}" type="slidenum">
              <a:rPr lang="de-DE" smtClean="0"/>
              <a:t>‹#›</a:t>
            </a:fld>
            <a:endParaRPr lang="de-DE"/>
          </a:p>
        </p:txBody>
      </p:sp>
    </p:spTree>
    <p:extLst>
      <p:ext uri="{BB962C8B-B14F-4D97-AF65-F5344CB8AC3E}">
        <p14:creationId xmlns:p14="http://schemas.microsoft.com/office/powerpoint/2010/main" val="62232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2C87062-AFCF-4194-B688-79D349749952}" type="datetimeFigureOut">
              <a:rPr lang="de-DE" smtClean="0"/>
              <a:t>27.11.2015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54F26D4-F065-4971-8970-8EA6A0970669}" type="slidenum">
              <a:rPr lang="de-DE" smtClean="0"/>
              <a:t>‹#›</a:t>
            </a:fld>
            <a:endParaRPr lang="de-DE"/>
          </a:p>
        </p:txBody>
      </p:sp>
    </p:spTree>
    <p:extLst>
      <p:ext uri="{BB962C8B-B14F-4D97-AF65-F5344CB8AC3E}">
        <p14:creationId xmlns:p14="http://schemas.microsoft.com/office/powerpoint/2010/main" val="167660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2C87062-AFCF-4194-B688-79D349749952}" type="datetimeFigureOut">
              <a:rPr lang="de-DE" smtClean="0"/>
              <a:t>27.11.2015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54F26D4-F065-4971-8970-8EA6A0970669}" type="slidenum">
              <a:rPr lang="de-DE" smtClean="0"/>
              <a:t>‹#›</a:t>
            </a:fld>
            <a:endParaRPr lang="de-DE"/>
          </a:p>
        </p:txBody>
      </p:sp>
    </p:spTree>
    <p:extLst>
      <p:ext uri="{BB962C8B-B14F-4D97-AF65-F5344CB8AC3E}">
        <p14:creationId xmlns:p14="http://schemas.microsoft.com/office/powerpoint/2010/main" val="399173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2C87062-AFCF-4194-B688-79D349749952}" type="datetimeFigureOut">
              <a:rPr lang="de-DE" smtClean="0"/>
              <a:t>27.11.2015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54F26D4-F065-4971-8970-8EA6A0970669}" type="slidenum">
              <a:rPr lang="de-DE" smtClean="0"/>
              <a:t>‹#›</a:t>
            </a:fld>
            <a:endParaRPr lang="de-DE"/>
          </a:p>
        </p:txBody>
      </p:sp>
    </p:spTree>
    <p:extLst>
      <p:ext uri="{BB962C8B-B14F-4D97-AF65-F5344CB8AC3E}">
        <p14:creationId xmlns:p14="http://schemas.microsoft.com/office/powerpoint/2010/main" val="320676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87062-AFCF-4194-B688-79D349749952}" type="datetimeFigureOut">
              <a:rPr lang="de-DE" smtClean="0"/>
              <a:t>27.11.2015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F26D4-F065-4971-8970-8EA6A0970669}" type="slidenum">
              <a:rPr lang="de-DE" smtClean="0"/>
              <a:t>‹#›</a:t>
            </a:fld>
            <a:endParaRPr lang="de-DE"/>
          </a:p>
        </p:txBody>
      </p:sp>
      <p:pic>
        <p:nvPicPr>
          <p:cNvPr id="7" name="Grafik 3"/>
          <p:cNvPicPr>
            <a:picLocks noChangeAspect="1"/>
          </p:cNvPicPr>
          <p:nvPr userDrawn="1"/>
        </p:nvPicPr>
        <p:blipFill rotWithShape="1">
          <a:blip r:embed="rId13" cstate="print">
            <a:extLst>
              <a:ext uri="{28A0092B-C50C-407E-A947-70E740481C1C}">
                <a14:useLocalDpi xmlns:a14="http://schemas.microsoft.com/office/drawing/2010/main" val="0"/>
              </a:ext>
            </a:extLst>
          </a:blip>
          <a:srcRect r="71195"/>
          <a:stretch/>
        </p:blipFill>
        <p:spPr>
          <a:xfrm>
            <a:off x="251520" y="260648"/>
            <a:ext cx="684480" cy="794308"/>
          </a:xfrm>
          <a:prstGeom prst="rect">
            <a:avLst/>
          </a:prstGeom>
        </p:spPr>
      </p:pic>
      <p:sp>
        <p:nvSpPr>
          <p:cNvPr id="8" name="Textfeld 4"/>
          <p:cNvSpPr txBox="1"/>
          <p:nvPr userDrawn="1"/>
        </p:nvSpPr>
        <p:spPr>
          <a:xfrm>
            <a:off x="936000" y="434563"/>
            <a:ext cx="1583960" cy="461665"/>
          </a:xfrm>
          <a:prstGeom prst="rect">
            <a:avLst/>
          </a:prstGeom>
          <a:noFill/>
        </p:spPr>
        <p:txBody>
          <a:bodyPr wrap="none" rtlCol="0">
            <a:spAutoFit/>
          </a:bodyPr>
          <a:lstStyle/>
          <a:p>
            <a:r>
              <a:rPr lang="de-DE" sz="2400" b="1" dirty="0" smtClean="0">
                <a:solidFill>
                  <a:srgbClr val="0070C0"/>
                </a:solidFill>
              </a:rPr>
              <a:t>Polymorph</a:t>
            </a:r>
            <a:endParaRPr lang="de-DE" sz="2400" b="1" dirty="0">
              <a:solidFill>
                <a:srgbClr val="0070C0"/>
              </a:solidFill>
            </a:endParaRPr>
          </a:p>
        </p:txBody>
      </p:sp>
      <p:sp>
        <p:nvSpPr>
          <p:cNvPr id="9" name="Textfeld 5"/>
          <p:cNvSpPr txBox="1"/>
          <p:nvPr userDrawn="1"/>
        </p:nvSpPr>
        <p:spPr>
          <a:xfrm>
            <a:off x="179512" y="896228"/>
            <a:ext cx="1771639" cy="261610"/>
          </a:xfrm>
          <a:prstGeom prst="rect">
            <a:avLst/>
          </a:prstGeom>
          <a:solidFill>
            <a:schemeClr val="bg1"/>
          </a:solidFill>
        </p:spPr>
        <p:txBody>
          <a:bodyPr wrap="none" rtlCol="0">
            <a:spAutoFit/>
          </a:bodyPr>
          <a:lstStyle/>
          <a:p>
            <a:r>
              <a:rPr lang="en-US" sz="1100" b="1" i="1" dirty="0" smtClean="0">
                <a:solidFill>
                  <a:schemeClr val="bg1">
                    <a:lumMod val="75000"/>
                  </a:schemeClr>
                </a:solidFill>
              </a:rPr>
              <a:t>Broadcasting</a:t>
            </a:r>
            <a:r>
              <a:rPr lang="en-US" sz="1100" b="1" i="1" dirty="0" smtClean="0">
                <a:solidFill>
                  <a:srgbClr val="0070C0"/>
                </a:solidFill>
              </a:rPr>
              <a:t> </a:t>
            </a:r>
            <a:r>
              <a:rPr lang="en-US" sz="1100" b="1" i="1" dirty="0" smtClean="0">
                <a:solidFill>
                  <a:srgbClr val="00B0F0"/>
                </a:solidFill>
              </a:rPr>
              <a:t>Collaboration</a:t>
            </a:r>
            <a:endParaRPr lang="en-US" sz="1100" b="1" i="1" dirty="0">
              <a:solidFill>
                <a:srgbClr val="00B0F0"/>
              </a:solidFill>
            </a:endParaRPr>
          </a:p>
        </p:txBody>
      </p:sp>
    </p:spTree>
    <p:extLst>
      <p:ext uri="{BB962C8B-B14F-4D97-AF65-F5344CB8AC3E}">
        <p14:creationId xmlns:p14="http://schemas.microsoft.com/office/powerpoint/2010/main" val="1027491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t>
            </a:r>
            <a:r>
              <a:rPr lang="fr-FR" dirty="0" smtClean="0"/>
              <a:t>Contexte</a:t>
            </a:r>
            <a:endParaRPr lang="fr-FR" dirty="0"/>
          </a:p>
        </p:txBody>
      </p:sp>
      <p:sp>
        <p:nvSpPr>
          <p:cNvPr id="3" name="Content Placeholder 2"/>
          <p:cNvSpPr>
            <a:spLocks noGrp="1"/>
          </p:cNvSpPr>
          <p:nvPr>
            <p:ph sz="quarter" idx="13"/>
          </p:nvPr>
        </p:nvSpPr>
        <p:spPr>
          <a:xfrm>
            <a:off x="457200" y="2205940"/>
            <a:ext cx="8229600" cy="2597204"/>
          </a:xfrm>
        </p:spPr>
        <p:txBody>
          <a:bodyPr>
            <a:normAutofit fontScale="92500" lnSpcReduction="10000"/>
          </a:bodyPr>
          <a:lstStyle/>
          <a:p>
            <a:r>
              <a:rPr lang="en-US" dirty="0"/>
              <a:t>Polymorph offers to</a:t>
            </a:r>
            <a:r>
              <a:rPr lang="en-US" dirty="0" smtClean="0"/>
              <a:t>:</a:t>
            </a:r>
          </a:p>
          <a:p>
            <a:pPr marL="685800" lvl="1"/>
            <a:r>
              <a:rPr lang="en-US" dirty="0"/>
              <a:t>Centralize and connect various sources of data</a:t>
            </a:r>
          </a:p>
          <a:p>
            <a:pPr marL="685800" lvl="1"/>
            <a:r>
              <a:rPr lang="en-US" dirty="0"/>
              <a:t>Manage data in a processed manner (following processes and responsibilities)</a:t>
            </a:r>
          </a:p>
          <a:p>
            <a:pPr marL="685800" lvl="1"/>
            <a:r>
              <a:rPr lang="en-US" dirty="0"/>
              <a:t>Create dynamic views based on your data adapted to every daily situation and current activity</a:t>
            </a:r>
          </a:p>
          <a:p>
            <a:pPr marL="685800" lvl="1"/>
            <a:r>
              <a:rPr lang="en-US" dirty="0"/>
              <a:t>Broadcast Views and Data to any device (laptop, smartphone, open space or meeting rooms screens</a:t>
            </a:r>
          </a:p>
          <a:p>
            <a:pPr marL="685800" lvl="1"/>
            <a:r>
              <a:rPr lang="en-US" dirty="0"/>
              <a:t>Make change requests, comments, give compliance status, etc. in live collaboration</a:t>
            </a:r>
          </a:p>
          <a:p>
            <a:pPr marL="685800" lvl="1"/>
            <a:r>
              <a:rPr lang="en-US" dirty="0"/>
              <a:t>Export and import data through various supports like Excel and a lot of other industrial standards exchanges </a:t>
            </a:r>
            <a:r>
              <a:rPr lang="en-US" dirty="0" smtClean="0"/>
              <a:t>format</a:t>
            </a:r>
            <a:endParaRPr lang="en-US" dirty="0"/>
          </a:p>
        </p:txBody>
      </p:sp>
      <p:sp>
        <p:nvSpPr>
          <p:cNvPr id="4" name="Content Placeholder 3"/>
          <p:cNvSpPr>
            <a:spLocks noGrp="1"/>
          </p:cNvSpPr>
          <p:nvPr>
            <p:ph sz="quarter" idx="14"/>
          </p:nvPr>
        </p:nvSpPr>
        <p:spPr/>
        <p:txBody>
          <a:bodyPr>
            <a:normAutofit/>
          </a:bodyPr>
          <a:lstStyle/>
          <a:p>
            <a:r>
              <a:rPr lang="fr-FR" dirty="0" smtClean="0"/>
              <a:t>Un </a:t>
            </a:r>
            <a:r>
              <a:rPr lang="fr-FR" dirty="0" err="1" smtClean="0"/>
              <a:t>MVC</a:t>
            </a:r>
            <a:r>
              <a:rPr lang="fr-FR" dirty="0" smtClean="0"/>
              <a:t> (Model </a:t>
            </a:r>
            <a:r>
              <a:rPr lang="fr-FR" dirty="0" err="1" smtClean="0"/>
              <a:t>View</a:t>
            </a:r>
            <a:r>
              <a:rPr lang="fr-FR" dirty="0" smtClean="0"/>
              <a:t> Controller) destiné aux industriels</a:t>
            </a:r>
            <a:endParaRPr lang="fr-FR" dirty="0"/>
          </a:p>
        </p:txBody>
      </p:sp>
      <p:sp>
        <p:nvSpPr>
          <p:cNvPr id="5" name="Text Placeholder 4"/>
          <p:cNvSpPr>
            <a:spLocks noGrp="1"/>
          </p:cNvSpPr>
          <p:nvPr>
            <p:ph type="body" sz="quarter" idx="16"/>
          </p:nvPr>
        </p:nvSpPr>
        <p:spPr/>
        <p:txBody>
          <a:bodyPr>
            <a:normAutofit/>
          </a:bodyPr>
          <a:lstStyle/>
          <a:p>
            <a:endParaRPr lang="en-US" dirty="0"/>
          </a:p>
        </p:txBody>
      </p:sp>
      <p:sp>
        <p:nvSpPr>
          <p:cNvPr id="6" name="Rechteck 6"/>
          <p:cNvSpPr/>
          <p:nvPr/>
        </p:nvSpPr>
        <p:spPr>
          <a:xfrm>
            <a:off x="179512" y="5928746"/>
            <a:ext cx="2088232" cy="64232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rgbClr val="0070C0"/>
                </a:solidFill>
              </a:rPr>
              <a:t>Centralize And Connect Your Data</a:t>
            </a:r>
            <a:endParaRPr lang="en-US" sz="1400" dirty="0">
              <a:solidFill>
                <a:srgbClr val="0070C0"/>
              </a:solidFill>
            </a:endParaRPr>
          </a:p>
        </p:txBody>
      </p:sp>
      <p:sp>
        <p:nvSpPr>
          <p:cNvPr id="7" name="Rechteck 7"/>
          <p:cNvSpPr/>
          <p:nvPr/>
        </p:nvSpPr>
        <p:spPr>
          <a:xfrm>
            <a:off x="3567356" y="5013177"/>
            <a:ext cx="2088232" cy="83781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rgbClr val="0070C0"/>
                </a:solidFill>
              </a:rPr>
              <a:t>Live Broadcast</a:t>
            </a:r>
          </a:p>
          <a:p>
            <a:pPr algn="ctr"/>
            <a:r>
              <a:rPr lang="en-US" sz="1400" dirty="0" smtClean="0">
                <a:solidFill>
                  <a:srgbClr val="0070C0"/>
                </a:solidFill>
              </a:rPr>
              <a:t>Views and Data to any device</a:t>
            </a:r>
            <a:endParaRPr lang="en-US" sz="1400" dirty="0">
              <a:solidFill>
                <a:srgbClr val="0070C0"/>
              </a:solidFill>
            </a:endParaRPr>
          </a:p>
        </p:txBody>
      </p:sp>
      <p:sp>
        <p:nvSpPr>
          <p:cNvPr id="8" name="Rechteck 9"/>
          <p:cNvSpPr/>
          <p:nvPr/>
        </p:nvSpPr>
        <p:spPr>
          <a:xfrm>
            <a:off x="6180246" y="4785070"/>
            <a:ext cx="2088232" cy="1110721"/>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rgbClr val="0070C0"/>
                </a:solidFill>
              </a:rPr>
              <a:t>Live Collaborate through change requests, comments, compliance status, validation, etc.</a:t>
            </a:r>
            <a:endParaRPr lang="en-US" sz="1400" dirty="0">
              <a:solidFill>
                <a:srgbClr val="0070C0"/>
              </a:solidFill>
            </a:endParaRPr>
          </a:p>
        </p:txBody>
      </p:sp>
      <p:sp>
        <p:nvSpPr>
          <p:cNvPr id="9" name="Rechteck 10"/>
          <p:cNvSpPr/>
          <p:nvPr/>
        </p:nvSpPr>
        <p:spPr>
          <a:xfrm>
            <a:off x="827584" y="4941168"/>
            <a:ext cx="2088232" cy="90982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rgbClr val="0070C0"/>
                </a:solidFill>
              </a:rPr>
              <a:t>Create the adapted view to the situation, the user and the activity</a:t>
            </a:r>
            <a:endParaRPr lang="en-US" sz="1400" dirty="0">
              <a:solidFill>
                <a:srgbClr val="0070C0"/>
              </a:solidFill>
            </a:endParaRPr>
          </a:p>
        </p:txBody>
      </p:sp>
      <p:cxnSp>
        <p:nvCxnSpPr>
          <p:cNvPr id="10" name="Gekrümmte Verbindung 12"/>
          <p:cNvCxnSpPr/>
          <p:nvPr/>
        </p:nvCxnSpPr>
        <p:spPr>
          <a:xfrm>
            <a:off x="2915816" y="5077789"/>
            <a:ext cx="648072" cy="318292"/>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hteck 14"/>
          <p:cNvSpPr/>
          <p:nvPr/>
        </p:nvSpPr>
        <p:spPr>
          <a:xfrm>
            <a:off x="3563888" y="5991582"/>
            <a:ext cx="2088232" cy="516655"/>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rgbClr val="0070C0"/>
                </a:solidFill>
              </a:rPr>
              <a:t>Export and import data </a:t>
            </a:r>
            <a:endParaRPr lang="en-US" sz="1400" dirty="0">
              <a:solidFill>
                <a:srgbClr val="0070C0"/>
              </a:solidFill>
            </a:endParaRPr>
          </a:p>
        </p:txBody>
      </p:sp>
    </p:spTree>
    <p:extLst>
      <p:ext uri="{BB962C8B-B14F-4D97-AF65-F5344CB8AC3E}">
        <p14:creationId xmlns:p14="http://schemas.microsoft.com/office/powerpoint/2010/main" val="248786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App::</a:t>
            </a:r>
            <a:r>
              <a:rPr lang="fr-FR" dirty="0" err="1" smtClean="0"/>
              <a:t>Connect</a:t>
            </a:r>
            <a:r>
              <a:rPr lang="fr-FR" dirty="0" smtClean="0"/>
              <a:t> Designer</a:t>
            </a:r>
            <a:endParaRPr lang="fr-FR" dirty="0"/>
          </a:p>
        </p:txBody>
      </p:sp>
      <p:sp>
        <p:nvSpPr>
          <p:cNvPr id="3" name="Content Placeholder 2"/>
          <p:cNvSpPr>
            <a:spLocks noGrp="1"/>
          </p:cNvSpPr>
          <p:nvPr>
            <p:ph sz="quarter" idx="13"/>
          </p:nvPr>
        </p:nvSpPr>
        <p:spPr/>
        <p:txBody>
          <a:bodyPr/>
          <a:lstStyle/>
          <a:p>
            <a:endParaRPr lang="fr-FR"/>
          </a:p>
        </p:txBody>
      </p:sp>
      <p:sp>
        <p:nvSpPr>
          <p:cNvPr id="4" name="Content Placeholder 3"/>
          <p:cNvSpPr>
            <a:spLocks noGrp="1"/>
          </p:cNvSpPr>
          <p:nvPr>
            <p:ph sz="quarter" idx="14"/>
          </p:nvPr>
        </p:nvSpPr>
        <p:spPr/>
        <p:txBody>
          <a:bodyPr/>
          <a:lstStyle/>
          <a:p>
            <a:endParaRPr lang="fr-FR"/>
          </a:p>
        </p:txBody>
      </p:sp>
      <p:sp>
        <p:nvSpPr>
          <p:cNvPr id="5" name="Text Placeholder 4"/>
          <p:cNvSpPr>
            <a:spLocks noGrp="1"/>
          </p:cNvSpPr>
          <p:nvPr>
            <p:ph type="body" sz="quarter" idx="16"/>
          </p:nvPr>
        </p:nvSpPr>
        <p:spPr/>
        <p:txBody>
          <a:bodyPr/>
          <a:lstStyle/>
          <a:p>
            <a:endParaRPr lang="fr-FR"/>
          </a:p>
        </p:txBody>
      </p:sp>
      <p:pic>
        <p:nvPicPr>
          <p:cNvPr id="6" name="Picture 5"/>
          <p:cNvPicPr>
            <a:picLocks noChangeAspect="1"/>
          </p:cNvPicPr>
          <p:nvPr/>
        </p:nvPicPr>
        <p:blipFill rotWithShape="1">
          <a:blip r:embed="rId2"/>
          <a:srcRect l="695" t="9176" r="1818" b="6658"/>
          <a:stretch/>
        </p:blipFill>
        <p:spPr>
          <a:xfrm>
            <a:off x="457200" y="1700808"/>
            <a:ext cx="8271982" cy="4053704"/>
          </a:xfrm>
          <a:prstGeom prst="rect">
            <a:avLst/>
          </a:prstGeom>
          <a:ln>
            <a:solidFill>
              <a:schemeClr val="bg1">
                <a:lumMod val="6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847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App::</a:t>
            </a:r>
            <a:r>
              <a:rPr lang="fr-FR" dirty="0" err="1" smtClean="0"/>
              <a:t>Process</a:t>
            </a:r>
            <a:r>
              <a:rPr lang="fr-FR" dirty="0" smtClean="0"/>
              <a:t> Designer</a:t>
            </a:r>
            <a:endParaRPr lang="fr-FR" dirty="0"/>
          </a:p>
        </p:txBody>
      </p:sp>
      <p:sp>
        <p:nvSpPr>
          <p:cNvPr id="3" name="Content Placeholder 2"/>
          <p:cNvSpPr>
            <a:spLocks noGrp="1"/>
          </p:cNvSpPr>
          <p:nvPr>
            <p:ph sz="quarter" idx="13"/>
          </p:nvPr>
        </p:nvSpPr>
        <p:spPr/>
        <p:txBody>
          <a:bodyPr/>
          <a:lstStyle/>
          <a:p>
            <a:endParaRPr lang="fr-FR"/>
          </a:p>
        </p:txBody>
      </p:sp>
      <p:sp>
        <p:nvSpPr>
          <p:cNvPr id="4" name="Content Placeholder 3"/>
          <p:cNvSpPr>
            <a:spLocks noGrp="1"/>
          </p:cNvSpPr>
          <p:nvPr>
            <p:ph sz="quarter" idx="14"/>
          </p:nvPr>
        </p:nvSpPr>
        <p:spPr/>
        <p:txBody>
          <a:bodyPr/>
          <a:lstStyle/>
          <a:p>
            <a:endParaRPr lang="fr-FR"/>
          </a:p>
        </p:txBody>
      </p:sp>
      <p:sp>
        <p:nvSpPr>
          <p:cNvPr id="5" name="Text Placeholder 4"/>
          <p:cNvSpPr>
            <a:spLocks noGrp="1"/>
          </p:cNvSpPr>
          <p:nvPr>
            <p:ph type="body" sz="quarter" idx="16"/>
          </p:nvPr>
        </p:nvSpPr>
        <p:spPr/>
        <p:txBody>
          <a:bodyPr/>
          <a:lstStyle/>
          <a:p>
            <a:endParaRPr lang="fr-FR"/>
          </a:p>
        </p:txBody>
      </p:sp>
    </p:spTree>
    <p:extLst>
      <p:ext uri="{BB962C8B-B14F-4D97-AF65-F5344CB8AC3E}">
        <p14:creationId xmlns:p14="http://schemas.microsoft.com/office/powerpoint/2010/main" val="3004783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App::Model designer</a:t>
            </a:r>
          </a:p>
        </p:txBody>
      </p:sp>
      <p:sp>
        <p:nvSpPr>
          <p:cNvPr id="3" name="Content Placeholder 2"/>
          <p:cNvSpPr>
            <a:spLocks noGrp="1"/>
          </p:cNvSpPr>
          <p:nvPr>
            <p:ph sz="quarter" idx="13"/>
          </p:nvPr>
        </p:nvSpPr>
        <p:spPr/>
        <p:txBody>
          <a:bodyPr/>
          <a:lstStyle/>
          <a:p>
            <a:endParaRPr lang="fr-FR"/>
          </a:p>
        </p:txBody>
      </p:sp>
      <p:sp>
        <p:nvSpPr>
          <p:cNvPr id="4" name="Content Placeholder 3"/>
          <p:cNvSpPr>
            <a:spLocks noGrp="1"/>
          </p:cNvSpPr>
          <p:nvPr>
            <p:ph sz="quarter" idx="14"/>
          </p:nvPr>
        </p:nvSpPr>
        <p:spPr/>
        <p:txBody>
          <a:bodyPr/>
          <a:lstStyle/>
          <a:p>
            <a:endParaRPr lang="fr-FR"/>
          </a:p>
        </p:txBody>
      </p:sp>
      <p:sp>
        <p:nvSpPr>
          <p:cNvPr id="5" name="Text Placeholder 4"/>
          <p:cNvSpPr>
            <a:spLocks noGrp="1"/>
          </p:cNvSpPr>
          <p:nvPr>
            <p:ph type="body" sz="quarter" idx="16"/>
          </p:nvPr>
        </p:nvSpPr>
        <p:spPr/>
        <p:txBody>
          <a:bodyPr/>
          <a:lstStyle/>
          <a:p>
            <a:endParaRPr lang="fr-FR"/>
          </a:p>
        </p:txBody>
      </p:sp>
    </p:spTree>
    <p:extLst>
      <p:ext uri="{BB962C8B-B14F-4D97-AF65-F5344CB8AC3E}">
        <p14:creationId xmlns:p14="http://schemas.microsoft.com/office/powerpoint/2010/main" val="2715595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a:t>
            </a:r>
            <a:r>
              <a:rPr lang="fr-FR" dirty="0" smtClean="0"/>
              <a:t>::</a:t>
            </a:r>
            <a:r>
              <a:rPr lang="fr-FR" dirty="0" err="1" smtClean="0"/>
              <a:t>View</a:t>
            </a:r>
            <a:r>
              <a:rPr lang="fr-FR" dirty="0" smtClean="0"/>
              <a:t> designer</a:t>
            </a:r>
            <a:endParaRPr lang="fr-FR" dirty="0"/>
          </a:p>
        </p:txBody>
      </p:sp>
      <p:sp>
        <p:nvSpPr>
          <p:cNvPr id="3" name="Content Placeholder 2"/>
          <p:cNvSpPr>
            <a:spLocks noGrp="1"/>
          </p:cNvSpPr>
          <p:nvPr>
            <p:ph sz="quarter" idx="13"/>
          </p:nvPr>
        </p:nvSpPr>
        <p:spPr/>
        <p:txBody>
          <a:bodyPr/>
          <a:lstStyle/>
          <a:p>
            <a:endParaRPr lang="en-US" dirty="0" err="1" smtClean="0">
              <a:solidFill>
                <a:schemeClr val="tx1">
                  <a:lumMod val="75000"/>
                  <a:lumOff val="25000"/>
                </a:schemeClr>
              </a:solidFill>
            </a:endParaRPr>
          </a:p>
        </p:txBody>
      </p:sp>
      <p:sp>
        <p:nvSpPr>
          <p:cNvPr id="4" name="Content Placeholder 3"/>
          <p:cNvSpPr>
            <a:spLocks noGrp="1"/>
          </p:cNvSpPr>
          <p:nvPr>
            <p:ph sz="quarter" idx="14"/>
          </p:nvPr>
        </p:nvSpPr>
        <p:spPr/>
        <p:txBody>
          <a:bodyPr/>
          <a:lstStyle/>
          <a:p>
            <a:r>
              <a:rPr lang="fr-FR" dirty="0" smtClean="0"/>
              <a:t>Une application pour créer des vues personnalisées</a:t>
            </a:r>
            <a:endParaRPr lang="fr-FR" dirty="0"/>
          </a:p>
        </p:txBody>
      </p:sp>
      <p:sp>
        <p:nvSpPr>
          <p:cNvPr id="5" name="Text Placeholder 4"/>
          <p:cNvSpPr>
            <a:spLocks noGrp="1"/>
          </p:cNvSpPr>
          <p:nvPr>
            <p:ph type="body" sz="quarter" idx="16"/>
          </p:nvPr>
        </p:nvSpPr>
        <p:spPr/>
        <p:txBody>
          <a:bodyPr>
            <a:normAutofit fontScale="85000" lnSpcReduction="10000"/>
          </a:bodyPr>
          <a:lstStyle/>
          <a:p>
            <a:r>
              <a:rPr lang="fr-FR" dirty="0" smtClean="0"/>
              <a:t>Des vues personnalisées qui vont permettre aux utilisateurs de s’affranchir de la complexité ambiante</a:t>
            </a:r>
            <a:endParaRPr lang="fr-FR" dirty="0"/>
          </a:p>
        </p:txBody>
      </p:sp>
      <p:pic>
        <p:nvPicPr>
          <p:cNvPr id="7" name="Picture 6"/>
          <p:cNvPicPr>
            <a:picLocks noChangeAspect="1"/>
          </p:cNvPicPr>
          <p:nvPr/>
        </p:nvPicPr>
        <p:blipFill rotWithShape="1">
          <a:blip r:embed="rId2"/>
          <a:srcRect l="815" t="11035" r="902" b="7116"/>
          <a:stretch/>
        </p:blipFill>
        <p:spPr>
          <a:xfrm>
            <a:off x="457200" y="1971354"/>
            <a:ext cx="8003232" cy="3783158"/>
          </a:xfrm>
          <a:prstGeom prst="rect">
            <a:avLst/>
          </a:prstGeom>
          <a:ln>
            <a:solidFill>
              <a:schemeClr val="bg1">
                <a:lumMod val="6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8060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a:t>
            </a:r>
            <a:r>
              <a:rPr lang="fr-FR" dirty="0" smtClean="0"/>
              <a:t>::</a:t>
            </a:r>
            <a:r>
              <a:rPr lang="fr-FR" dirty="0" err="1" smtClean="0"/>
              <a:t>View</a:t>
            </a:r>
            <a:r>
              <a:rPr lang="fr-FR" dirty="0" smtClean="0"/>
              <a:t> designer</a:t>
            </a:r>
            <a:endParaRPr lang="fr-FR" dirty="0"/>
          </a:p>
        </p:txBody>
      </p:sp>
      <p:sp>
        <p:nvSpPr>
          <p:cNvPr id="3" name="Content Placeholder 2"/>
          <p:cNvSpPr>
            <a:spLocks noGrp="1"/>
          </p:cNvSpPr>
          <p:nvPr>
            <p:ph sz="quarter" idx="13"/>
          </p:nvPr>
        </p:nvSpPr>
        <p:spPr/>
        <p:txBody>
          <a:bodyPr/>
          <a:lstStyle/>
          <a:p>
            <a:r>
              <a:rPr lang="fr-FR" dirty="0"/>
              <a:t>Effectuez des requêtes de données</a:t>
            </a:r>
          </a:p>
          <a:p>
            <a:r>
              <a:rPr lang="fr-FR" dirty="0"/>
              <a:t>Utilisez </a:t>
            </a:r>
            <a:r>
              <a:rPr lang="fr-FR"/>
              <a:t>les </a:t>
            </a:r>
            <a:r>
              <a:rPr lang="fr-FR" smtClean="0"/>
              <a:t>éléments </a:t>
            </a:r>
            <a:r>
              <a:rPr lang="fr-FR" dirty="0"/>
              <a:t>à votre disposition pour créer des vues </a:t>
            </a:r>
          </a:p>
          <a:p>
            <a:pPr lvl="1"/>
            <a:r>
              <a:rPr lang="fr-FR" dirty="0"/>
              <a:t>tableaux,</a:t>
            </a:r>
          </a:p>
          <a:p>
            <a:pPr lvl="1"/>
            <a:r>
              <a:rPr lang="fr-FR" dirty="0" err="1"/>
              <a:t>dataviz</a:t>
            </a:r>
            <a:r>
              <a:rPr lang="fr-FR" dirty="0"/>
              <a:t>,</a:t>
            </a:r>
          </a:p>
          <a:p>
            <a:pPr lvl="1"/>
            <a:r>
              <a:rPr lang="fr-FR" dirty="0"/>
              <a:t>texte,</a:t>
            </a:r>
          </a:p>
          <a:p>
            <a:pPr lvl="1"/>
            <a:r>
              <a:rPr lang="fr-FR" dirty="0"/>
              <a:t>etc.</a:t>
            </a:r>
          </a:p>
          <a:p>
            <a:r>
              <a:rPr lang="fr-FR" dirty="0"/>
              <a:t>Autorisez des droits différents aux utilisateurs de </a:t>
            </a:r>
            <a:r>
              <a:rPr lang="fr-FR" dirty="0" smtClean="0"/>
              <a:t>visualisation</a:t>
            </a:r>
            <a:r>
              <a:rPr lang="fr-FR" dirty="0"/>
              <a:t>, de </a:t>
            </a:r>
            <a:r>
              <a:rPr lang="fr-FR" dirty="0" smtClean="0"/>
              <a:t>« change </a:t>
            </a:r>
            <a:r>
              <a:rPr lang="fr-FR" dirty="0" err="1" smtClean="0"/>
              <a:t>request</a:t>
            </a:r>
            <a:r>
              <a:rPr lang="fr-FR" dirty="0" smtClean="0"/>
              <a:t> », </a:t>
            </a:r>
            <a:r>
              <a:rPr lang="fr-FR" dirty="0"/>
              <a:t>etc.</a:t>
            </a:r>
          </a:p>
          <a:p>
            <a:r>
              <a:rPr lang="fr-FR" dirty="0"/>
              <a:t>Créez des vues adaptées aux différentes activités (créez via </a:t>
            </a:r>
            <a:r>
              <a:rPr lang="fr-FR" dirty="0" err="1"/>
              <a:t>l’app</a:t>
            </a:r>
            <a:r>
              <a:rPr lang="fr-FR" dirty="0"/>
              <a:t> </a:t>
            </a:r>
            <a:r>
              <a:rPr lang="fr-FR" dirty="0" err="1"/>
              <a:t>Process</a:t>
            </a:r>
            <a:r>
              <a:rPr lang="fr-FR" dirty="0"/>
              <a:t> Designer) </a:t>
            </a:r>
          </a:p>
          <a:p>
            <a:endParaRPr lang="fr-FR" dirty="0"/>
          </a:p>
        </p:txBody>
      </p:sp>
      <p:sp>
        <p:nvSpPr>
          <p:cNvPr id="4" name="Content Placeholder 3"/>
          <p:cNvSpPr>
            <a:spLocks noGrp="1"/>
          </p:cNvSpPr>
          <p:nvPr>
            <p:ph sz="quarter" idx="14"/>
          </p:nvPr>
        </p:nvSpPr>
        <p:spPr/>
        <p:txBody>
          <a:bodyPr/>
          <a:lstStyle/>
          <a:p>
            <a:r>
              <a:rPr lang="fr-FR" dirty="0"/>
              <a:t>Une application pour créer des vues personnalisées</a:t>
            </a:r>
          </a:p>
          <a:p>
            <a:endParaRPr lang="fr-FR" dirty="0"/>
          </a:p>
        </p:txBody>
      </p:sp>
      <p:sp>
        <p:nvSpPr>
          <p:cNvPr id="5" name="Text Placeholder 4"/>
          <p:cNvSpPr>
            <a:spLocks noGrp="1"/>
          </p:cNvSpPr>
          <p:nvPr>
            <p:ph type="body" sz="quarter" idx="16"/>
          </p:nvPr>
        </p:nvSpPr>
        <p:spPr/>
        <p:txBody>
          <a:bodyPr>
            <a:normAutofit/>
          </a:bodyPr>
          <a:lstStyle/>
          <a:p>
            <a:r>
              <a:rPr lang="fr-FR" dirty="0" smtClean="0"/>
              <a:t>Des vues adaptées aux spécificités des utilisateurs et des activités en cours</a:t>
            </a:r>
            <a:endParaRPr lang="fr-FR" dirty="0"/>
          </a:p>
        </p:txBody>
      </p:sp>
    </p:spTree>
    <p:extLst>
      <p:ext uri="{BB962C8B-B14F-4D97-AF65-F5344CB8AC3E}">
        <p14:creationId xmlns:p14="http://schemas.microsoft.com/office/powerpoint/2010/main" val="4230997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a:t>
            </a:r>
            <a:r>
              <a:rPr lang="fr-FR" dirty="0" smtClean="0"/>
              <a:t>::</a:t>
            </a:r>
            <a:r>
              <a:rPr lang="fr-FR" dirty="0" err="1" smtClean="0"/>
              <a:t>View</a:t>
            </a:r>
            <a:r>
              <a:rPr lang="fr-FR" dirty="0" smtClean="0"/>
              <a:t> designer</a:t>
            </a:r>
            <a:endParaRPr lang="fr-FR" dirty="0"/>
          </a:p>
        </p:txBody>
      </p:sp>
      <p:sp>
        <p:nvSpPr>
          <p:cNvPr id="3" name="Content Placeholder 2"/>
          <p:cNvSpPr>
            <a:spLocks noGrp="1"/>
          </p:cNvSpPr>
          <p:nvPr>
            <p:ph sz="quarter" idx="13"/>
          </p:nvPr>
        </p:nvSpPr>
        <p:spPr/>
        <p:txBody>
          <a:bodyPr/>
          <a:lstStyle/>
          <a:p>
            <a:endParaRPr lang="en-US" dirty="0">
              <a:solidFill>
                <a:schemeClr val="tx1">
                  <a:lumMod val="75000"/>
                  <a:lumOff val="25000"/>
                </a:schemeClr>
              </a:solidFill>
            </a:endParaRPr>
          </a:p>
        </p:txBody>
      </p:sp>
      <p:sp>
        <p:nvSpPr>
          <p:cNvPr id="4" name="Content Placeholder 3"/>
          <p:cNvSpPr>
            <a:spLocks noGrp="1"/>
          </p:cNvSpPr>
          <p:nvPr>
            <p:ph sz="quarter" idx="14"/>
          </p:nvPr>
        </p:nvSpPr>
        <p:spPr/>
        <p:txBody>
          <a:bodyPr/>
          <a:lstStyle/>
          <a:p>
            <a:endParaRPr lang="fr-FR" dirty="0"/>
          </a:p>
        </p:txBody>
      </p:sp>
      <p:sp>
        <p:nvSpPr>
          <p:cNvPr id="5" name="Text Placeholder 4"/>
          <p:cNvSpPr>
            <a:spLocks noGrp="1"/>
          </p:cNvSpPr>
          <p:nvPr>
            <p:ph type="body" sz="quarter" idx="16"/>
          </p:nvPr>
        </p:nvSpPr>
        <p:spPr/>
        <p:txBody>
          <a:bodyPr>
            <a:normAutofit/>
          </a:bodyPr>
          <a:lstStyle/>
          <a:p>
            <a:endParaRPr lang="en-US" dirty="0"/>
          </a:p>
        </p:txBody>
      </p:sp>
    </p:spTree>
    <p:extLst>
      <p:ext uri="{BB962C8B-B14F-4D97-AF65-F5344CB8AC3E}">
        <p14:creationId xmlns:p14="http://schemas.microsoft.com/office/powerpoint/2010/main" val="2076878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App::Access the data</a:t>
            </a:r>
          </a:p>
        </p:txBody>
      </p:sp>
      <p:sp>
        <p:nvSpPr>
          <p:cNvPr id="3" name="Content Placeholder 2"/>
          <p:cNvSpPr>
            <a:spLocks noGrp="1"/>
          </p:cNvSpPr>
          <p:nvPr>
            <p:ph sz="quarter" idx="13"/>
          </p:nvPr>
        </p:nvSpPr>
        <p:spPr/>
        <p:txBody>
          <a:bodyPr/>
          <a:lstStyle/>
          <a:p>
            <a:endParaRPr lang="en-US" dirty="0">
              <a:solidFill>
                <a:schemeClr val="tx1">
                  <a:lumMod val="75000"/>
                  <a:lumOff val="25000"/>
                </a:schemeClr>
              </a:solidFill>
            </a:endParaRPr>
          </a:p>
        </p:txBody>
      </p:sp>
      <p:sp>
        <p:nvSpPr>
          <p:cNvPr id="4" name="Content Placeholder 3"/>
          <p:cNvSpPr>
            <a:spLocks noGrp="1"/>
          </p:cNvSpPr>
          <p:nvPr>
            <p:ph sz="quarter" idx="14"/>
          </p:nvPr>
        </p:nvSpPr>
        <p:spPr/>
        <p:txBody>
          <a:bodyPr/>
          <a:lstStyle/>
          <a:p>
            <a:endParaRPr lang="fr-FR" dirty="0"/>
          </a:p>
        </p:txBody>
      </p:sp>
      <p:sp>
        <p:nvSpPr>
          <p:cNvPr id="5" name="Text Placeholder 4"/>
          <p:cNvSpPr>
            <a:spLocks noGrp="1"/>
          </p:cNvSpPr>
          <p:nvPr>
            <p:ph type="body" sz="quarter" idx="16"/>
          </p:nvPr>
        </p:nvSpPr>
        <p:spPr/>
        <p:txBody>
          <a:bodyPr>
            <a:normAutofit/>
          </a:bodyPr>
          <a:lstStyle/>
          <a:p>
            <a:endParaRPr lang="en-US" dirty="0"/>
          </a:p>
        </p:txBody>
      </p:sp>
      <p:pic>
        <p:nvPicPr>
          <p:cNvPr id="6" name="Picture 5"/>
          <p:cNvPicPr>
            <a:picLocks noChangeAspect="1"/>
          </p:cNvPicPr>
          <p:nvPr/>
        </p:nvPicPr>
        <p:blipFill rotWithShape="1">
          <a:blip r:embed="rId2"/>
          <a:srcRect l="804" t="9355" r="1897" b="7627"/>
          <a:stretch/>
        </p:blipFill>
        <p:spPr>
          <a:xfrm>
            <a:off x="457201" y="1763446"/>
            <a:ext cx="8229600" cy="3985536"/>
          </a:xfrm>
          <a:prstGeom prst="rect">
            <a:avLst/>
          </a:prstGeom>
          <a:ln>
            <a:solidFill>
              <a:schemeClr val="bg1">
                <a:lumMod val="6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28516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App::User </a:t>
            </a:r>
            <a:r>
              <a:rPr lang="fr-FR" dirty="0" err="1"/>
              <a:t>Specific</a:t>
            </a:r>
            <a:r>
              <a:rPr lang="fr-FR" dirty="0"/>
              <a:t> Dashboard</a:t>
            </a:r>
          </a:p>
        </p:txBody>
      </p:sp>
      <p:sp>
        <p:nvSpPr>
          <p:cNvPr id="3" name="Content Placeholder 2"/>
          <p:cNvSpPr>
            <a:spLocks noGrp="1"/>
          </p:cNvSpPr>
          <p:nvPr>
            <p:ph sz="quarter" idx="13"/>
          </p:nvPr>
        </p:nvSpPr>
        <p:spPr/>
        <p:txBody>
          <a:bodyPr/>
          <a:lstStyle/>
          <a:p>
            <a:endParaRPr lang="en-US" dirty="0">
              <a:solidFill>
                <a:schemeClr val="tx1">
                  <a:lumMod val="75000"/>
                  <a:lumOff val="25000"/>
                </a:schemeClr>
              </a:solidFill>
            </a:endParaRPr>
          </a:p>
        </p:txBody>
      </p:sp>
      <p:sp>
        <p:nvSpPr>
          <p:cNvPr id="4" name="Content Placeholder 3"/>
          <p:cNvSpPr>
            <a:spLocks noGrp="1"/>
          </p:cNvSpPr>
          <p:nvPr>
            <p:ph sz="quarter" idx="14"/>
          </p:nvPr>
        </p:nvSpPr>
        <p:spPr/>
        <p:txBody>
          <a:bodyPr/>
          <a:lstStyle/>
          <a:p>
            <a:endParaRPr lang="fr-FR" dirty="0"/>
          </a:p>
        </p:txBody>
      </p:sp>
      <p:sp>
        <p:nvSpPr>
          <p:cNvPr id="5" name="Text Placeholder 4"/>
          <p:cNvSpPr>
            <a:spLocks noGrp="1"/>
          </p:cNvSpPr>
          <p:nvPr>
            <p:ph type="body" sz="quarter" idx="16"/>
          </p:nvPr>
        </p:nvSpPr>
        <p:spPr/>
        <p:txBody>
          <a:bodyPr>
            <a:normAutofit/>
          </a:bodyPr>
          <a:lstStyle/>
          <a:p>
            <a:endParaRPr lang="en-US" dirty="0"/>
          </a:p>
        </p:txBody>
      </p:sp>
    </p:spTree>
    <p:extLst>
      <p:ext uri="{BB962C8B-B14F-4D97-AF65-F5344CB8AC3E}">
        <p14:creationId xmlns:p14="http://schemas.microsoft.com/office/powerpoint/2010/main" val="3413526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a:t>
            </a:r>
            <a:r>
              <a:rPr lang="en-US" dirty="0"/>
              <a:t>Analyses &amp; Capabilities </a:t>
            </a:r>
            <a:endParaRPr lang="fr-FR" dirty="0"/>
          </a:p>
        </p:txBody>
      </p:sp>
      <p:sp>
        <p:nvSpPr>
          <p:cNvPr id="3" name="Content Placeholder 2"/>
          <p:cNvSpPr>
            <a:spLocks noGrp="1"/>
          </p:cNvSpPr>
          <p:nvPr>
            <p:ph sz="quarter" idx="13"/>
          </p:nvPr>
        </p:nvSpPr>
        <p:spPr/>
        <p:txBody>
          <a:bodyPr/>
          <a:lstStyle/>
          <a:p>
            <a:pPr marL="285750" indent="-285750"/>
            <a:r>
              <a:rPr lang="fr-FR" dirty="0" err="1"/>
              <a:t>Capability</a:t>
            </a:r>
            <a:r>
              <a:rPr lang="fr-FR" dirty="0"/>
              <a:t> (Compliance)</a:t>
            </a:r>
          </a:p>
          <a:p>
            <a:pPr marL="285750" indent="-285750"/>
            <a:r>
              <a:rPr lang="fr-FR" dirty="0"/>
              <a:t>Change </a:t>
            </a:r>
            <a:r>
              <a:rPr lang="fr-FR" dirty="0" err="1"/>
              <a:t>Requests</a:t>
            </a:r>
            <a:r>
              <a:rPr lang="fr-FR" dirty="0"/>
              <a:t> + coûts associés</a:t>
            </a:r>
          </a:p>
          <a:p>
            <a:pPr marL="285750" indent="-285750"/>
            <a:r>
              <a:rPr lang="fr-FR" dirty="0" err="1"/>
              <a:t>What</a:t>
            </a:r>
            <a:r>
              <a:rPr lang="fr-FR" dirty="0"/>
              <a:t> If?</a:t>
            </a:r>
          </a:p>
          <a:p>
            <a:pPr lvl="1">
              <a:buFont typeface="Arial" panose="020B0604020202020204" pitchFamily="34" charset="0"/>
              <a:buChar char="•"/>
            </a:pPr>
            <a:r>
              <a:rPr lang="fr-FR" dirty="0"/>
              <a:t>Initiatives locales</a:t>
            </a:r>
          </a:p>
          <a:p>
            <a:pPr lvl="1">
              <a:buFont typeface="Arial" panose="020B0604020202020204" pitchFamily="34" charset="0"/>
              <a:buChar char="•"/>
            </a:pPr>
            <a:r>
              <a:rPr lang="fr-FR" dirty="0"/>
              <a:t>Initiatives </a:t>
            </a:r>
            <a:r>
              <a:rPr lang="fr-FR" dirty="0" smtClean="0"/>
              <a:t>globales</a:t>
            </a:r>
          </a:p>
          <a:p>
            <a:r>
              <a:rPr lang="fr-FR" dirty="0" smtClean="0"/>
              <a:t>Design Structure Matrix</a:t>
            </a:r>
            <a:endParaRPr lang="fr-FR" dirty="0"/>
          </a:p>
        </p:txBody>
      </p:sp>
      <p:sp>
        <p:nvSpPr>
          <p:cNvPr id="4" name="Content Placeholder 3"/>
          <p:cNvSpPr>
            <a:spLocks noGrp="1"/>
          </p:cNvSpPr>
          <p:nvPr>
            <p:ph sz="quarter" idx="14"/>
          </p:nvPr>
        </p:nvSpPr>
        <p:spPr/>
        <p:txBody>
          <a:bodyPr/>
          <a:lstStyle/>
          <a:p>
            <a:endParaRPr lang="fr-FR" dirty="0"/>
          </a:p>
        </p:txBody>
      </p:sp>
      <p:sp>
        <p:nvSpPr>
          <p:cNvPr id="5" name="Text Placeholder 4"/>
          <p:cNvSpPr>
            <a:spLocks noGrp="1"/>
          </p:cNvSpPr>
          <p:nvPr>
            <p:ph type="body" sz="quarter" idx="16"/>
          </p:nvPr>
        </p:nvSpPr>
        <p:spPr/>
        <p:txBody>
          <a:bodyPr>
            <a:normAutofit/>
          </a:bodyPr>
          <a:lstStyle/>
          <a:p>
            <a:endParaRPr lang="en-US" dirty="0"/>
          </a:p>
        </p:txBody>
      </p:sp>
    </p:spTree>
    <p:extLst>
      <p:ext uri="{BB962C8B-B14F-4D97-AF65-F5344CB8AC3E}">
        <p14:creationId xmlns:p14="http://schemas.microsoft.com/office/powerpoint/2010/main" val="3810968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a:t>
            </a:r>
            <a:r>
              <a:rPr lang="en-US" dirty="0"/>
              <a:t>Analyses &amp; Capabilities </a:t>
            </a:r>
            <a:endParaRPr lang="fr-FR" dirty="0"/>
          </a:p>
        </p:txBody>
      </p:sp>
      <p:sp>
        <p:nvSpPr>
          <p:cNvPr id="3" name="Content Placeholder 2"/>
          <p:cNvSpPr>
            <a:spLocks noGrp="1"/>
          </p:cNvSpPr>
          <p:nvPr>
            <p:ph sz="quarter" idx="13"/>
          </p:nvPr>
        </p:nvSpPr>
        <p:spPr/>
        <p:txBody>
          <a:bodyPr/>
          <a:lstStyle/>
          <a:p>
            <a:r>
              <a:rPr lang="fr-FR" dirty="0" smtClean="0"/>
              <a:t>Ouvrir des « change </a:t>
            </a:r>
            <a:r>
              <a:rPr lang="fr-FR" dirty="0" err="1" smtClean="0"/>
              <a:t>request</a:t>
            </a:r>
            <a:r>
              <a:rPr lang="fr-FR" dirty="0" smtClean="0"/>
              <a:t> » depuis n’importe quelle vue</a:t>
            </a:r>
          </a:p>
          <a:p>
            <a:endParaRPr lang="fr-FR" dirty="0" smtClean="0"/>
          </a:p>
          <a:p>
            <a:endParaRPr lang="fr-FR" dirty="0"/>
          </a:p>
          <a:p>
            <a:endParaRPr lang="fr-FR" dirty="0" smtClean="0"/>
          </a:p>
          <a:p>
            <a:endParaRPr lang="fr-FR" dirty="0"/>
          </a:p>
          <a:p>
            <a:r>
              <a:rPr lang="fr-FR" dirty="0" smtClean="0"/>
              <a:t>Remonter une demande de changement depuis n’importe quel item/attribut</a:t>
            </a:r>
          </a:p>
          <a:p>
            <a:endParaRPr lang="fr-FR" dirty="0"/>
          </a:p>
          <a:p>
            <a:endParaRPr lang="fr-FR" dirty="0" smtClean="0"/>
          </a:p>
          <a:p>
            <a:endParaRPr lang="fr-FR" dirty="0"/>
          </a:p>
        </p:txBody>
      </p:sp>
      <p:sp>
        <p:nvSpPr>
          <p:cNvPr id="5" name="Text Placeholder 4"/>
          <p:cNvSpPr>
            <a:spLocks noGrp="1"/>
          </p:cNvSpPr>
          <p:nvPr>
            <p:ph type="body" sz="quarter" idx="16"/>
          </p:nvPr>
        </p:nvSpPr>
        <p:spPr/>
        <p:txBody>
          <a:bodyPr/>
          <a:lstStyle/>
          <a:p>
            <a:endParaRPr lang="fr-FR"/>
          </a:p>
        </p:txBody>
      </p:sp>
      <p:sp>
        <p:nvSpPr>
          <p:cNvPr id="9" name="Content Placeholder 8"/>
          <p:cNvSpPr>
            <a:spLocks noGrp="1"/>
          </p:cNvSpPr>
          <p:nvPr>
            <p:ph sz="quarter" idx="14"/>
          </p:nvPr>
        </p:nvSpPr>
        <p:spPr/>
        <p:txBody>
          <a:bodyPr/>
          <a:lstStyle/>
          <a:p>
            <a:r>
              <a:rPr lang="fr-FR" dirty="0" smtClean="0"/>
              <a:t>Gérer la synchronisation et la configuration par le changement</a:t>
            </a:r>
            <a:endParaRPr lang="fr-FR" dirty="0"/>
          </a:p>
        </p:txBody>
      </p:sp>
    </p:spTree>
    <p:extLst>
      <p:ext uri="{BB962C8B-B14F-4D97-AF65-F5344CB8AC3E}">
        <p14:creationId xmlns:p14="http://schemas.microsoft.com/office/powerpoint/2010/main" val="2184596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t>
            </a:r>
            <a:r>
              <a:rPr lang="fr-FR" dirty="0" smtClean="0"/>
              <a:t>Contexte</a:t>
            </a:r>
            <a:endParaRPr lang="fr-FR" dirty="0"/>
          </a:p>
        </p:txBody>
      </p:sp>
      <p:sp>
        <p:nvSpPr>
          <p:cNvPr id="3" name="Content Placeholder 2"/>
          <p:cNvSpPr>
            <a:spLocks noGrp="1"/>
          </p:cNvSpPr>
          <p:nvPr>
            <p:ph sz="quarter" idx="13"/>
          </p:nvPr>
        </p:nvSpPr>
        <p:spPr/>
        <p:txBody>
          <a:bodyPr/>
          <a:lstStyle/>
          <a:p>
            <a:r>
              <a:rPr lang="fr-FR" dirty="0" smtClean="0"/>
              <a:t>Nous avons divers outils pour divers applications et expertises</a:t>
            </a:r>
          </a:p>
          <a:p>
            <a:pPr lvl="1"/>
            <a:r>
              <a:rPr lang="fr-FR" dirty="0" smtClean="0"/>
              <a:t>Les données sont en conséquence </a:t>
            </a:r>
            <a:r>
              <a:rPr lang="fr-FR" i="1" dirty="0" err="1" smtClean="0"/>
              <a:t>silotées</a:t>
            </a:r>
            <a:r>
              <a:rPr lang="fr-FR" dirty="0" smtClean="0"/>
              <a:t> dans chaque outil spécifique,</a:t>
            </a:r>
          </a:p>
          <a:p>
            <a:pPr lvl="1"/>
            <a:r>
              <a:rPr lang="fr-FR" dirty="0" smtClean="0"/>
              <a:t>Les données ne peuvent être gérées comme un tout consistant, en tous cas, pas de façon fluide et légère (sans processus très couteux),</a:t>
            </a:r>
          </a:p>
          <a:p>
            <a:pPr lvl="1"/>
            <a:r>
              <a:rPr lang="fr-FR" dirty="0" smtClean="0"/>
              <a:t>Les données ne pouvant être valorisées et analysées affaiblissent la portée et la pertinence des décisions,</a:t>
            </a:r>
          </a:p>
          <a:p>
            <a:pPr lvl="1"/>
            <a:r>
              <a:rPr lang="fr-FR" dirty="0" smtClean="0"/>
              <a:t>L’approche systémique ne peut être assumée dans ce contexte</a:t>
            </a:r>
          </a:p>
          <a:p>
            <a:pPr lvl="1"/>
            <a:endParaRPr lang="fr-FR" dirty="0"/>
          </a:p>
          <a:p>
            <a:r>
              <a:rPr lang="fr-FR" dirty="0"/>
              <a:t>Pour répondre à la problématique </a:t>
            </a:r>
            <a:r>
              <a:rPr lang="fr-FR" dirty="0" smtClean="0"/>
              <a:t>des données éclatées au travers des outils spécifiques à chaque partie prenante d’un projet, nous proposons de centraliser les données. Sous un même toit, pour enfin synthétiser l’ensemble et prendre les bonnes décisions.</a:t>
            </a:r>
            <a:endParaRPr lang="fr-FR" dirty="0"/>
          </a:p>
        </p:txBody>
      </p:sp>
      <p:sp>
        <p:nvSpPr>
          <p:cNvPr id="4" name="Content Placeholder 3"/>
          <p:cNvSpPr>
            <a:spLocks noGrp="1"/>
          </p:cNvSpPr>
          <p:nvPr>
            <p:ph sz="quarter" idx="14"/>
          </p:nvPr>
        </p:nvSpPr>
        <p:spPr/>
        <p:txBody>
          <a:bodyPr/>
          <a:lstStyle/>
          <a:p>
            <a:r>
              <a:rPr lang="fr-FR" dirty="0"/>
              <a:t>Focus sur les problématiques clés de la collaboration en industrie</a:t>
            </a:r>
          </a:p>
        </p:txBody>
      </p:sp>
      <p:sp>
        <p:nvSpPr>
          <p:cNvPr id="5" name="Text Placeholder 4"/>
          <p:cNvSpPr>
            <a:spLocks noGrp="1"/>
          </p:cNvSpPr>
          <p:nvPr>
            <p:ph type="body" sz="quarter" idx="16"/>
          </p:nvPr>
        </p:nvSpPr>
        <p:spPr>
          <a:xfrm>
            <a:off x="457200" y="5877272"/>
            <a:ext cx="8229600" cy="576064"/>
          </a:xfrm>
        </p:spPr>
        <p:txBody>
          <a:bodyPr>
            <a:normAutofit lnSpcReduction="10000"/>
          </a:bodyPr>
          <a:lstStyle/>
          <a:p>
            <a:r>
              <a:rPr lang="fr-FR" dirty="0" smtClean="0"/>
              <a:t>Nous voulons un outil pour centraliser les données et se donner les capacités une fois pour toute de rassembler les données pour en tirer le meilleur parti</a:t>
            </a:r>
            <a:endParaRPr lang="fr-FR" dirty="0"/>
          </a:p>
        </p:txBody>
      </p:sp>
    </p:spTree>
    <p:extLst>
      <p:ext uri="{BB962C8B-B14F-4D97-AF65-F5344CB8AC3E}">
        <p14:creationId xmlns:p14="http://schemas.microsoft.com/office/powerpoint/2010/main" val="380655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a:t>
            </a:r>
            <a:r>
              <a:rPr lang="en-US" dirty="0"/>
              <a:t>Analyses &amp; Capabilities </a:t>
            </a:r>
            <a:endParaRPr lang="fr-FR" dirty="0"/>
          </a:p>
        </p:txBody>
      </p:sp>
      <p:sp>
        <p:nvSpPr>
          <p:cNvPr id="3" name="Content Placeholder 2"/>
          <p:cNvSpPr>
            <a:spLocks noGrp="1"/>
          </p:cNvSpPr>
          <p:nvPr>
            <p:ph sz="quarter" idx="13"/>
          </p:nvPr>
        </p:nvSpPr>
        <p:spPr/>
        <p:txBody>
          <a:bodyPr/>
          <a:lstStyle/>
          <a:p>
            <a:r>
              <a:rPr lang="fr-FR" dirty="0" smtClean="0"/>
              <a:t>Imbriquer des « change </a:t>
            </a:r>
            <a:r>
              <a:rPr lang="fr-FR" dirty="0" err="1" smtClean="0"/>
              <a:t>requests</a:t>
            </a:r>
            <a:r>
              <a:rPr lang="fr-FR" dirty="0" smtClean="0"/>
              <a:t> » au sein de plus larges « change </a:t>
            </a:r>
            <a:r>
              <a:rPr lang="fr-FR" dirty="0" err="1" smtClean="0"/>
              <a:t>request</a:t>
            </a:r>
            <a:r>
              <a:rPr lang="fr-FR" dirty="0" smtClean="0"/>
              <a:t> » pour représenter une activité complète du changement et mieux </a:t>
            </a:r>
            <a:r>
              <a:rPr lang="fr-FR" dirty="0" err="1" smtClean="0"/>
              <a:t>traçer</a:t>
            </a:r>
            <a:r>
              <a:rPr lang="fr-FR" dirty="0" smtClean="0"/>
              <a:t> l’origine</a:t>
            </a:r>
          </a:p>
          <a:p>
            <a:endParaRPr lang="fr-FR" dirty="0" smtClean="0"/>
          </a:p>
          <a:p>
            <a:endParaRPr lang="fr-FR" dirty="0"/>
          </a:p>
          <a:p>
            <a:endParaRPr lang="fr-FR" dirty="0" smtClean="0"/>
          </a:p>
          <a:p>
            <a:endParaRPr lang="fr-FR" dirty="0"/>
          </a:p>
          <a:p>
            <a:r>
              <a:rPr lang="fr-FR" dirty="0" smtClean="0"/>
              <a:t>Une demande de change </a:t>
            </a:r>
            <a:r>
              <a:rPr lang="fr-FR" dirty="0" err="1" smtClean="0"/>
              <a:t>request</a:t>
            </a:r>
            <a:r>
              <a:rPr lang="fr-FR" dirty="0" smtClean="0"/>
              <a:t> sur un item crée automatiquement une action à destination des objets liés à l’ordre 1</a:t>
            </a:r>
          </a:p>
          <a:p>
            <a:endParaRPr lang="fr-FR" dirty="0"/>
          </a:p>
          <a:p>
            <a:endParaRPr lang="fr-FR" dirty="0" smtClean="0"/>
          </a:p>
          <a:p>
            <a:endParaRPr lang="fr-FR" dirty="0"/>
          </a:p>
        </p:txBody>
      </p:sp>
      <p:sp>
        <p:nvSpPr>
          <p:cNvPr id="5" name="Text Placeholder 4"/>
          <p:cNvSpPr>
            <a:spLocks noGrp="1"/>
          </p:cNvSpPr>
          <p:nvPr>
            <p:ph type="body" sz="quarter" idx="16"/>
          </p:nvPr>
        </p:nvSpPr>
        <p:spPr/>
        <p:txBody>
          <a:bodyPr/>
          <a:lstStyle/>
          <a:p>
            <a:endParaRPr lang="fr-FR"/>
          </a:p>
        </p:txBody>
      </p:sp>
      <p:sp>
        <p:nvSpPr>
          <p:cNvPr id="9" name="Content Placeholder 8"/>
          <p:cNvSpPr>
            <a:spLocks noGrp="1"/>
          </p:cNvSpPr>
          <p:nvPr>
            <p:ph sz="quarter" idx="14"/>
          </p:nvPr>
        </p:nvSpPr>
        <p:spPr/>
        <p:txBody>
          <a:bodyPr/>
          <a:lstStyle/>
          <a:p>
            <a:r>
              <a:rPr lang="fr-FR" dirty="0" smtClean="0"/>
              <a:t>Gérer la synchronisation et la configuration par le changement</a:t>
            </a:r>
            <a:endParaRPr lang="fr-FR" dirty="0"/>
          </a:p>
        </p:txBody>
      </p:sp>
    </p:spTree>
    <p:extLst>
      <p:ext uri="{BB962C8B-B14F-4D97-AF65-F5344CB8AC3E}">
        <p14:creationId xmlns:p14="http://schemas.microsoft.com/office/powerpoint/2010/main" val="2821539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App::</a:t>
            </a:r>
            <a:r>
              <a:rPr lang="en-US" dirty="0"/>
              <a:t>Analyses &amp; Capabilities </a:t>
            </a:r>
            <a:endParaRPr lang="fr-FR" dirty="0"/>
          </a:p>
        </p:txBody>
      </p:sp>
      <p:sp>
        <p:nvSpPr>
          <p:cNvPr id="3" name="Content Placeholder 2"/>
          <p:cNvSpPr>
            <a:spLocks noGrp="1"/>
          </p:cNvSpPr>
          <p:nvPr>
            <p:ph sz="quarter" idx="13"/>
          </p:nvPr>
        </p:nvSpPr>
        <p:spPr/>
        <p:txBody>
          <a:bodyPr/>
          <a:lstStyle/>
          <a:p>
            <a:r>
              <a:rPr lang="fr-FR" dirty="0" err="1" smtClean="0"/>
              <a:t>Tracabilité</a:t>
            </a:r>
            <a:r>
              <a:rPr lang="fr-FR" dirty="0" smtClean="0"/>
              <a:t> + métriques + remontée du terrain = Coûts des changements</a:t>
            </a:r>
            <a:endParaRPr lang="fr-FR" dirty="0"/>
          </a:p>
        </p:txBody>
      </p:sp>
      <p:sp>
        <p:nvSpPr>
          <p:cNvPr id="5" name="Text Placeholder 4"/>
          <p:cNvSpPr>
            <a:spLocks noGrp="1"/>
          </p:cNvSpPr>
          <p:nvPr>
            <p:ph type="body" sz="quarter" idx="16"/>
          </p:nvPr>
        </p:nvSpPr>
        <p:spPr/>
        <p:txBody>
          <a:bodyPr/>
          <a:lstStyle/>
          <a:p>
            <a:endParaRPr lang="fr-FR"/>
          </a:p>
        </p:txBody>
      </p:sp>
      <p:sp>
        <p:nvSpPr>
          <p:cNvPr id="9" name="Content Placeholder 8"/>
          <p:cNvSpPr>
            <a:spLocks noGrp="1"/>
          </p:cNvSpPr>
          <p:nvPr>
            <p:ph sz="quarter" idx="14"/>
          </p:nvPr>
        </p:nvSpPr>
        <p:spPr/>
        <p:txBody>
          <a:bodyPr/>
          <a:lstStyle/>
          <a:p>
            <a:r>
              <a:rPr lang="fr-FR" dirty="0" smtClean="0"/>
              <a:t>Mesurer le coût du changement</a:t>
            </a:r>
            <a:endParaRPr lang="fr-FR" dirty="0"/>
          </a:p>
        </p:txBody>
      </p:sp>
      <p:graphicFrame>
        <p:nvGraphicFramePr>
          <p:cNvPr id="10" name="Content Placeholder 7"/>
          <p:cNvGraphicFramePr>
            <a:graphicFrameLocks/>
          </p:cNvGraphicFramePr>
          <p:nvPr>
            <p:extLst>
              <p:ext uri="{D42A27DB-BD31-4B8C-83A1-F6EECF244321}">
                <p14:modId xmlns:p14="http://schemas.microsoft.com/office/powerpoint/2010/main" val="2382929960"/>
              </p:ext>
            </p:extLst>
          </p:nvPr>
        </p:nvGraphicFramePr>
        <p:xfrm>
          <a:off x="457200" y="2564904"/>
          <a:ext cx="3970784" cy="19442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7"/>
          <p:cNvGraphicFramePr>
            <a:graphicFrameLocks/>
          </p:cNvGraphicFramePr>
          <p:nvPr>
            <p:extLst>
              <p:ext uri="{D42A27DB-BD31-4B8C-83A1-F6EECF244321}">
                <p14:modId xmlns:p14="http://schemas.microsoft.com/office/powerpoint/2010/main" val="1263933841"/>
              </p:ext>
            </p:extLst>
          </p:nvPr>
        </p:nvGraphicFramePr>
        <p:xfrm>
          <a:off x="4716016" y="2564904"/>
          <a:ext cx="3970784" cy="19442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5222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t>
            </a:r>
            <a:r>
              <a:rPr lang="fr-FR" dirty="0" smtClean="0"/>
              <a:t>Contexte</a:t>
            </a:r>
            <a:endParaRPr lang="fr-FR" dirty="0"/>
          </a:p>
        </p:txBody>
      </p:sp>
      <p:sp>
        <p:nvSpPr>
          <p:cNvPr id="3" name="Content Placeholder 2"/>
          <p:cNvSpPr>
            <a:spLocks noGrp="1"/>
          </p:cNvSpPr>
          <p:nvPr>
            <p:ph sz="quarter" idx="13"/>
          </p:nvPr>
        </p:nvSpPr>
        <p:spPr/>
        <p:txBody>
          <a:bodyPr/>
          <a:lstStyle/>
          <a:p>
            <a:r>
              <a:rPr lang="fr-FR" dirty="0" smtClean="0"/>
              <a:t>La problématique insoluble d’un standard d’échange entre outils</a:t>
            </a:r>
          </a:p>
          <a:p>
            <a:pPr lvl="1"/>
            <a:r>
              <a:rPr lang="fr-FR" dirty="0" smtClean="0"/>
              <a:t>Pour permettre aux différentes contributions de l’industrie de collaborer, il faut des échanges, des processus, des standards,</a:t>
            </a:r>
          </a:p>
          <a:p>
            <a:pPr lvl="1"/>
            <a:r>
              <a:rPr lang="fr-FR" dirty="0" smtClean="0"/>
              <a:t>Les éditeurs d’outil d’ingénierie tentent depuis des années de s’entendre sur un standard de collaboration,</a:t>
            </a:r>
          </a:p>
          <a:p>
            <a:pPr lvl="1"/>
            <a:r>
              <a:rPr lang="fr-FR" dirty="0" smtClean="0"/>
              <a:t>Même s’il existe désormais des avancées, les solutions sont:</a:t>
            </a:r>
          </a:p>
          <a:p>
            <a:pPr lvl="2"/>
            <a:r>
              <a:rPr lang="fr-FR" dirty="0" smtClean="0"/>
              <a:t>Soit lourdes car tentant de concilier toutes les approches,</a:t>
            </a:r>
          </a:p>
          <a:p>
            <a:pPr lvl="2"/>
            <a:r>
              <a:rPr lang="fr-FR" dirty="0" smtClean="0"/>
              <a:t>Soit propriétaires et donc à nouveau </a:t>
            </a:r>
            <a:r>
              <a:rPr lang="fr-FR" i="1" dirty="0" err="1" smtClean="0"/>
              <a:t>silotées</a:t>
            </a:r>
            <a:r>
              <a:rPr lang="fr-FR" i="1" dirty="0" smtClean="0"/>
              <a:t>.</a:t>
            </a:r>
          </a:p>
          <a:p>
            <a:pPr lvl="1"/>
            <a:endParaRPr lang="fr-FR" i="1" dirty="0"/>
          </a:p>
          <a:p>
            <a:r>
              <a:rPr lang="fr-FR" dirty="0" smtClean="0"/>
              <a:t>Pour répondre à la problématique de collaboration inter-outils, nous proposons d’implémenter nativement la gestion du changement au travers de « change </a:t>
            </a:r>
            <a:r>
              <a:rPr lang="fr-FR" dirty="0" err="1" smtClean="0"/>
              <a:t>request</a:t>
            </a:r>
            <a:r>
              <a:rPr lang="fr-FR" dirty="0" smtClean="0"/>
              <a:t> » lorsqu’une synchronisation est nécessaire</a:t>
            </a:r>
            <a:endParaRPr lang="fr-FR" dirty="0"/>
          </a:p>
        </p:txBody>
      </p:sp>
      <p:sp>
        <p:nvSpPr>
          <p:cNvPr id="4" name="Content Placeholder 3"/>
          <p:cNvSpPr>
            <a:spLocks noGrp="1"/>
          </p:cNvSpPr>
          <p:nvPr>
            <p:ph sz="quarter" idx="14"/>
          </p:nvPr>
        </p:nvSpPr>
        <p:spPr/>
        <p:txBody>
          <a:bodyPr/>
          <a:lstStyle/>
          <a:p>
            <a:r>
              <a:rPr lang="fr-FR" dirty="0"/>
              <a:t>Focus sur les problématiques clés de la collaboration </a:t>
            </a:r>
            <a:r>
              <a:rPr lang="fr-FR" dirty="0" smtClean="0"/>
              <a:t>industrielle</a:t>
            </a:r>
            <a:endParaRPr lang="fr-FR" dirty="0"/>
          </a:p>
        </p:txBody>
      </p:sp>
      <p:sp>
        <p:nvSpPr>
          <p:cNvPr id="5" name="Text Placeholder 4"/>
          <p:cNvSpPr>
            <a:spLocks noGrp="1"/>
          </p:cNvSpPr>
          <p:nvPr>
            <p:ph type="body" sz="quarter" idx="16"/>
          </p:nvPr>
        </p:nvSpPr>
        <p:spPr/>
        <p:txBody>
          <a:bodyPr>
            <a:normAutofit/>
          </a:bodyPr>
          <a:lstStyle/>
          <a:p>
            <a:r>
              <a:rPr lang="en-US" dirty="0"/>
              <a:t> We want change management to resolve the vendor tools authority on </a:t>
            </a:r>
          </a:p>
        </p:txBody>
      </p:sp>
    </p:spTree>
    <p:extLst>
      <p:ext uri="{BB962C8B-B14F-4D97-AF65-F5344CB8AC3E}">
        <p14:creationId xmlns:p14="http://schemas.microsoft.com/office/powerpoint/2010/main" val="1497139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t>
            </a:r>
            <a:r>
              <a:rPr lang="fr-FR" dirty="0" smtClean="0"/>
              <a:t>Contexte</a:t>
            </a:r>
            <a:endParaRPr lang="fr-FR" dirty="0"/>
          </a:p>
        </p:txBody>
      </p:sp>
      <p:sp>
        <p:nvSpPr>
          <p:cNvPr id="3" name="Content Placeholder 2"/>
          <p:cNvSpPr>
            <a:spLocks noGrp="1"/>
          </p:cNvSpPr>
          <p:nvPr>
            <p:ph sz="quarter" idx="13"/>
          </p:nvPr>
        </p:nvSpPr>
        <p:spPr/>
        <p:txBody>
          <a:bodyPr>
            <a:normAutofit fontScale="92500"/>
          </a:bodyPr>
          <a:lstStyle/>
          <a:p>
            <a:r>
              <a:rPr lang="fr-FR" dirty="0" smtClean="0"/>
              <a:t>Chaque partie prenante devrait avoir la possibilité d’étudier les problèmes qui le concernent sous un angle qui lui sied, avec des données à jour et globales</a:t>
            </a:r>
          </a:p>
          <a:p>
            <a:pPr lvl="1"/>
            <a:r>
              <a:rPr lang="fr-FR" dirty="0" smtClean="0"/>
              <a:t>Il est difficile pour un utilisateur de s’affranchir de la complexité ambiante, de d’avoir l’opportunité de réduire son champs de vision à la seule activité qui le concerne,</a:t>
            </a:r>
          </a:p>
          <a:p>
            <a:pPr lvl="1"/>
            <a:r>
              <a:rPr lang="fr-FR" dirty="0" smtClean="0"/>
              <a:t>Il est difficile à un contributeur de pouvoir rassembler les données à un instant donné pour effectuer une analyse,</a:t>
            </a:r>
          </a:p>
          <a:p>
            <a:pPr lvl="1"/>
            <a:r>
              <a:rPr lang="fr-FR" dirty="0" smtClean="0"/>
              <a:t>Il est par conséquent encore plus compliqué d’être réactif à une situation ou une activité nouvelle et d’adapter les vues et le jeu de données pour effectuer une analyse en temps et en heure et prendre les bonnes décisions</a:t>
            </a:r>
          </a:p>
          <a:p>
            <a:pPr lvl="1"/>
            <a:endParaRPr lang="fr-FR" dirty="0" smtClean="0"/>
          </a:p>
          <a:p>
            <a:r>
              <a:rPr lang="fr-FR" dirty="0" smtClean="0"/>
              <a:t>Pour ces raisons, nous proposons une solution assez proche de ce qui est proposé en Business Intelligence, pour réaliser des vues spécifiques basées sur des requêtes et permettant également de réaliser de la documentation.</a:t>
            </a:r>
            <a:endParaRPr lang="fr-FR" dirty="0"/>
          </a:p>
        </p:txBody>
      </p:sp>
      <p:sp>
        <p:nvSpPr>
          <p:cNvPr id="4" name="Content Placeholder 3"/>
          <p:cNvSpPr>
            <a:spLocks noGrp="1"/>
          </p:cNvSpPr>
          <p:nvPr>
            <p:ph sz="quarter" idx="14"/>
          </p:nvPr>
        </p:nvSpPr>
        <p:spPr/>
        <p:txBody>
          <a:bodyPr/>
          <a:lstStyle/>
          <a:p>
            <a:r>
              <a:rPr lang="fr-FR" dirty="0"/>
              <a:t>Focus sur les problématiques clés de la collaboration industrielle</a:t>
            </a:r>
          </a:p>
        </p:txBody>
      </p:sp>
      <p:sp>
        <p:nvSpPr>
          <p:cNvPr id="5" name="Text Placeholder 4"/>
          <p:cNvSpPr>
            <a:spLocks noGrp="1"/>
          </p:cNvSpPr>
          <p:nvPr>
            <p:ph type="body" sz="quarter" idx="16"/>
          </p:nvPr>
        </p:nvSpPr>
        <p:spPr/>
        <p:txBody>
          <a:bodyPr>
            <a:normAutofit/>
          </a:bodyPr>
          <a:lstStyle/>
          <a:p>
            <a:r>
              <a:rPr lang="en-US" dirty="0"/>
              <a:t>We want to design views “à la </a:t>
            </a:r>
            <a:r>
              <a:rPr lang="en-US" dirty="0" err="1"/>
              <a:t>volée</a:t>
            </a:r>
            <a:r>
              <a:rPr lang="en-US" dirty="0"/>
              <a:t>” for specific user, activity, etc. needs</a:t>
            </a:r>
          </a:p>
        </p:txBody>
      </p:sp>
    </p:spTree>
    <p:extLst>
      <p:ext uri="{BB962C8B-B14F-4D97-AF65-F5344CB8AC3E}">
        <p14:creationId xmlns:p14="http://schemas.microsoft.com/office/powerpoint/2010/main" val="3463557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haworth.com/httphandlers/ImageResize.ashx?imageid=a56bf715-fde5-68ba-a63e-ff0000389ef0&amp;width=720&amp;category=Slideshow"/>
          <p:cNvPicPr>
            <a:picLocks noChangeAspect="1" noChangeArrowheads="1"/>
          </p:cNvPicPr>
          <p:nvPr/>
        </p:nvPicPr>
        <p:blipFill rotWithShape="1">
          <a:blip r:embed="rId2">
            <a:extLst>
              <a:ext uri="{28A0092B-C50C-407E-A947-70E740481C1C}">
                <a14:useLocalDpi xmlns:a14="http://schemas.microsoft.com/office/drawing/2010/main" val="0"/>
              </a:ext>
            </a:extLst>
          </a:blip>
          <a:srcRect l="10599" r="8135"/>
          <a:stretch/>
        </p:blipFill>
        <p:spPr bwMode="auto">
          <a:xfrm>
            <a:off x="3491881" y="2905196"/>
            <a:ext cx="4968552" cy="29720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a:t>::</a:t>
            </a:r>
            <a:r>
              <a:rPr lang="fr-FR" dirty="0" smtClean="0"/>
              <a:t>Contexte</a:t>
            </a:r>
            <a:endParaRPr lang="fr-FR" dirty="0"/>
          </a:p>
        </p:txBody>
      </p:sp>
      <p:sp>
        <p:nvSpPr>
          <p:cNvPr id="3" name="Content Placeholder 2"/>
          <p:cNvSpPr>
            <a:spLocks noGrp="1"/>
          </p:cNvSpPr>
          <p:nvPr>
            <p:ph sz="quarter" idx="13"/>
          </p:nvPr>
        </p:nvSpPr>
        <p:spPr/>
        <p:txBody>
          <a:bodyPr/>
          <a:lstStyle/>
          <a:p>
            <a:r>
              <a:rPr lang="fr-FR" dirty="0" smtClean="0"/>
              <a:t>Nous voulons transmettre les données et les vues spécifiques directement aux utilisateurs en temps réel et quelque soit leurs terminaux</a:t>
            </a:r>
          </a:p>
          <a:p>
            <a:pPr lvl="1"/>
            <a:r>
              <a:rPr lang="fr-FR" dirty="0" smtClean="0"/>
              <a:t>Ces terminaux peuvent être</a:t>
            </a:r>
          </a:p>
          <a:p>
            <a:pPr lvl="2"/>
            <a:r>
              <a:rPr lang="fr-FR" dirty="0" smtClean="0"/>
              <a:t>des tablettes,</a:t>
            </a:r>
          </a:p>
          <a:p>
            <a:pPr lvl="2"/>
            <a:r>
              <a:rPr lang="fr-FR" dirty="0" smtClean="0"/>
              <a:t>des écrans dans les</a:t>
            </a:r>
            <a:br>
              <a:rPr lang="fr-FR" dirty="0" smtClean="0"/>
            </a:br>
            <a:r>
              <a:rPr lang="fr-FR" dirty="0" smtClean="0"/>
              <a:t>salles de réunion</a:t>
            </a:r>
            <a:endParaRPr lang="fr-FR" dirty="0"/>
          </a:p>
          <a:p>
            <a:pPr lvl="2"/>
            <a:r>
              <a:rPr lang="fr-FR" dirty="0" smtClean="0"/>
              <a:t>des écran tactiles dans</a:t>
            </a:r>
            <a:br>
              <a:rPr lang="fr-FR" dirty="0" smtClean="0"/>
            </a:br>
            <a:r>
              <a:rPr lang="fr-FR" dirty="0" smtClean="0"/>
              <a:t>les open-</a:t>
            </a:r>
            <a:r>
              <a:rPr lang="fr-FR" dirty="0" err="1" smtClean="0"/>
              <a:t>space</a:t>
            </a:r>
            <a:endParaRPr lang="fr-FR" dirty="0" smtClean="0"/>
          </a:p>
          <a:p>
            <a:pPr lvl="2"/>
            <a:r>
              <a:rPr lang="fr-FR" dirty="0" smtClean="0"/>
              <a:t>Etc.</a:t>
            </a:r>
            <a:endParaRPr lang="fr-FR" dirty="0"/>
          </a:p>
        </p:txBody>
      </p:sp>
      <p:sp>
        <p:nvSpPr>
          <p:cNvPr id="4" name="Content Placeholder 3"/>
          <p:cNvSpPr>
            <a:spLocks noGrp="1"/>
          </p:cNvSpPr>
          <p:nvPr>
            <p:ph sz="quarter" idx="14"/>
          </p:nvPr>
        </p:nvSpPr>
        <p:spPr/>
        <p:txBody>
          <a:bodyPr/>
          <a:lstStyle/>
          <a:p>
            <a:r>
              <a:rPr lang="fr-FR" dirty="0" smtClean="0"/>
              <a:t>Focus sur les problématiques clés de la collaboration </a:t>
            </a:r>
            <a:r>
              <a:rPr lang="fr-FR" dirty="0"/>
              <a:t>industrielle</a:t>
            </a:r>
          </a:p>
        </p:txBody>
      </p:sp>
      <p:sp>
        <p:nvSpPr>
          <p:cNvPr id="5" name="Text Placeholder 4"/>
          <p:cNvSpPr>
            <a:spLocks noGrp="1"/>
          </p:cNvSpPr>
          <p:nvPr>
            <p:ph type="body" sz="quarter" idx="16"/>
          </p:nvPr>
        </p:nvSpPr>
        <p:spPr/>
        <p:txBody>
          <a:bodyPr>
            <a:normAutofit/>
          </a:bodyPr>
          <a:lstStyle/>
          <a:p>
            <a:r>
              <a:rPr lang="fr-FR" dirty="0" smtClean="0"/>
              <a:t>Nous souhaitons diffuser les données et vues spécifiques directement aux utilisateurs</a:t>
            </a:r>
            <a:endParaRPr lang="fr-FR" dirty="0"/>
          </a:p>
        </p:txBody>
      </p:sp>
    </p:spTree>
    <p:extLst>
      <p:ext uri="{BB962C8B-B14F-4D97-AF65-F5344CB8AC3E}">
        <p14:creationId xmlns:p14="http://schemas.microsoft.com/office/powerpoint/2010/main" val="2758820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::Contexte</a:t>
            </a:r>
          </a:p>
        </p:txBody>
      </p:sp>
      <p:sp>
        <p:nvSpPr>
          <p:cNvPr id="3" name="Content Placeholder 2"/>
          <p:cNvSpPr>
            <a:spLocks noGrp="1"/>
          </p:cNvSpPr>
          <p:nvPr>
            <p:ph sz="quarter" idx="13"/>
          </p:nvPr>
        </p:nvSpPr>
        <p:spPr/>
        <p:txBody>
          <a:bodyPr>
            <a:normAutofit/>
          </a:bodyPr>
          <a:lstStyle/>
          <a:p>
            <a:r>
              <a:rPr lang="fr-FR" dirty="0" smtClean="0"/>
              <a:t>Des fonctionnalités intégrées qui forment un tout consistant et différenciant pour l’industrie:</a:t>
            </a:r>
          </a:p>
          <a:p>
            <a:pPr lvl="1"/>
            <a:r>
              <a:rPr lang="fr-FR" dirty="0" smtClean="0"/>
              <a:t>Gestion du changement</a:t>
            </a:r>
            <a:endParaRPr lang="fr-FR" dirty="0"/>
          </a:p>
          <a:p>
            <a:pPr lvl="1"/>
            <a:r>
              <a:rPr lang="fr-FR" dirty="0"/>
              <a:t>Gestion des </a:t>
            </a:r>
            <a:r>
              <a:rPr lang="fr-FR" dirty="0" smtClean="0"/>
              <a:t>opportunités</a:t>
            </a:r>
          </a:p>
          <a:p>
            <a:pPr lvl="1"/>
            <a:r>
              <a:rPr lang="fr-FR" dirty="0" smtClean="0"/>
              <a:t>Création de documentation</a:t>
            </a:r>
          </a:p>
          <a:p>
            <a:pPr lvl="1"/>
            <a:r>
              <a:rPr lang="fr-FR" dirty="0" smtClean="0"/>
              <a:t>Connecteurs vers des sources de données « industrielles »</a:t>
            </a:r>
          </a:p>
          <a:p>
            <a:pPr lvl="1"/>
            <a:r>
              <a:rPr lang="fr-FR" dirty="0" smtClean="0"/>
              <a:t>Indicateurs adaptés à l’industrie</a:t>
            </a:r>
          </a:p>
          <a:p>
            <a:pPr lvl="1"/>
            <a:r>
              <a:rPr lang="fr-FR" dirty="0" smtClean="0"/>
              <a:t>Des </a:t>
            </a:r>
            <a:r>
              <a:rPr lang="fr-FR" dirty="0" err="1" smtClean="0"/>
              <a:t>templates</a:t>
            </a:r>
            <a:r>
              <a:rPr lang="fr-FR" dirty="0" smtClean="0"/>
              <a:t> à disposition spécifiques à l’industrie</a:t>
            </a:r>
          </a:p>
          <a:p>
            <a:endParaRPr lang="fr-FR" dirty="0"/>
          </a:p>
          <a:p>
            <a:r>
              <a:rPr lang="fr-FR" dirty="0" smtClean="0"/>
              <a:t>Chacun des fonctionnalités existe de façon parcellaire dans différents outils.</a:t>
            </a:r>
          </a:p>
        </p:txBody>
      </p:sp>
      <p:sp>
        <p:nvSpPr>
          <p:cNvPr id="4" name="Content Placeholder 3"/>
          <p:cNvSpPr>
            <a:spLocks noGrp="1"/>
          </p:cNvSpPr>
          <p:nvPr>
            <p:ph sz="quarter" idx="14"/>
          </p:nvPr>
        </p:nvSpPr>
        <p:spPr/>
        <p:txBody>
          <a:bodyPr/>
          <a:lstStyle/>
          <a:p>
            <a:r>
              <a:rPr lang="fr-FR" dirty="0" smtClean="0"/>
              <a:t>Les spécificités de ce </a:t>
            </a:r>
            <a:r>
              <a:rPr lang="fr-FR" dirty="0" err="1" smtClean="0"/>
              <a:t>MVC</a:t>
            </a:r>
            <a:r>
              <a:rPr lang="fr-FR" dirty="0" smtClean="0"/>
              <a:t> pour l’industrie:</a:t>
            </a:r>
            <a:endParaRPr lang="fr-FR" dirty="0"/>
          </a:p>
        </p:txBody>
      </p:sp>
      <p:sp>
        <p:nvSpPr>
          <p:cNvPr id="5" name="Text Placeholder 4"/>
          <p:cNvSpPr>
            <a:spLocks noGrp="1"/>
          </p:cNvSpPr>
          <p:nvPr>
            <p:ph type="body" sz="quarter" idx="16"/>
          </p:nvPr>
        </p:nvSpPr>
        <p:spPr>
          <a:xfrm>
            <a:off x="457200" y="5877272"/>
            <a:ext cx="8229600" cy="576064"/>
          </a:xfrm>
        </p:spPr>
        <p:txBody>
          <a:bodyPr>
            <a:normAutofit lnSpcReduction="10000"/>
          </a:bodyPr>
          <a:lstStyle/>
          <a:p>
            <a:r>
              <a:rPr lang="fr-FR" dirty="0"/>
              <a:t>C’est </a:t>
            </a:r>
            <a:r>
              <a:rPr lang="fr-FR" dirty="0" smtClean="0"/>
              <a:t>l’intégration </a:t>
            </a:r>
            <a:r>
              <a:rPr lang="fr-FR" dirty="0"/>
              <a:t>et l’implémentation </a:t>
            </a:r>
            <a:r>
              <a:rPr lang="fr-FR" dirty="0" smtClean="0"/>
              <a:t>de fonctions collaboratives et spécifiques à l’industrie qui créent le différenciant</a:t>
            </a:r>
            <a:endParaRPr lang="fr-FR" dirty="0"/>
          </a:p>
        </p:txBody>
      </p:sp>
    </p:spTree>
    <p:extLst>
      <p:ext uri="{BB962C8B-B14F-4D97-AF65-F5344CB8AC3E}">
        <p14:creationId xmlns:p14="http://schemas.microsoft.com/office/powerpoint/2010/main" val="950423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endParaRPr lang="fr-FR" dirty="0"/>
          </a:p>
        </p:txBody>
      </p:sp>
      <p:sp>
        <p:nvSpPr>
          <p:cNvPr id="3" name="Content Placeholder 2"/>
          <p:cNvSpPr>
            <a:spLocks noGrp="1"/>
          </p:cNvSpPr>
          <p:nvPr>
            <p:ph sz="quarter" idx="13"/>
          </p:nvPr>
        </p:nvSpPr>
        <p:spPr/>
        <p:txBody>
          <a:bodyPr>
            <a:normAutofit fontScale="92500"/>
          </a:bodyPr>
          <a:lstStyle/>
          <a:p>
            <a:r>
              <a:rPr lang="fr-FR" dirty="0" err="1" smtClean="0"/>
              <a:t>We</a:t>
            </a:r>
            <a:r>
              <a:rPr lang="fr-FR" dirty="0" smtClean="0"/>
              <a:t> on </a:t>
            </a:r>
            <a:r>
              <a:rPr lang="fr-FR" dirty="0" err="1" smtClean="0"/>
              <a:t>mid-term</a:t>
            </a:r>
            <a:r>
              <a:rPr lang="fr-FR" dirty="0" smtClean="0"/>
              <a:t> </a:t>
            </a:r>
            <a:r>
              <a:rPr lang="fr-FR" dirty="0" err="1" smtClean="0"/>
              <a:t>want</a:t>
            </a:r>
            <a:r>
              <a:rPr lang="fr-FR" dirty="0" smtClean="0"/>
              <a:t> to </a:t>
            </a:r>
            <a:r>
              <a:rPr lang="fr-FR" dirty="0" err="1" smtClean="0"/>
              <a:t>compete</a:t>
            </a:r>
            <a:r>
              <a:rPr lang="fr-FR" dirty="0" smtClean="0"/>
              <a:t> for the </a:t>
            </a:r>
            <a:r>
              <a:rPr lang="fr-FR" dirty="0" err="1" smtClean="0"/>
              <a:t>PLM</a:t>
            </a:r>
            <a:r>
              <a:rPr lang="fr-FR" dirty="0" smtClean="0"/>
              <a:t> + system engineering solutions </a:t>
            </a:r>
            <a:r>
              <a:rPr lang="fr-FR" dirty="0" err="1" smtClean="0"/>
              <a:t>covering</a:t>
            </a:r>
            <a:r>
              <a:rPr lang="fr-FR" dirty="0" smtClean="0"/>
              <a:t> the </a:t>
            </a:r>
            <a:r>
              <a:rPr lang="fr-FR" dirty="0" err="1" smtClean="0"/>
              <a:t>complete</a:t>
            </a:r>
            <a:r>
              <a:rPr lang="fr-FR" dirty="0" smtClean="0"/>
              <a:t> </a:t>
            </a:r>
            <a:r>
              <a:rPr lang="fr-FR" dirty="0" err="1" smtClean="0"/>
              <a:t>lifecycle</a:t>
            </a:r>
            <a:endParaRPr lang="fr-FR" dirty="0" smtClean="0"/>
          </a:p>
          <a:p>
            <a:pPr lvl="1"/>
            <a:r>
              <a:rPr lang="fr-FR" dirty="0" smtClean="0">
                <a:solidFill>
                  <a:schemeClr val="tx1">
                    <a:lumMod val="75000"/>
                    <a:lumOff val="25000"/>
                  </a:schemeClr>
                </a:solidFill>
              </a:rPr>
              <a:t>Split the </a:t>
            </a:r>
            <a:r>
              <a:rPr lang="fr-FR" dirty="0" err="1" smtClean="0">
                <a:solidFill>
                  <a:schemeClr val="tx1">
                    <a:lumMod val="75000"/>
                    <a:lumOff val="25000"/>
                  </a:schemeClr>
                </a:solidFill>
              </a:rPr>
              <a:t>technological</a:t>
            </a:r>
            <a:r>
              <a:rPr lang="fr-FR" dirty="0" smtClean="0">
                <a:solidFill>
                  <a:schemeClr val="tx1">
                    <a:lumMod val="75000"/>
                    <a:lumOff val="25000"/>
                  </a:schemeClr>
                </a:solidFill>
              </a:rPr>
              <a:t> </a:t>
            </a:r>
            <a:r>
              <a:rPr lang="fr-FR" dirty="0" err="1" smtClean="0">
                <a:solidFill>
                  <a:schemeClr val="tx1">
                    <a:lumMod val="75000"/>
                    <a:lumOff val="25000"/>
                  </a:schemeClr>
                </a:solidFill>
              </a:rPr>
              <a:t>stack</a:t>
            </a:r>
            <a:r>
              <a:rPr lang="fr-FR" dirty="0" smtClean="0">
                <a:solidFill>
                  <a:schemeClr val="tx1">
                    <a:lumMod val="75000"/>
                    <a:lumOff val="25000"/>
                  </a:schemeClr>
                </a:solidFill>
              </a:rPr>
              <a:t> </a:t>
            </a:r>
            <a:r>
              <a:rPr lang="fr-FR" dirty="0" err="1" smtClean="0">
                <a:solidFill>
                  <a:schemeClr val="tx1">
                    <a:lumMod val="75000"/>
                    <a:lumOff val="25000"/>
                  </a:schemeClr>
                </a:solidFill>
              </a:rPr>
              <a:t>with</a:t>
            </a:r>
            <a:r>
              <a:rPr lang="fr-FR" dirty="0" smtClean="0">
                <a:solidFill>
                  <a:schemeClr val="tx1">
                    <a:lumMod val="75000"/>
                    <a:lumOff val="25000"/>
                  </a:schemeClr>
                </a:solidFill>
              </a:rPr>
              <a:t> the applicative </a:t>
            </a:r>
            <a:r>
              <a:rPr lang="fr-FR" dirty="0" err="1" smtClean="0">
                <a:solidFill>
                  <a:schemeClr val="tx1">
                    <a:lumMod val="75000"/>
                    <a:lumOff val="25000"/>
                  </a:schemeClr>
                </a:solidFill>
              </a:rPr>
              <a:t>stack</a:t>
            </a:r>
            <a:endParaRPr lang="fr-FR" dirty="0" smtClean="0">
              <a:solidFill>
                <a:schemeClr val="tx1">
                  <a:lumMod val="75000"/>
                  <a:lumOff val="25000"/>
                </a:schemeClr>
              </a:solidFill>
            </a:endParaRPr>
          </a:p>
          <a:p>
            <a:pPr lvl="1"/>
            <a:r>
              <a:rPr lang="fr-FR" dirty="0" err="1" smtClean="0">
                <a:solidFill>
                  <a:schemeClr val="tx1">
                    <a:lumMod val="75000"/>
                    <a:lumOff val="25000"/>
                  </a:schemeClr>
                </a:solidFill>
              </a:rPr>
              <a:t>Potentially</a:t>
            </a:r>
            <a:r>
              <a:rPr lang="fr-FR" dirty="0" smtClean="0">
                <a:solidFill>
                  <a:schemeClr val="tx1">
                    <a:lumMod val="75000"/>
                    <a:lumOff val="25000"/>
                  </a:schemeClr>
                </a:solidFill>
              </a:rPr>
              <a:t> </a:t>
            </a:r>
            <a:r>
              <a:rPr lang="fr-FR" dirty="0" err="1" smtClean="0">
                <a:solidFill>
                  <a:schemeClr val="tx1">
                    <a:lumMod val="75000"/>
                    <a:lumOff val="25000"/>
                  </a:schemeClr>
                </a:solidFill>
              </a:rPr>
              <a:t>offer</a:t>
            </a:r>
            <a:r>
              <a:rPr lang="fr-FR" dirty="0" smtClean="0">
                <a:solidFill>
                  <a:schemeClr val="tx1">
                    <a:lumMod val="75000"/>
                    <a:lumOff val="25000"/>
                  </a:schemeClr>
                </a:solidFill>
              </a:rPr>
              <a:t> the </a:t>
            </a:r>
            <a:r>
              <a:rPr lang="fr-FR" dirty="0" err="1" smtClean="0">
                <a:solidFill>
                  <a:schemeClr val="tx1">
                    <a:lumMod val="75000"/>
                    <a:lumOff val="25000"/>
                  </a:schemeClr>
                </a:solidFill>
              </a:rPr>
              <a:t>technological</a:t>
            </a:r>
            <a:r>
              <a:rPr lang="fr-FR" dirty="0" smtClean="0">
                <a:solidFill>
                  <a:schemeClr val="tx1">
                    <a:lumMod val="75000"/>
                    <a:lumOff val="25000"/>
                  </a:schemeClr>
                </a:solidFill>
              </a:rPr>
              <a:t> </a:t>
            </a:r>
            <a:r>
              <a:rPr lang="fr-FR" dirty="0" err="1" smtClean="0">
                <a:solidFill>
                  <a:schemeClr val="tx1">
                    <a:lumMod val="75000"/>
                    <a:lumOff val="25000"/>
                  </a:schemeClr>
                </a:solidFill>
              </a:rPr>
              <a:t>stack</a:t>
            </a:r>
            <a:r>
              <a:rPr lang="fr-FR" dirty="0" smtClean="0">
                <a:solidFill>
                  <a:schemeClr val="tx1">
                    <a:lumMod val="75000"/>
                    <a:lumOff val="25000"/>
                  </a:schemeClr>
                </a:solidFill>
              </a:rPr>
              <a:t> as open source if </a:t>
            </a:r>
            <a:r>
              <a:rPr lang="fr-FR" dirty="0" err="1" smtClean="0">
                <a:solidFill>
                  <a:schemeClr val="tx1">
                    <a:lumMod val="75000"/>
                    <a:lumOff val="25000"/>
                  </a:schemeClr>
                </a:solidFill>
              </a:rPr>
              <a:t>we</a:t>
            </a:r>
            <a:r>
              <a:rPr lang="fr-FR" dirty="0" smtClean="0">
                <a:solidFill>
                  <a:schemeClr val="tx1">
                    <a:lumMod val="75000"/>
                    <a:lumOff val="25000"/>
                  </a:schemeClr>
                </a:solidFill>
              </a:rPr>
              <a:t> </a:t>
            </a:r>
            <a:r>
              <a:rPr lang="fr-FR" dirty="0" err="1" smtClean="0">
                <a:solidFill>
                  <a:schemeClr val="tx1">
                    <a:lumMod val="75000"/>
                    <a:lumOff val="25000"/>
                  </a:schemeClr>
                </a:solidFill>
              </a:rPr>
              <a:t>feel</a:t>
            </a:r>
            <a:r>
              <a:rPr lang="fr-FR" dirty="0" smtClean="0">
                <a:solidFill>
                  <a:schemeClr val="tx1">
                    <a:lumMod val="75000"/>
                    <a:lumOff val="25000"/>
                  </a:schemeClr>
                </a:solidFill>
              </a:rPr>
              <a:t> a </a:t>
            </a:r>
            <a:r>
              <a:rPr lang="fr-FR" dirty="0" err="1" smtClean="0">
                <a:solidFill>
                  <a:schemeClr val="tx1">
                    <a:lumMod val="75000"/>
                    <a:lumOff val="25000"/>
                  </a:schemeClr>
                </a:solidFill>
              </a:rPr>
              <a:t>potential</a:t>
            </a:r>
            <a:r>
              <a:rPr lang="fr-FR" dirty="0" smtClean="0">
                <a:solidFill>
                  <a:schemeClr val="tx1">
                    <a:lumMod val="75000"/>
                    <a:lumOff val="25000"/>
                  </a:schemeClr>
                </a:solidFill>
              </a:rPr>
              <a:t> </a:t>
            </a:r>
            <a:r>
              <a:rPr lang="fr-FR" dirty="0" err="1" smtClean="0">
                <a:solidFill>
                  <a:schemeClr val="tx1">
                    <a:lumMod val="75000"/>
                    <a:lumOff val="25000"/>
                  </a:schemeClr>
                </a:solidFill>
              </a:rPr>
              <a:t>interest</a:t>
            </a:r>
            <a:endParaRPr lang="fr-FR" dirty="0" smtClean="0">
              <a:solidFill>
                <a:schemeClr val="tx1">
                  <a:lumMod val="75000"/>
                  <a:lumOff val="25000"/>
                </a:schemeClr>
              </a:solidFill>
            </a:endParaRPr>
          </a:p>
          <a:p>
            <a:pPr lvl="1"/>
            <a:r>
              <a:rPr lang="fr-FR" dirty="0" smtClean="0">
                <a:solidFill>
                  <a:schemeClr val="tx1">
                    <a:lumMod val="75000"/>
                    <a:lumOff val="25000"/>
                  </a:schemeClr>
                </a:solidFill>
              </a:rPr>
              <a:t>The applicative </a:t>
            </a:r>
            <a:r>
              <a:rPr lang="fr-FR" dirty="0" err="1" smtClean="0">
                <a:solidFill>
                  <a:schemeClr val="tx1">
                    <a:lumMod val="75000"/>
                    <a:lumOff val="25000"/>
                  </a:schemeClr>
                </a:solidFill>
              </a:rPr>
              <a:t>stack</a:t>
            </a:r>
            <a:r>
              <a:rPr lang="fr-FR" dirty="0" smtClean="0">
                <a:solidFill>
                  <a:schemeClr val="tx1">
                    <a:lumMod val="75000"/>
                    <a:lumOff val="25000"/>
                  </a:schemeClr>
                </a:solidFill>
              </a:rPr>
              <a:t> </a:t>
            </a:r>
            <a:r>
              <a:rPr lang="fr-FR" dirty="0" err="1" smtClean="0">
                <a:solidFill>
                  <a:schemeClr val="tx1">
                    <a:lumMod val="75000"/>
                    <a:lumOff val="25000"/>
                  </a:schemeClr>
                </a:solidFill>
              </a:rPr>
              <a:t>is</a:t>
            </a:r>
            <a:r>
              <a:rPr lang="fr-FR" dirty="0" smtClean="0">
                <a:solidFill>
                  <a:schemeClr val="tx1">
                    <a:lumMod val="75000"/>
                    <a:lumOff val="25000"/>
                  </a:schemeClr>
                </a:solidFill>
              </a:rPr>
              <a:t> a set of </a:t>
            </a:r>
            <a:r>
              <a:rPr lang="fr-FR" dirty="0" err="1" smtClean="0">
                <a:solidFill>
                  <a:schemeClr val="tx1">
                    <a:lumMod val="75000"/>
                    <a:lumOff val="25000"/>
                  </a:schemeClr>
                </a:solidFill>
              </a:rPr>
              <a:t>templates</a:t>
            </a:r>
            <a:r>
              <a:rPr lang="fr-FR" dirty="0" smtClean="0">
                <a:solidFill>
                  <a:schemeClr val="tx1">
                    <a:lumMod val="75000"/>
                    <a:lumOff val="25000"/>
                  </a:schemeClr>
                </a:solidFill>
              </a:rPr>
              <a:t>/guides for </a:t>
            </a:r>
            <a:r>
              <a:rPr lang="fr-FR" dirty="0" err="1" smtClean="0">
                <a:solidFill>
                  <a:schemeClr val="tx1">
                    <a:lumMod val="75000"/>
                    <a:lumOff val="25000"/>
                  </a:schemeClr>
                </a:solidFill>
              </a:rPr>
              <a:t>each</a:t>
            </a:r>
            <a:r>
              <a:rPr lang="fr-FR" dirty="0" smtClean="0">
                <a:solidFill>
                  <a:schemeClr val="tx1">
                    <a:lumMod val="75000"/>
                    <a:lumOff val="25000"/>
                  </a:schemeClr>
                </a:solidFill>
              </a:rPr>
              <a:t> </a:t>
            </a:r>
            <a:r>
              <a:rPr lang="fr-FR" dirty="0" err="1" smtClean="0">
                <a:solidFill>
                  <a:schemeClr val="tx1">
                    <a:lumMod val="75000"/>
                    <a:lumOff val="25000"/>
                  </a:schemeClr>
                </a:solidFill>
              </a:rPr>
              <a:t>industry</a:t>
            </a:r>
            <a:endParaRPr lang="fr-FR" dirty="0" smtClean="0">
              <a:solidFill>
                <a:schemeClr val="tx1">
                  <a:lumMod val="75000"/>
                  <a:lumOff val="25000"/>
                </a:schemeClr>
              </a:solidFill>
            </a:endParaRPr>
          </a:p>
          <a:p>
            <a:pPr lvl="1"/>
            <a:r>
              <a:rPr lang="fr-FR" dirty="0" err="1" smtClean="0">
                <a:solidFill>
                  <a:schemeClr val="tx1">
                    <a:lumMod val="75000"/>
                    <a:lumOff val="25000"/>
                  </a:schemeClr>
                </a:solidFill>
              </a:rPr>
              <a:t>We</a:t>
            </a:r>
            <a:r>
              <a:rPr lang="fr-FR" dirty="0" smtClean="0">
                <a:solidFill>
                  <a:schemeClr val="tx1">
                    <a:lumMod val="75000"/>
                    <a:lumOff val="25000"/>
                  </a:schemeClr>
                </a:solidFill>
              </a:rPr>
              <a:t> </a:t>
            </a:r>
            <a:r>
              <a:rPr lang="fr-FR" dirty="0" err="1" smtClean="0">
                <a:solidFill>
                  <a:schemeClr val="tx1">
                    <a:lumMod val="75000"/>
                    <a:lumOff val="25000"/>
                  </a:schemeClr>
                </a:solidFill>
              </a:rPr>
              <a:t>sell</a:t>
            </a:r>
            <a:r>
              <a:rPr lang="fr-FR" dirty="0" smtClean="0">
                <a:solidFill>
                  <a:schemeClr val="tx1">
                    <a:lumMod val="75000"/>
                    <a:lumOff val="25000"/>
                  </a:schemeClr>
                </a:solidFill>
              </a:rPr>
              <a:t> an expertise package {</a:t>
            </a:r>
            <a:r>
              <a:rPr lang="fr-FR" dirty="0" err="1" smtClean="0">
                <a:solidFill>
                  <a:schemeClr val="tx1">
                    <a:lumMod val="75000"/>
                    <a:lumOff val="25000"/>
                  </a:schemeClr>
                </a:solidFill>
              </a:rPr>
              <a:t>template</a:t>
            </a:r>
            <a:r>
              <a:rPr lang="fr-FR" dirty="0" smtClean="0">
                <a:solidFill>
                  <a:schemeClr val="tx1">
                    <a:lumMod val="75000"/>
                    <a:lumOff val="25000"/>
                  </a:schemeClr>
                </a:solidFill>
              </a:rPr>
              <a:t> + consulting}</a:t>
            </a:r>
          </a:p>
          <a:p>
            <a:pPr lvl="1"/>
            <a:r>
              <a:rPr lang="fr-FR" dirty="0" err="1" smtClean="0">
                <a:solidFill>
                  <a:schemeClr val="tx1">
                    <a:lumMod val="75000"/>
                    <a:lumOff val="25000"/>
                  </a:schemeClr>
                </a:solidFill>
              </a:rPr>
              <a:t>We</a:t>
            </a:r>
            <a:r>
              <a:rPr lang="fr-FR" dirty="0" smtClean="0">
                <a:solidFill>
                  <a:schemeClr val="tx1">
                    <a:lumMod val="75000"/>
                    <a:lumOff val="25000"/>
                  </a:schemeClr>
                </a:solidFill>
              </a:rPr>
              <a:t> enter the </a:t>
            </a:r>
            <a:r>
              <a:rPr lang="fr-FR" dirty="0" err="1" smtClean="0">
                <a:solidFill>
                  <a:schemeClr val="tx1">
                    <a:lumMod val="75000"/>
                    <a:lumOff val="25000"/>
                  </a:schemeClr>
                </a:solidFill>
              </a:rPr>
              <a:t>market</a:t>
            </a:r>
            <a:r>
              <a:rPr lang="fr-FR" dirty="0" smtClean="0">
                <a:solidFill>
                  <a:schemeClr val="tx1">
                    <a:lumMod val="75000"/>
                    <a:lumOff val="25000"/>
                  </a:schemeClr>
                </a:solidFill>
              </a:rPr>
              <a:t> </a:t>
            </a:r>
            <a:r>
              <a:rPr lang="fr-FR" dirty="0" err="1" smtClean="0">
                <a:solidFill>
                  <a:schemeClr val="tx1">
                    <a:lumMod val="75000"/>
                    <a:lumOff val="25000"/>
                  </a:schemeClr>
                </a:solidFill>
              </a:rPr>
              <a:t>from</a:t>
            </a:r>
            <a:r>
              <a:rPr lang="fr-FR" dirty="0" smtClean="0">
                <a:solidFill>
                  <a:schemeClr val="tx1">
                    <a:lumMod val="75000"/>
                    <a:lumOff val="25000"/>
                  </a:schemeClr>
                </a:solidFill>
              </a:rPr>
              <a:t> a non-concurrent but </a:t>
            </a:r>
            <a:r>
              <a:rPr lang="fr-FR" dirty="0" err="1" smtClean="0">
                <a:solidFill>
                  <a:schemeClr val="tx1">
                    <a:lumMod val="75000"/>
                    <a:lumOff val="25000"/>
                  </a:schemeClr>
                </a:solidFill>
              </a:rPr>
              <a:t>very</a:t>
            </a:r>
            <a:r>
              <a:rPr lang="fr-FR" dirty="0" smtClean="0">
                <a:solidFill>
                  <a:schemeClr val="tx1">
                    <a:lumMod val="75000"/>
                    <a:lumOff val="25000"/>
                  </a:schemeClr>
                </a:solidFill>
              </a:rPr>
              <a:t> </a:t>
            </a:r>
            <a:r>
              <a:rPr lang="fr-FR" dirty="0" err="1" smtClean="0">
                <a:solidFill>
                  <a:schemeClr val="tx1">
                    <a:lumMod val="75000"/>
                    <a:lumOff val="25000"/>
                  </a:schemeClr>
                </a:solidFill>
              </a:rPr>
              <a:t>demanding</a:t>
            </a:r>
            <a:r>
              <a:rPr lang="fr-FR" dirty="0" smtClean="0">
                <a:solidFill>
                  <a:schemeClr val="tx1">
                    <a:lumMod val="75000"/>
                    <a:lumOff val="25000"/>
                  </a:schemeClr>
                </a:solidFill>
              </a:rPr>
              <a:t> </a:t>
            </a:r>
            <a:r>
              <a:rPr lang="fr-FR" dirty="0" err="1" smtClean="0">
                <a:solidFill>
                  <a:schemeClr val="tx1">
                    <a:lumMod val="75000"/>
                    <a:lumOff val="25000"/>
                  </a:schemeClr>
                </a:solidFill>
              </a:rPr>
              <a:t>side</a:t>
            </a:r>
            <a:r>
              <a:rPr lang="fr-FR" dirty="0" smtClean="0">
                <a:solidFill>
                  <a:schemeClr val="tx1">
                    <a:lumMod val="75000"/>
                    <a:lumOff val="25000"/>
                  </a:schemeClr>
                </a:solidFill>
              </a:rPr>
              <a:t> for the </a:t>
            </a:r>
            <a:r>
              <a:rPr lang="fr-FR" dirty="0" err="1" smtClean="0">
                <a:solidFill>
                  <a:schemeClr val="tx1">
                    <a:lumMod val="75000"/>
                    <a:lumOff val="25000"/>
                  </a:schemeClr>
                </a:solidFill>
              </a:rPr>
              <a:t>industry</a:t>
            </a:r>
            <a:r>
              <a:rPr lang="fr-FR" dirty="0" smtClean="0">
                <a:solidFill>
                  <a:schemeClr val="tx1">
                    <a:lumMod val="75000"/>
                    <a:lumOff val="25000"/>
                  </a:schemeClr>
                </a:solidFill>
              </a:rPr>
              <a:t>: the </a:t>
            </a:r>
            <a:r>
              <a:rPr lang="fr-FR" dirty="0" err="1" smtClean="0">
                <a:solidFill>
                  <a:schemeClr val="tx1">
                    <a:lumMod val="75000"/>
                    <a:lumOff val="25000"/>
                  </a:schemeClr>
                </a:solidFill>
              </a:rPr>
              <a:t>integration</a:t>
            </a:r>
            <a:r>
              <a:rPr lang="fr-FR" dirty="0" smtClean="0">
                <a:solidFill>
                  <a:schemeClr val="tx1">
                    <a:lumMod val="75000"/>
                    <a:lumOff val="25000"/>
                  </a:schemeClr>
                </a:solidFill>
              </a:rPr>
              <a:t> of data in a central </a:t>
            </a:r>
            <a:r>
              <a:rPr lang="fr-FR" dirty="0" err="1" smtClean="0">
                <a:solidFill>
                  <a:schemeClr val="tx1">
                    <a:lumMod val="75000"/>
                    <a:lumOff val="25000"/>
                  </a:schemeClr>
                </a:solidFill>
              </a:rPr>
              <a:t>repository</a:t>
            </a:r>
            <a:endParaRPr lang="fr-FR" dirty="0" smtClean="0">
              <a:solidFill>
                <a:schemeClr val="tx1">
                  <a:lumMod val="75000"/>
                  <a:lumOff val="25000"/>
                </a:schemeClr>
              </a:solidFill>
            </a:endParaRPr>
          </a:p>
          <a:p>
            <a:endParaRPr lang="fr-FR" dirty="0" smtClean="0">
              <a:solidFill>
                <a:schemeClr val="tx1">
                  <a:lumMod val="75000"/>
                  <a:lumOff val="25000"/>
                </a:schemeClr>
              </a:solidFill>
            </a:endParaRPr>
          </a:p>
          <a:p>
            <a:r>
              <a:rPr lang="fr-FR" dirty="0" smtClean="0">
                <a:solidFill>
                  <a:schemeClr val="tx1">
                    <a:lumMod val="75000"/>
                    <a:lumOff val="25000"/>
                  </a:schemeClr>
                </a:solidFill>
              </a:rPr>
              <a:t>En offrant des capacités très agiles pour configurer son environnement, nous nous attendons à un bon retour sur investissement grâce à la contribution du conseil et expertise ainsi que la partie </a:t>
            </a:r>
            <a:r>
              <a:rPr lang="fr-FR" dirty="0" err="1" smtClean="0">
                <a:solidFill>
                  <a:schemeClr val="tx1">
                    <a:lumMod val="75000"/>
                    <a:lumOff val="25000"/>
                  </a:schemeClr>
                </a:solidFill>
              </a:rPr>
              <a:t>template</a:t>
            </a:r>
            <a:r>
              <a:rPr lang="fr-FR" dirty="0" smtClean="0">
                <a:solidFill>
                  <a:schemeClr val="tx1">
                    <a:lumMod val="75000"/>
                    <a:lumOff val="25000"/>
                  </a:schemeClr>
                </a:solidFill>
              </a:rPr>
              <a:t> prêts à l’emploi</a:t>
            </a:r>
            <a:endParaRPr lang="fr-FR" dirty="0">
              <a:solidFill>
                <a:schemeClr val="tx1">
                  <a:lumMod val="75000"/>
                  <a:lumOff val="25000"/>
                </a:schemeClr>
              </a:solidFill>
            </a:endParaRPr>
          </a:p>
        </p:txBody>
      </p:sp>
      <p:sp>
        <p:nvSpPr>
          <p:cNvPr id="4" name="Content Placeholder 3"/>
          <p:cNvSpPr>
            <a:spLocks noGrp="1"/>
          </p:cNvSpPr>
          <p:nvPr>
            <p:ph sz="quarter" idx="14"/>
          </p:nvPr>
        </p:nvSpPr>
        <p:spPr/>
        <p:txBody>
          <a:bodyPr/>
          <a:lstStyle/>
          <a:p>
            <a:r>
              <a:rPr lang="en-US" dirty="0" smtClean="0"/>
              <a:t>?</a:t>
            </a:r>
            <a:endParaRPr lang="fr-FR" dirty="0"/>
          </a:p>
        </p:txBody>
      </p:sp>
      <p:sp>
        <p:nvSpPr>
          <p:cNvPr id="5" name="Text Placeholder 4"/>
          <p:cNvSpPr>
            <a:spLocks noGrp="1"/>
          </p:cNvSpPr>
          <p:nvPr>
            <p:ph type="body" sz="quarter" idx="16"/>
          </p:nvPr>
        </p:nvSpPr>
        <p:spPr/>
        <p:txBody>
          <a:bodyPr>
            <a:normAutofit/>
          </a:bodyPr>
          <a:lstStyle/>
          <a:p>
            <a:r>
              <a:rPr lang="en-US" dirty="0"/>
              <a:t>We want to broadcast data and views directly to the users</a:t>
            </a:r>
          </a:p>
        </p:txBody>
      </p:sp>
    </p:spTree>
    <p:extLst>
      <p:ext uri="{BB962C8B-B14F-4D97-AF65-F5344CB8AC3E}">
        <p14:creationId xmlns:p14="http://schemas.microsoft.com/office/powerpoint/2010/main" val="268007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endParaRPr lang="fr-FR" dirty="0"/>
          </a:p>
        </p:txBody>
      </p:sp>
      <p:sp>
        <p:nvSpPr>
          <p:cNvPr id="3" name="Content Placeholder 2"/>
          <p:cNvSpPr>
            <a:spLocks noGrp="1"/>
          </p:cNvSpPr>
          <p:nvPr>
            <p:ph sz="quarter" idx="13"/>
          </p:nvPr>
        </p:nvSpPr>
        <p:spPr/>
        <p:txBody>
          <a:bodyPr/>
          <a:lstStyle/>
          <a:p>
            <a:endParaRPr lang="fr-FR"/>
          </a:p>
        </p:txBody>
      </p:sp>
      <p:sp>
        <p:nvSpPr>
          <p:cNvPr id="4" name="Content Placeholder 3"/>
          <p:cNvSpPr>
            <a:spLocks noGrp="1"/>
          </p:cNvSpPr>
          <p:nvPr>
            <p:ph sz="quarter" idx="14"/>
          </p:nvPr>
        </p:nvSpPr>
        <p:spPr/>
        <p:txBody>
          <a:bodyPr/>
          <a:lstStyle/>
          <a:p>
            <a:r>
              <a:rPr lang="fr-FR" dirty="0" err="1" smtClean="0"/>
              <a:t>Templates</a:t>
            </a:r>
            <a:endParaRPr lang="fr-FR" dirty="0"/>
          </a:p>
        </p:txBody>
      </p:sp>
      <p:sp>
        <p:nvSpPr>
          <p:cNvPr id="5" name="Text Placeholder 4"/>
          <p:cNvSpPr>
            <a:spLocks noGrp="1"/>
          </p:cNvSpPr>
          <p:nvPr>
            <p:ph type="body" sz="quarter" idx="16"/>
          </p:nvPr>
        </p:nvSpPr>
        <p:spPr>
          <a:xfrm>
            <a:off x="457200" y="5877272"/>
            <a:ext cx="8229600" cy="504056"/>
          </a:xfrm>
        </p:spPr>
        <p:txBody>
          <a:bodyPr>
            <a:normAutofit fontScale="92500" lnSpcReduction="10000"/>
          </a:bodyPr>
          <a:lstStyle/>
          <a:p>
            <a:r>
              <a:rPr lang="fr-FR" dirty="0" smtClean="0"/>
              <a:t>3 applications dédiées pour configurer l’environnement au plus près du besoin client mais également pour offrir des </a:t>
            </a:r>
            <a:r>
              <a:rPr lang="fr-FR" dirty="0" err="1"/>
              <a:t>T</a:t>
            </a:r>
            <a:r>
              <a:rPr lang="fr-FR" dirty="0" err="1" smtClean="0"/>
              <a:t>emplates</a:t>
            </a:r>
            <a:r>
              <a:rPr lang="fr-FR" dirty="0" smtClean="0"/>
              <a:t> ou guides de travail prêts à l’emploi.</a:t>
            </a:r>
            <a:endParaRPr lang="fr-FR" dirty="0"/>
          </a:p>
        </p:txBody>
      </p:sp>
      <p:pic>
        <p:nvPicPr>
          <p:cNvPr id="6" name="Picture 5"/>
          <p:cNvPicPr>
            <a:picLocks noChangeAspect="1"/>
          </p:cNvPicPr>
          <p:nvPr/>
        </p:nvPicPr>
        <p:blipFill>
          <a:blip r:embed="rId2"/>
          <a:stretch>
            <a:fillRect/>
          </a:stretch>
        </p:blipFill>
        <p:spPr>
          <a:xfrm>
            <a:off x="457200" y="2205939"/>
            <a:ext cx="6724170" cy="3539132"/>
          </a:xfrm>
          <a:prstGeom prst="rect">
            <a:avLst/>
          </a:prstGeom>
        </p:spPr>
      </p:pic>
    </p:spTree>
    <p:extLst>
      <p:ext uri="{BB962C8B-B14F-4D97-AF65-F5344CB8AC3E}">
        <p14:creationId xmlns:p14="http://schemas.microsoft.com/office/powerpoint/2010/main" val="1974901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::Applications</a:t>
            </a:r>
            <a:endParaRPr lang="fr-FR" dirty="0"/>
          </a:p>
        </p:txBody>
      </p:sp>
      <p:sp>
        <p:nvSpPr>
          <p:cNvPr id="3" name="Content Placeholder 2"/>
          <p:cNvSpPr>
            <a:spLocks noGrp="1"/>
          </p:cNvSpPr>
          <p:nvPr>
            <p:ph sz="quarter" idx="13"/>
          </p:nvPr>
        </p:nvSpPr>
        <p:spPr>
          <a:xfrm>
            <a:off x="457200" y="2205939"/>
            <a:ext cx="8229600" cy="3671333"/>
          </a:xfrm>
        </p:spPr>
        <p:txBody>
          <a:bodyPr>
            <a:normAutofit fontScale="85000" lnSpcReduction="20000"/>
          </a:bodyPr>
          <a:lstStyle/>
          <a:p>
            <a:r>
              <a:rPr lang="en-US" dirty="0" smtClean="0"/>
              <a:t>Connect Designer</a:t>
            </a:r>
          </a:p>
          <a:p>
            <a:pPr lvl="1"/>
            <a:r>
              <a:rPr lang="en-US" dirty="0" err="1" smtClean="0"/>
              <a:t>Définir</a:t>
            </a:r>
            <a:r>
              <a:rPr lang="en-US" dirty="0" smtClean="0"/>
              <a:t> les sources de </a:t>
            </a:r>
            <a:r>
              <a:rPr lang="en-US" dirty="0" err="1" smtClean="0"/>
              <a:t>données</a:t>
            </a:r>
            <a:r>
              <a:rPr lang="en-US" dirty="0"/>
              <a:t> </a:t>
            </a:r>
            <a:r>
              <a:rPr lang="en-US" dirty="0" smtClean="0"/>
              <a:t>et le lien avec le </a:t>
            </a:r>
            <a:r>
              <a:rPr lang="en-US" dirty="0" err="1" smtClean="0"/>
              <a:t>modèle</a:t>
            </a:r>
            <a:r>
              <a:rPr lang="en-US" dirty="0"/>
              <a:t> (</a:t>
            </a:r>
            <a:r>
              <a:rPr lang="en-US" dirty="0" err="1"/>
              <a:t>administrateurs</a:t>
            </a:r>
            <a:r>
              <a:rPr lang="en-US" dirty="0"/>
              <a:t>)</a:t>
            </a:r>
            <a:endParaRPr lang="en-US" dirty="0" smtClean="0"/>
          </a:p>
          <a:p>
            <a:r>
              <a:rPr lang="en-US" dirty="0" smtClean="0"/>
              <a:t>Process Designer</a:t>
            </a:r>
          </a:p>
          <a:p>
            <a:pPr lvl="1"/>
            <a:r>
              <a:rPr lang="en-US" dirty="0" err="1" smtClean="0"/>
              <a:t>Définir</a:t>
            </a:r>
            <a:r>
              <a:rPr lang="en-US" dirty="0" smtClean="0"/>
              <a:t> les </a:t>
            </a:r>
            <a:r>
              <a:rPr lang="en-US" dirty="0" err="1" smtClean="0"/>
              <a:t>activités</a:t>
            </a:r>
            <a:r>
              <a:rPr lang="en-US" dirty="0" smtClean="0"/>
              <a:t> </a:t>
            </a:r>
            <a:r>
              <a:rPr lang="en-US" dirty="0" err="1" smtClean="0"/>
              <a:t>nécessaires</a:t>
            </a:r>
            <a:r>
              <a:rPr lang="en-US" dirty="0" smtClean="0"/>
              <a:t> et les </a:t>
            </a:r>
            <a:r>
              <a:rPr lang="en-US" dirty="0" err="1" smtClean="0"/>
              <a:t>responsabilités</a:t>
            </a:r>
            <a:r>
              <a:rPr lang="en-US" dirty="0"/>
              <a:t> (</a:t>
            </a:r>
            <a:r>
              <a:rPr lang="en-US" dirty="0" err="1"/>
              <a:t>administrateurs</a:t>
            </a:r>
            <a:r>
              <a:rPr lang="en-US" dirty="0"/>
              <a:t>)</a:t>
            </a:r>
            <a:endParaRPr lang="en-US" dirty="0" smtClean="0"/>
          </a:p>
          <a:p>
            <a:r>
              <a:rPr lang="en-US" dirty="0" smtClean="0"/>
              <a:t>Model Designer</a:t>
            </a:r>
          </a:p>
          <a:p>
            <a:pPr lvl="1"/>
            <a:r>
              <a:rPr lang="en-US" dirty="0" err="1" smtClean="0"/>
              <a:t>Définir</a:t>
            </a:r>
            <a:r>
              <a:rPr lang="en-US" dirty="0" smtClean="0"/>
              <a:t> le </a:t>
            </a:r>
            <a:r>
              <a:rPr lang="en-US" dirty="0" err="1" smtClean="0"/>
              <a:t>modèle</a:t>
            </a:r>
            <a:r>
              <a:rPr lang="en-US" dirty="0" smtClean="0"/>
              <a:t> </a:t>
            </a:r>
            <a:r>
              <a:rPr lang="en-US" dirty="0"/>
              <a:t>de </a:t>
            </a:r>
            <a:r>
              <a:rPr lang="en-US" dirty="0" err="1"/>
              <a:t>données</a:t>
            </a:r>
            <a:r>
              <a:rPr lang="en-US" dirty="0"/>
              <a:t> (</a:t>
            </a:r>
            <a:r>
              <a:rPr lang="en-US" dirty="0" err="1"/>
              <a:t>administrateurs</a:t>
            </a:r>
            <a:r>
              <a:rPr lang="en-US" dirty="0"/>
              <a:t>)</a:t>
            </a:r>
            <a:endParaRPr lang="en-US" dirty="0" smtClean="0"/>
          </a:p>
          <a:p>
            <a:r>
              <a:rPr lang="en-US" dirty="0" smtClean="0"/>
              <a:t>View Designer</a:t>
            </a:r>
          </a:p>
          <a:p>
            <a:pPr lvl="1"/>
            <a:r>
              <a:rPr lang="en-US" dirty="0" err="1" smtClean="0"/>
              <a:t>Définir</a:t>
            </a:r>
            <a:r>
              <a:rPr lang="en-US" dirty="0" smtClean="0"/>
              <a:t> des </a:t>
            </a:r>
            <a:r>
              <a:rPr lang="en-US" dirty="0" err="1" smtClean="0"/>
              <a:t>vues</a:t>
            </a:r>
            <a:r>
              <a:rPr lang="en-US" dirty="0" smtClean="0"/>
              <a:t> </a:t>
            </a:r>
            <a:r>
              <a:rPr lang="en-US" dirty="0" err="1" smtClean="0"/>
              <a:t>spécifiques</a:t>
            </a:r>
            <a:r>
              <a:rPr lang="en-US" dirty="0" smtClean="0"/>
              <a:t> aux </a:t>
            </a:r>
            <a:r>
              <a:rPr lang="en-US" dirty="0" err="1" smtClean="0"/>
              <a:t>utilisateurs</a:t>
            </a:r>
            <a:r>
              <a:rPr lang="en-US" dirty="0" smtClean="0"/>
              <a:t> et/</a:t>
            </a:r>
            <a:r>
              <a:rPr lang="en-US" dirty="0" err="1" smtClean="0"/>
              <a:t>ou</a:t>
            </a:r>
            <a:r>
              <a:rPr lang="en-US" dirty="0" smtClean="0"/>
              <a:t> aux </a:t>
            </a:r>
            <a:r>
              <a:rPr lang="en-US" dirty="0" err="1" smtClean="0"/>
              <a:t>activités</a:t>
            </a:r>
            <a:r>
              <a:rPr lang="en-US" dirty="0"/>
              <a:t> (</a:t>
            </a:r>
            <a:r>
              <a:rPr lang="en-US" dirty="0" err="1"/>
              <a:t>administrateurs</a:t>
            </a:r>
            <a:r>
              <a:rPr lang="en-US" dirty="0"/>
              <a:t>)</a:t>
            </a:r>
            <a:endParaRPr lang="en-US" dirty="0" smtClean="0"/>
          </a:p>
          <a:p>
            <a:r>
              <a:rPr lang="en-US" dirty="0" smtClean="0"/>
              <a:t>Data Manager</a:t>
            </a:r>
          </a:p>
          <a:p>
            <a:pPr lvl="1"/>
            <a:r>
              <a:rPr lang="en-US" dirty="0" err="1" smtClean="0"/>
              <a:t>Gérez</a:t>
            </a:r>
            <a:r>
              <a:rPr lang="en-US" dirty="0" smtClean="0"/>
              <a:t> et </a:t>
            </a:r>
            <a:r>
              <a:rPr lang="en-US" dirty="0" err="1" smtClean="0"/>
              <a:t>afficher</a:t>
            </a:r>
            <a:r>
              <a:rPr lang="en-US" dirty="0" smtClean="0"/>
              <a:t> les </a:t>
            </a:r>
            <a:r>
              <a:rPr lang="en-US" dirty="0" err="1" smtClean="0"/>
              <a:t>données</a:t>
            </a:r>
            <a:r>
              <a:rPr lang="en-US" dirty="0" smtClean="0"/>
              <a:t> </a:t>
            </a:r>
            <a:r>
              <a:rPr lang="en-US" dirty="0" err="1" smtClean="0"/>
              <a:t>dans</a:t>
            </a:r>
            <a:r>
              <a:rPr lang="en-US" dirty="0" smtClean="0"/>
              <a:t> </a:t>
            </a:r>
            <a:r>
              <a:rPr lang="en-US" dirty="0" err="1" smtClean="0"/>
              <a:t>leur</a:t>
            </a:r>
            <a:r>
              <a:rPr lang="en-US" dirty="0" smtClean="0"/>
              <a:t> ensemble (</a:t>
            </a:r>
            <a:r>
              <a:rPr lang="en-US" dirty="0" err="1" smtClean="0"/>
              <a:t>administrateurs</a:t>
            </a:r>
            <a:r>
              <a:rPr lang="en-US" dirty="0" smtClean="0"/>
              <a:t>)</a:t>
            </a:r>
          </a:p>
          <a:p>
            <a:r>
              <a:rPr lang="en-US" dirty="0" smtClean="0"/>
              <a:t>Analyses &amp; Capabilities Toolbox</a:t>
            </a:r>
          </a:p>
          <a:p>
            <a:pPr lvl="1"/>
            <a:r>
              <a:rPr lang="en-US" dirty="0" err="1" smtClean="0"/>
              <a:t>Boîte</a:t>
            </a:r>
            <a:r>
              <a:rPr lang="en-US" dirty="0" smtClean="0"/>
              <a:t> à </a:t>
            </a:r>
            <a:r>
              <a:rPr lang="en-US" dirty="0" err="1" smtClean="0"/>
              <a:t>outils</a:t>
            </a:r>
            <a:r>
              <a:rPr lang="en-US" dirty="0" smtClean="0"/>
              <a:t> </a:t>
            </a:r>
            <a:r>
              <a:rPr lang="en-US" dirty="0" err="1" smtClean="0"/>
              <a:t>d’analyse</a:t>
            </a:r>
            <a:r>
              <a:rPr lang="en-US" dirty="0" smtClean="0"/>
              <a:t> des </a:t>
            </a:r>
            <a:r>
              <a:rPr lang="en-US" dirty="0" err="1" smtClean="0"/>
              <a:t>données</a:t>
            </a:r>
            <a:r>
              <a:rPr lang="en-US" dirty="0" smtClean="0"/>
              <a:t>, du </a:t>
            </a:r>
            <a:r>
              <a:rPr lang="en-US" dirty="0" err="1" smtClean="0"/>
              <a:t>coût</a:t>
            </a:r>
            <a:r>
              <a:rPr lang="en-US" dirty="0" smtClean="0"/>
              <a:t> </a:t>
            </a:r>
            <a:r>
              <a:rPr lang="en-US" dirty="0" err="1" smtClean="0"/>
              <a:t>associé</a:t>
            </a:r>
            <a:r>
              <a:rPr lang="en-US" dirty="0" smtClean="0"/>
              <a:t> au </a:t>
            </a:r>
            <a:r>
              <a:rPr lang="en-US" dirty="0" err="1" smtClean="0"/>
              <a:t>changement</a:t>
            </a:r>
            <a:r>
              <a:rPr lang="en-US" dirty="0" smtClean="0"/>
              <a:t>, etc. (</a:t>
            </a:r>
            <a:r>
              <a:rPr lang="en-US" dirty="0" err="1" smtClean="0"/>
              <a:t>administrateurs</a:t>
            </a:r>
            <a:r>
              <a:rPr lang="en-US" dirty="0" smtClean="0"/>
              <a:t>)</a:t>
            </a:r>
          </a:p>
          <a:p>
            <a:r>
              <a:rPr lang="en-US" dirty="0" smtClean="0"/>
              <a:t>User Viewer &amp; Dashboard</a:t>
            </a:r>
          </a:p>
          <a:p>
            <a:pPr lvl="1"/>
            <a:r>
              <a:rPr lang="en-US" dirty="0" err="1" smtClean="0"/>
              <a:t>Accès</a:t>
            </a:r>
            <a:r>
              <a:rPr lang="en-US" dirty="0" smtClean="0"/>
              <a:t> aux </a:t>
            </a:r>
            <a:r>
              <a:rPr lang="en-US" dirty="0" err="1" smtClean="0"/>
              <a:t>vues</a:t>
            </a:r>
            <a:r>
              <a:rPr lang="en-US" dirty="0" smtClean="0"/>
              <a:t>, actions, change request et tableaux de </a:t>
            </a:r>
            <a:r>
              <a:rPr lang="en-US" dirty="0" err="1" smtClean="0"/>
              <a:t>bord</a:t>
            </a:r>
            <a:r>
              <a:rPr lang="en-US" dirty="0" smtClean="0"/>
              <a:t> </a:t>
            </a:r>
            <a:r>
              <a:rPr lang="en-US" dirty="0" err="1" smtClean="0"/>
              <a:t>personnalisés</a:t>
            </a:r>
            <a:r>
              <a:rPr lang="en-US" dirty="0"/>
              <a:t> </a:t>
            </a:r>
            <a:r>
              <a:rPr lang="en-US" dirty="0" smtClean="0"/>
              <a:t> (</a:t>
            </a:r>
            <a:r>
              <a:rPr lang="en-US" dirty="0" err="1" smtClean="0"/>
              <a:t>utilisateurs</a:t>
            </a:r>
            <a:r>
              <a:rPr lang="en-US" dirty="0"/>
              <a:t>)</a:t>
            </a:r>
            <a:endParaRPr lang="en-US" dirty="0" smtClean="0"/>
          </a:p>
          <a:p>
            <a:r>
              <a:rPr lang="en-US" dirty="0" smtClean="0"/>
              <a:t>Meeting Manager</a:t>
            </a:r>
          </a:p>
          <a:p>
            <a:pPr lvl="1"/>
            <a:r>
              <a:rPr lang="en-US" dirty="0" err="1" smtClean="0"/>
              <a:t>Gestion</a:t>
            </a:r>
            <a:r>
              <a:rPr lang="en-US" dirty="0" smtClean="0"/>
              <a:t> des meetings</a:t>
            </a:r>
            <a:endParaRPr lang="en-US" dirty="0"/>
          </a:p>
        </p:txBody>
      </p:sp>
      <p:sp>
        <p:nvSpPr>
          <p:cNvPr id="4" name="Content Placeholder 3"/>
          <p:cNvSpPr>
            <a:spLocks noGrp="1"/>
          </p:cNvSpPr>
          <p:nvPr>
            <p:ph sz="quarter" idx="14"/>
          </p:nvPr>
        </p:nvSpPr>
        <p:spPr/>
        <p:txBody>
          <a:bodyPr/>
          <a:lstStyle/>
          <a:p>
            <a:r>
              <a:rPr lang="fr-FR" dirty="0" smtClean="0"/>
              <a:t>Plusieurs application pour répondre aux besoins variés du cycle</a:t>
            </a:r>
            <a:endParaRPr lang="fr-FR" dirty="0"/>
          </a:p>
        </p:txBody>
      </p:sp>
      <p:sp>
        <p:nvSpPr>
          <p:cNvPr id="5" name="Text Placeholder 4"/>
          <p:cNvSpPr>
            <a:spLocks noGrp="1"/>
          </p:cNvSpPr>
          <p:nvPr>
            <p:ph type="body" sz="quarter" idx="16"/>
          </p:nvPr>
        </p:nvSpPr>
        <p:spPr/>
        <p:txBody>
          <a:bodyPr/>
          <a:lstStyle/>
          <a:p>
            <a:endParaRPr lang="fr-FR"/>
          </a:p>
        </p:txBody>
      </p:sp>
    </p:spTree>
    <p:extLst>
      <p:ext uri="{BB962C8B-B14F-4D97-AF65-F5344CB8AC3E}">
        <p14:creationId xmlns:p14="http://schemas.microsoft.com/office/powerpoint/2010/main" val="1419738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1182</Words>
  <Application>Microsoft Office PowerPoint</Application>
  <PresentationFormat>On-screen Show (4:3)</PresentationFormat>
  <Paragraphs>148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Roboto</vt:lpstr>
      <vt:lpstr>Larissa</vt:lpstr>
      <vt:lpstr>::Contexte</vt:lpstr>
      <vt:lpstr>::Contexte</vt:lpstr>
      <vt:lpstr>::Contexte</vt:lpstr>
      <vt:lpstr>::Contexte</vt:lpstr>
      <vt:lpstr>::Contexte</vt:lpstr>
      <vt:lpstr>::Contexte</vt:lpstr>
      <vt:lpstr>::Strategy</vt:lpstr>
      <vt:lpstr>::Strategy</vt:lpstr>
      <vt:lpstr>::Applications</vt:lpstr>
      <vt:lpstr>App::Connect Designer</vt:lpstr>
      <vt:lpstr>App::Process Designer</vt:lpstr>
      <vt:lpstr>App::Model designer</vt:lpstr>
      <vt:lpstr>App::View designer</vt:lpstr>
      <vt:lpstr>App::View designer</vt:lpstr>
      <vt:lpstr>App::View designer</vt:lpstr>
      <vt:lpstr>App::Access the data</vt:lpstr>
      <vt:lpstr>App::User Specific Dashboard</vt:lpstr>
      <vt:lpstr>App::Analyses &amp; Capabilities </vt:lpstr>
      <vt:lpstr>App::Analyses &amp; Capabilities </vt:lpstr>
      <vt:lpstr>App::Analyses &amp; Capabilities </vt:lpstr>
      <vt:lpstr>App::Analyses &amp; Capabilities </vt:lpstr>
    </vt:vector>
  </TitlesOfParts>
  <Company>%_company%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Aubron Matthieu</dc:creator>
  <cp:lastModifiedBy>EXT-1MY7</cp:lastModifiedBy>
  <cp:revision>44</cp:revision>
  <dcterms:created xsi:type="dcterms:W3CDTF">2015-11-10T13:50:26Z</dcterms:created>
  <dcterms:modified xsi:type="dcterms:W3CDTF">2015-11-27T20:58:41Z</dcterms:modified>
</cp:coreProperties>
</file>