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35"/>
  </p:notesMasterIdLst>
  <p:sldIdLst>
    <p:sldId id="256" r:id="rId5"/>
    <p:sldId id="257" r:id="rId6"/>
    <p:sldId id="280" r:id="rId7"/>
    <p:sldId id="268" r:id="rId8"/>
    <p:sldId id="276" r:id="rId9"/>
    <p:sldId id="259" r:id="rId10"/>
    <p:sldId id="277" r:id="rId11"/>
    <p:sldId id="258" r:id="rId12"/>
    <p:sldId id="260" r:id="rId13"/>
    <p:sldId id="279" r:id="rId14"/>
    <p:sldId id="261" r:id="rId15"/>
    <p:sldId id="262" r:id="rId16"/>
    <p:sldId id="263" r:id="rId17"/>
    <p:sldId id="264" r:id="rId18"/>
    <p:sldId id="281" r:id="rId19"/>
    <p:sldId id="282" r:id="rId20"/>
    <p:sldId id="266" r:id="rId21"/>
    <p:sldId id="265" r:id="rId22"/>
    <p:sldId id="267" r:id="rId23"/>
    <p:sldId id="283" r:id="rId24"/>
    <p:sldId id="269" r:id="rId25"/>
    <p:sldId id="284" r:id="rId26"/>
    <p:sldId id="272" r:id="rId27"/>
    <p:sldId id="273" r:id="rId28"/>
    <p:sldId id="271" r:id="rId29"/>
    <p:sldId id="274" r:id="rId30"/>
    <p:sldId id="285" r:id="rId31"/>
    <p:sldId id="286" r:id="rId32"/>
    <p:sldId id="275" r:id="rId33"/>
    <p:sldId id="270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0C63-CBEB-486A-B72C-AAB1D78F07F9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E73B3-F75F-4FC0-8885-426D874CD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1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73B3-F75F-4FC0-8885-426D874CDC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ECE9C6"/>
                </a:solidFill>
              </a:rPr>
              <a:pPr/>
              <a:t>2014/11/5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8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321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94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36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3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7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8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91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ECE9C6"/>
                </a:solidFill>
              </a:rPr>
              <a:pPr/>
              <a:t>2014/11/5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7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18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0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63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92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2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58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7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ECE9C6"/>
                </a:solidFill>
              </a:rPr>
              <a:pPr/>
              <a:t>2014/11/5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42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8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8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07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1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3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94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54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/>
              <a:t>2014/11/5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407D14-47E5-4E76-8536-31C1D0C6DB0A}" type="datetimeFigureOut">
              <a:rPr lang="zh-TW" altLang="en-US" smtClean="0">
                <a:solidFill>
                  <a:srgbClr val="895D1D"/>
                </a:solidFill>
              </a:rPr>
              <a:pPr/>
              <a:t>2014/11/5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F56754-4000-4827-BB73-CE68C05A3BAE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ab.asika.tw/programming/theories-and-concepts/40-strong-php-1-defensive-programm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ab.asika.tw/programming/theories-and-concepts/40-strong-php-1-defensive-programming.html" TargetMode="Externa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hower.tw/blog/archives/7259" TargetMode="External"/><Relationship Id="rId2" Type="http://schemas.openxmlformats.org/officeDocument/2006/relationships/hyperlink" Target="http://lab.asika.tw/programming/theories-and-concepts/40-strong-php-1-defensive-programm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防禦型程式</a:t>
            </a:r>
            <a:r>
              <a:rPr lang="zh-TW" altLang="en-US" dirty="0">
                <a:effectLst/>
              </a:rPr>
              <a:t>寫法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hlinkClick r:id="rId2"/>
              </a:rPr>
              <a:t>寫出健壯的 </a:t>
            </a:r>
            <a:r>
              <a:rPr lang="en-US" altLang="zh-TW" dirty="0">
                <a:effectLst/>
                <a:hlinkClick r:id="rId2"/>
              </a:rPr>
              <a:t>PHP </a:t>
            </a:r>
            <a:r>
              <a:rPr lang="zh-TW" altLang="en-US" dirty="0">
                <a:effectLst/>
                <a:hlinkClick r:id="rId2"/>
              </a:rPr>
              <a:t>應用程式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679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自動轉換</a:t>
            </a:r>
            <a:endParaRPr lang="zh-TW" altLang="en-US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轉換成統一格式來操作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948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905201" cy="4349005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目的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確保操作的方式相同</a:t>
            </a:r>
            <a:r>
              <a:rPr lang="en-US" altLang="zh-TW" sz="1800" dirty="0" smtClean="0"/>
              <a:t>(</a:t>
            </a:r>
            <a:r>
              <a:rPr lang="zh-TW" altLang="en-US" sz="1800" dirty="0"/>
              <a:t>增強</a:t>
            </a:r>
            <a:r>
              <a:rPr lang="zh-TW" altLang="en-US" sz="1800" dirty="0" smtClean="0"/>
              <a:t>兼容性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sz="1800" dirty="0" smtClean="0"/>
              <a:t>例 </a:t>
            </a:r>
            <a:r>
              <a:rPr lang="en-US" altLang="zh-TW" sz="1800" dirty="0" smtClean="0"/>
              <a:t>: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2"/>
            <a:r>
              <a:rPr lang="zh-TW" altLang="en-US" dirty="0" smtClean="0"/>
              <a:t>強制轉型後便可統一用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來操作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</a:t>
            </a:r>
            <a:r>
              <a:rPr lang="zh-TW" altLang="en-US" dirty="0" smtClean="0"/>
              <a:t>確保如果丟入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都會變轉換成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來處理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如果</a:t>
            </a:r>
            <a:r>
              <a:rPr lang="zh-TW" altLang="en-US" dirty="0" smtClean="0"/>
              <a:t>遇到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會取出所有</a:t>
            </a:r>
            <a:r>
              <a:rPr lang="en-US" altLang="zh-TW" dirty="0" smtClean="0"/>
              <a:t>properties</a:t>
            </a:r>
          </a:p>
          <a:p>
            <a:pPr lvl="3"/>
            <a:r>
              <a:rPr lang="en-US" altLang="zh-TW" dirty="0"/>
              <a:t>public</a:t>
            </a:r>
            <a:r>
              <a:rPr lang="zh-TW" altLang="en-US" dirty="0"/>
              <a:t>、</a:t>
            </a:r>
            <a:r>
              <a:rPr lang="en-US" altLang="zh-TW" dirty="0" err="1"/>
              <a:t>proteced</a:t>
            </a:r>
            <a:r>
              <a:rPr lang="zh-TW" altLang="en-US" dirty="0"/>
              <a:t>、</a:t>
            </a:r>
            <a:r>
              <a:rPr lang="en-US" altLang="zh-TW" dirty="0"/>
              <a:t>private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自動轉換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208990" y="2708920"/>
            <a:ext cx="3587146" cy="2232248"/>
            <a:chOff x="2627784" y="3068960"/>
            <a:chExt cx="3587146" cy="2232248"/>
          </a:xfrm>
        </p:grpSpPr>
        <p:pic>
          <p:nvPicPr>
            <p:cNvPr id="5" name="圖片 4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3068960"/>
              <a:ext cx="3587146" cy="223224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779912" y="3969059"/>
              <a:ext cx="2376264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18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/>
              <a:t>對付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可以</a:t>
            </a:r>
            <a:r>
              <a:rPr lang="zh-TW" altLang="en-US" dirty="0" smtClean="0"/>
              <a:t>使用</a:t>
            </a:r>
            <a:r>
              <a:rPr lang="en-US" altLang="zh-TW" dirty="0" err="1" smtClean="0">
                <a:solidFill>
                  <a:srgbClr val="FF0000"/>
                </a:solidFill>
              </a:rPr>
              <a:t>get_object_vars</a:t>
            </a:r>
            <a:r>
              <a:rPr lang="zh-TW" altLang="en-US" dirty="0" smtClean="0"/>
              <a:t>，以過濾可用的</a:t>
            </a:r>
            <a:r>
              <a:rPr lang="en-US" altLang="zh-TW" dirty="0" smtClean="0"/>
              <a:t>properties</a:t>
            </a:r>
            <a:r>
              <a:rPr lang="en-US" altLang="zh-TW" sz="1600" dirty="0" smtClean="0"/>
              <a:t>(public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only)</a:t>
            </a:r>
            <a:endParaRPr lang="en-US" altLang="zh-TW" sz="160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自動轉換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203848" y="3029229"/>
            <a:ext cx="3677163" cy="3639058"/>
            <a:chOff x="3203848" y="3029229"/>
            <a:chExt cx="3677163" cy="3639058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3029229"/>
              <a:ext cx="3677163" cy="363905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854296" y="4221088"/>
              <a:ext cx="2661919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63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27015"/>
          </a:xfrm>
        </p:spPr>
        <p:txBody>
          <a:bodyPr/>
          <a:lstStyle/>
          <a:p>
            <a:r>
              <a:rPr lang="zh-TW" altLang="en-US" dirty="0"/>
              <a:t>不</a:t>
            </a:r>
            <a:r>
              <a:rPr lang="zh-TW" altLang="en-US" dirty="0" smtClean="0"/>
              <a:t>確定的陣列內容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不一定會有</a:t>
            </a:r>
            <a:r>
              <a:rPr lang="en-US" altLang="zh-TW" dirty="0" smtClean="0"/>
              <a:t>’driver’</a:t>
            </a:r>
            <a:r>
              <a:rPr lang="zh-TW" altLang="en-US" dirty="0" smtClean="0"/>
              <a:t>這個標籤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如果抓不到該標籤 程式很容易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爆炸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8490" y="404664"/>
            <a:ext cx="7756263" cy="1054250"/>
          </a:xfrm>
        </p:spPr>
        <p:txBody>
          <a:bodyPr/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不確定</a:t>
            </a:r>
            <a:r>
              <a:rPr lang="zh-TW" altLang="en-US" dirty="0"/>
              <a:t>的陣列內容</a:t>
            </a:r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08920"/>
            <a:ext cx="3048426" cy="1676634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555776" y="3212975"/>
            <a:ext cx="2664296" cy="1296145"/>
            <a:chOff x="4139952" y="3861047"/>
            <a:chExt cx="2664296" cy="1296145"/>
          </a:xfrm>
        </p:grpSpPr>
        <p:cxnSp>
          <p:nvCxnSpPr>
            <p:cNvPr id="6" name="直線單箭頭接點 5"/>
            <p:cNvCxnSpPr>
              <a:endCxn id="7" idx="2"/>
            </p:cNvCxnSpPr>
            <p:nvPr/>
          </p:nvCxnSpPr>
          <p:spPr>
            <a:xfrm flipV="1">
              <a:off x="5472100" y="4113076"/>
              <a:ext cx="0" cy="10441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139952" y="3861047"/>
              <a:ext cx="2664296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/>
          <a:lstStyle/>
          <a:p>
            <a:r>
              <a:rPr lang="zh-TW" altLang="en-US" dirty="0" smtClean="0"/>
              <a:t>額外使用</a:t>
            </a:r>
            <a:r>
              <a:rPr lang="en-US" altLang="zh-TW" dirty="0" smtClean="0"/>
              <a:t>Registry</a:t>
            </a:r>
            <a:r>
              <a:rPr lang="zh-TW" altLang="en-US" dirty="0" smtClean="0"/>
              <a:t>物件來做檢查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get()</a:t>
            </a:r>
            <a:r>
              <a:rPr lang="zh-TW" altLang="en-US" dirty="0" smtClean="0"/>
              <a:t>專門用來檢查</a:t>
            </a:r>
            <a:r>
              <a:rPr lang="en-US" altLang="zh-TW" dirty="0" smtClean="0"/>
              <a:t>index</a:t>
            </a:r>
          </a:p>
          <a:p>
            <a:r>
              <a:rPr lang="zh-TW" altLang="en-US" dirty="0"/>
              <a:t>也可</a:t>
            </a:r>
            <a:r>
              <a:rPr lang="zh-TW" altLang="en-US" dirty="0" smtClean="0"/>
              <a:t>分成</a:t>
            </a:r>
            <a:r>
              <a:rPr lang="zh-TW" altLang="en-US" dirty="0" smtClean="0"/>
              <a:t>不同的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來檢查不同</a:t>
            </a:r>
            <a:r>
              <a:rPr lang="en-US" altLang="zh-TW" dirty="0" smtClean="0"/>
              <a:t>index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Registry</a:t>
            </a:r>
            <a:r>
              <a:rPr lang="zh-TW" altLang="en-US" dirty="0"/>
              <a:t>物件檢查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97569"/>
            <a:ext cx="4210638" cy="3153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6734" y="3861048"/>
            <a:ext cx="2664296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87924" y="4689139"/>
            <a:ext cx="2664296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3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 與 帶來</a:t>
            </a:r>
            <a:r>
              <a:rPr lang="zh-TW" altLang="en-US" dirty="0"/>
              <a:t>的好處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較統一</a:t>
            </a:r>
            <a:r>
              <a:rPr lang="zh-TW" altLang="en-US" dirty="0"/>
              <a:t>的操作</a:t>
            </a:r>
            <a:r>
              <a:rPr lang="zh-TW" altLang="en-US" dirty="0" smtClean="0"/>
              <a:t>規格</a:t>
            </a:r>
            <a:endParaRPr lang="en-US" altLang="zh-TW" dirty="0" smtClean="0"/>
          </a:p>
          <a:p>
            <a:pPr lvl="1"/>
            <a:r>
              <a:rPr lang="zh-TW" altLang="en-US" dirty="0"/>
              <a:t>較</a:t>
            </a:r>
            <a:r>
              <a:rPr lang="zh-TW" altLang="en-US" dirty="0" smtClean="0"/>
              <a:t>精簡的程式碼</a:t>
            </a:r>
            <a:endParaRPr lang="en-US" altLang="zh-TW" dirty="0" smtClean="0"/>
          </a:p>
          <a:p>
            <a:pPr lvl="1"/>
            <a:r>
              <a:rPr lang="zh-TW" altLang="en-US" dirty="0"/>
              <a:t>較容易</a:t>
            </a:r>
            <a:r>
              <a:rPr lang="zh-TW" altLang="en-US" dirty="0" smtClean="0"/>
              <a:t>閱讀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較高的相容性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98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Fallback</a:t>
            </a:r>
            <a:r>
              <a:rPr lang="zh-TW" altLang="en-US" dirty="0"/>
              <a:t>與預設值</a:t>
            </a:r>
            <a:endParaRPr lang="zh-TW" altLang="en-US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生命會尋找出路</a:t>
            </a:r>
            <a:endParaRPr lang="en-US" altLang="zh-TW" dirty="0" smtClean="0">
              <a:effectLst/>
            </a:endParaRPr>
          </a:p>
          <a:p>
            <a:r>
              <a:rPr lang="zh-TW" altLang="en-US" dirty="0">
                <a:effectLst/>
              </a:rPr>
              <a:t>程式碼是活的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56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zh-TW" altLang="en-US" b="1" dirty="0" smtClean="0"/>
              <a:t>例 </a:t>
            </a:r>
            <a:r>
              <a:rPr lang="en-US" altLang="zh-TW" b="1" dirty="0" smtClean="0"/>
              <a:t>:</a:t>
            </a:r>
          </a:p>
          <a:p>
            <a:pPr marL="0" lvl="1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欲</a:t>
            </a:r>
            <a:r>
              <a:rPr lang="zh-TW" altLang="en-US" b="1" dirty="0"/>
              <a:t>取得</a:t>
            </a:r>
            <a:r>
              <a:rPr lang="en-US" altLang="zh-TW" b="1" dirty="0" smtClean="0"/>
              <a:t>user</a:t>
            </a:r>
            <a:r>
              <a:rPr lang="zh-TW" altLang="en-US" b="1" dirty="0" smtClean="0"/>
              <a:t>資料</a:t>
            </a:r>
            <a:endParaRPr lang="en-US" altLang="zh-TW" b="1" dirty="0" smtClean="0"/>
          </a:p>
          <a:p>
            <a:pPr marL="731520" lvl="2"/>
            <a:r>
              <a:rPr lang="zh-TW" altLang="en-US" b="1" dirty="0" smtClean="0"/>
              <a:t>二</a:t>
            </a:r>
            <a:r>
              <a:rPr lang="zh-TW" altLang="en-US" b="1" dirty="0"/>
              <a:t>次參數來源</a:t>
            </a:r>
            <a:r>
              <a:rPr lang="zh-TW" altLang="en-US" b="1" dirty="0" smtClean="0"/>
              <a:t>檢查</a:t>
            </a:r>
            <a:endParaRPr lang="en-US" altLang="zh-TW" dirty="0"/>
          </a:p>
          <a:p>
            <a:pPr lvl="2"/>
            <a:r>
              <a:rPr lang="en-US" altLang="zh-TW" dirty="0" smtClean="0"/>
              <a:t>1.</a:t>
            </a:r>
            <a:r>
              <a:rPr lang="zh-TW" altLang="en-US" dirty="0" smtClean="0"/>
              <a:t>檢查</a:t>
            </a:r>
            <a:r>
              <a:rPr lang="en-US" altLang="zh-TW" dirty="0" smtClean="0"/>
              <a:t>Session	</a:t>
            </a:r>
          </a:p>
          <a:p>
            <a:pPr lvl="2"/>
            <a:r>
              <a:rPr lang="en-US" altLang="zh-TW" dirty="0" smtClean="0"/>
              <a:t>2.</a:t>
            </a:r>
            <a:r>
              <a:rPr lang="zh-TW" altLang="en-US" dirty="0" smtClean="0"/>
              <a:t>沒有</a:t>
            </a:r>
            <a:r>
              <a:rPr lang="zh-TW" altLang="en-US" dirty="0" smtClean="0"/>
              <a:t>則查</a:t>
            </a:r>
            <a:r>
              <a:rPr lang="en-US" altLang="zh-TW" dirty="0" smtClean="0"/>
              <a:t>DB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b="1" dirty="0" smtClean="0"/>
              <a:t>還是沒有怎麼辦</a:t>
            </a:r>
            <a:r>
              <a:rPr lang="en-US" altLang="zh-TW" b="1" dirty="0" smtClean="0"/>
              <a:t>?</a:t>
            </a:r>
            <a:endParaRPr lang="en-US" altLang="zh-TW" b="1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Fallback</a:t>
            </a:r>
            <a:r>
              <a:rPr lang="zh-TW" altLang="en-US" dirty="0"/>
              <a:t>與預設值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51109"/>
            <a:ext cx="4290354" cy="4725144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491880" y="3717032"/>
            <a:ext cx="3024336" cy="396044"/>
            <a:chOff x="3491880" y="3717032"/>
            <a:chExt cx="3024336" cy="396044"/>
          </a:xfrm>
        </p:grpSpPr>
        <p:cxnSp>
          <p:nvCxnSpPr>
            <p:cNvPr id="8" name="直線單箭頭接點 7"/>
            <p:cNvCxnSpPr>
              <a:endCxn id="4" idx="1"/>
            </p:cNvCxnSpPr>
            <p:nvPr/>
          </p:nvCxnSpPr>
          <p:spPr>
            <a:xfrm>
              <a:off x="3491880" y="3717032"/>
              <a:ext cx="648072" cy="270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139952" y="3861047"/>
              <a:ext cx="2376264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491880" y="3987062"/>
            <a:ext cx="4536504" cy="826085"/>
            <a:chOff x="3469662" y="3690647"/>
            <a:chExt cx="4536504" cy="826085"/>
          </a:xfrm>
        </p:grpSpPr>
        <p:cxnSp>
          <p:nvCxnSpPr>
            <p:cNvPr id="13" name="直線單箭頭接點 12"/>
            <p:cNvCxnSpPr>
              <a:endCxn id="14" idx="1"/>
            </p:cNvCxnSpPr>
            <p:nvPr/>
          </p:nvCxnSpPr>
          <p:spPr>
            <a:xfrm>
              <a:off x="3469662" y="3690647"/>
              <a:ext cx="944536" cy="7000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414198" y="4264703"/>
              <a:ext cx="3591968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7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處理</a:t>
            </a:r>
            <a:r>
              <a:rPr lang="en-US" altLang="zh-TW" b="1" dirty="0" smtClean="0"/>
              <a:t>Runtime Error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程式邏輯正確，但執行環境遇到其他預料以外的狀況，造成</a:t>
            </a:r>
            <a:r>
              <a:rPr lang="zh-TW" altLang="en-US" dirty="0" smtClean="0"/>
              <a:t>運作錯誤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/>
              <a:t>簡單的錯誤自檢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自我還原</a:t>
            </a:r>
            <a:r>
              <a:rPr lang="en-US" altLang="zh-TW" b="1" dirty="0" smtClean="0"/>
              <a:t>)(</a:t>
            </a:r>
            <a:r>
              <a:rPr lang="zh-TW" altLang="en-US" b="1" dirty="0" smtClean="0"/>
              <a:t>修復機制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/>
              <a:t>多</a:t>
            </a:r>
            <a:r>
              <a:rPr lang="zh-TW" altLang="en-US" b="1" dirty="0" smtClean="0"/>
              <a:t>次參數來源檢查</a:t>
            </a:r>
            <a:endParaRPr lang="en-US" altLang="zh-TW" b="1" dirty="0" smtClean="0"/>
          </a:p>
          <a:p>
            <a:pPr lvl="2"/>
            <a:r>
              <a:rPr lang="zh-TW" altLang="en-US" dirty="0" smtClean="0"/>
              <a:t>備案</a:t>
            </a:r>
            <a:r>
              <a:rPr lang="zh-TW" altLang="en-US" dirty="0" smtClean="0"/>
              <a:t>機制</a:t>
            </a:r>
            <a:r>
              <a:rPr lang="zh-TW" altLang="en-US" dirty="0" smtClean="0"/>
              <a:t>，買個保險總是比較好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參數預設值</a:t>
            </a:r>
            <a:endParaRPr lang="en-US" altLang="zh-TW" b="1" dirty="0" smtClean="0"/>
          </a:p>
          <a:p>
            <a:pPr lvl="2"/>
            <a:r>
              <a:rPr lang="zh-TW" altLang="en-US" dirty="0"/>
              <a:t>方便提示</a:t>
            </a:r>
            <a:r>
              <a:rPr lang="zh-TW" altLang="en-US" dirty="0" smtClean="0"/>
              <a:t>錯誤，但不影響程式運作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爆炸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  <a:p>
            <a:pPr lvl="1"/>
            <a:r>
              <a:rPr lang="en-US" altLang="zh-TW" b="1" dirty="0" smtClean="0"/>
              <a:t>Throw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error</a:t>
            </a:r>
          </a:p>
          <a:p>
            <a:pPr lvl="2"/>
            <a:r>
              <a:rPr lang="zh-TW" altLang="en-US" dirty="0"/>
              <a:t>自檢</a:t>
            </a:r>
            <a:r>
              <a:rPr lang="zh-TW" altLang="en-US" dirty="0" smtClean="0"/>
              <a:t>後依然無法處理，</a:t>
            </a:r>
            <a:r>
              <a:rPr lang="zh-TW" altLang="en-US" dirty="0"/>
              <a:t>仍</a:t>
            </a:r>
            <a:r>
              <a:rPr lang="zh-TW" altLang="en-US" dirty="0" smtClean="0"/>
              <a:t>需噴錯</a:t>
            </a:r>
            <a:r>
              <a:rPr lang="en-US" altLang="zh-TW" dirty="0" smtClean="0"/>
              <a:t>(</a:t>
            </a:r>
            <a:r>
              <a:rPr lang="zh-TW" altLang="en-US" dirty="0" smtClean="0"/>
              <a:t>避免過度而埋藏</a:t>
            </a:r>
            <a:r>
              <a:rPr lang="en-US" altLang="zh-TW" dirty="0" smtClean="0"/>
              <a:t>BUG)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Fallback</a:t>
            </a:r>
            <a:r>
              <a:rPr lang="zh-TW" altLang="en-US" dirty="0" smtClean="0"/>
              <a:t>與預設值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57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 smtClean="0"/>
              <a:t>例 </a:t>
            </a:r>
            <a:r>
              <a:rPr lang="en-US" altLang="zh-TW" b="1" dirty="0" smtClean="0"/>
              <a:t>:</a:t>
            </a:r>
          </a:p>
          <a:p>
            <a:pPr marL="0" indent="0">
              <a:buNone/>
            </a:pPr>
            <a:r>
              <a:rPr lang="zh-TW" altLang="en-US" b="1" dirty="0" smtClean="0"/>
              <a:t>操作檔案</a:t>
            </a:r>
            <a:endParaRPr lang="en-US" altLang="zh-TW" b="1" dirty="0" smtClean="0"/>
          </a:p>
          <a:p>
            <a:r>
              <a:rPr lang="zh-TW" altLang="en-US" b="1" dirty="0" smtClean="0"/>
              <a:t>二</a:t>
            </a:r>
            <a:r>
              <a:rPr lang="zh-TW" altLang="en-US" b="1" dirty="0"/>
              <a:t>次參數來源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檢查</a:t>
            </a:r>
            <a:r>
              <a:rPr lang="zh-TW" altLang="en-US" b="1" dirty="0" smtClean="0"/>
              <a:t>讀寫權限</a:t>
            </a: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r>
              <a:rPr lang="zh-TW" altLang="en-US" b="1" dirty="0" smtClean="0"/>
              <a:t>當沒有權限的時候</a:t>
            </a:r>
            <a:endParaRPr lang="en-US" altLang="zh-TW" b="1" dirty="0" smtClean="0"/>
          </a:p>
          <a:p>
            <a:pPr lvl="2"/>
            <a:r>
              <a:rPr lang="en-US" altLang="zh-TW" dirty="0" err="1" smtClean="0"/>
              <a:t>setPermission</a:t>
            </a:r>
            <a:r>
              <a:rPr lang="en-US" altLang="zh-TW" sz="1600" dirty="0" smtClean="0"/>
              <a:t>(</a:t>
            </a:r>
            <a:r>
              <a:rPr lang="zh-TW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修復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修復後</a:t>
            </a:r>
            <a:r>
              <a:rPr lang="zh-TW" altLang="en-US" b="1" dirty="0" smtClean="0"/>
              <a:t>還是</a:t>
            </a:r>
            <a:r>
              <a:rPr lang="zh-TW" altLang="en-US" b="1" dirty="0" smtClean="0"/>
              <a:t>沒有權限</a:t>
            </a:r>
            <a:endParaRPr lang="en-US" altLang="zh-TW" b="1" dirty="0"/>
          </a:p>
          <a:p>
            <a:pPr lvl="2"/>
            <a:r>
              <a:rPr lang="en-US" altLang="zh-TW" dirty="0" smtClean="0"/>
              <a:t>Throw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Fallback</a:t>
            </a:r>
            <a:r>
              <a:rPr lang="zh-TW" altLang="en-US" dirty="0"/>
              <a:t>與預設值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17684"/>
            <a:ext cx="4800707" cy="469569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347864" y="5373216"/>
            <a:ext cx="4104456" cy="360040"/>
            <a:chOff x="3347864" y="5373216"/>
            <a:chExt cx="4104456" cy="360040"/>
          </a:xfrm>
        </p:grpSpPr>
        <p:sp>
          <p:nvSpPr>
            <p:cNvPr id="5" name="橢圓 4"/>
            <p:cNvSpPr/>
            <p:nvPr/>
          </p:nvSpPr>
          <p:spPr>
            <a:xfrm>
              <a:off x="4139952" y="5373216"/>
              <a:ext cx="331236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endCxn id="5" idx="2"/>
            </p:cNvCxnSpPr>
            <p:nvPr/>
          </p:nvCxnSpPr>
          <p:spPr>
            <a:xfrm flipV="1">
              <a:off x="3347864" y="5553236"/>
              <a:ext cx="792088" cy="180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3203848" y="3356992"/>
            <a:ext cx="4104456" cy="360040"/>
            <a:chOff x="3347864" y="5373216"/>
            <a:chExt cx="4104456" cy="360040"/>
          </a:xfrm>
        </p:grpSpPr>
        <p:sp>
          <p:nvSpPr>
            <p:cNvPr id="11" name="橢圓 10"/>
            <p:cNvSpPr/>
            <p:nvPr/>
          </p:nvSpPr>
          <p:spPr>
            <a:xfrm>
              <a:off x="4139952" y="5373216"/>
              <a:ext cx="331236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endCxn id="11" idx="2"/>
            </p:cNvCxnSpPr>
            <p:nvPr/>
          </p:nvCxnSpPr>
          <p:spPr>
            <a:xfrm flipV="1">
              <a:off x="3347864" y="5553236"/>
              <a:ext cx="792088" cy="180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99892" y="3933056"/>
            <a:ext cx="3852428" cy="792088"/>
            <a:chOff x="3599892" y="5373216"/>
            <a:chExt cx="3852428" cy="792088"/>
          </a:xfrm>
        </p:grpSpPr>
        <p:sp>
          <p:nvSpPr>
            <p:cNvPr id="14" name="橢圓 13"/>
            <p:cNvSpPr/>
            <p:nvPr/>
          </p:nvSpPr>
          <p:spPr>
            <a:xfrm>
              <a:off x="4139952" y="5373216"/>
              <a:ext cx="331236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endCxn id="14" idx="2"/>
            </p:cNvCxnSpPr>
            <p:nvPr/>
          </p:nvCxnSpPr>
          <p:spPr>
            <a:xfrm flipV="1">
              <a:off x="3599892" y="5553236"/>
              <a:ext cx="540060" cy="612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增加軟體</a:t>
            </a:r>
            <a:r>
              <a:rPr lang="zh-TW" altLang="en-US" dirty="0"/>
              <a:t>周密</a:t>
            </a:r>
            <a:r>
              <a:rPr lang="zh-TW" altLang="en-US" dirty="0" smtClean="0"/>
              <a:t>程度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</a:t>
            </a:r>
            <a:r>
              <a:rPr lang="zh-TW" altLang="en-US" dirty="0" smtClean="0"/>
              <a:t>撰寫</a:t>
            </a:r>
            <a:r>
              <a:rPr lang="zh-TW" altLang="en-US" dirty="0"/>
              <a:t>時</a:t>
            </a:r>
            <a:r>
              <a:rPr lang="zh-TW" altLang="en-US" dirty="0" smtClean="0"/>
              <a:t>誤用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防呆、</a:t>
            </a:r>
            <a:r>
              <a:rPr lang="en-US" altLang="zh-TW" sz="1600" dirty="0" smtClean="0"/>
              <a:t>Safe lock</a:t>
            </a:r>
            <a:r>
              <a:rPr lang="zh-TW" altLang="en-US" sz="1600" dirty="0" smtClean="0"/>
              <a:t>、相容性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dirty="0" smtClean="0"/>
              <a:t>減少軟體錯誤發生率</a:t>
            </a:r>
            <a:r>
              <a:rPr lang="en-US" altLang="zh-TW" sz="1600" dirty="0"/>
              <a:t>(Error </a:t>
            </a:r>
            <a:r>
              <a:rPr lang="en-US" altLang="zh-TW" sz="1600" dirty="0" smtClean="0"/>
              <a:t>Type</a:t>
            </a:r>
            <a:r>
              <a:rPr lang="en-US" altLang="zh-TW" sz="1600" dirty="0" smtClean="0"/>
              <a:t>, null bug)</a:t>
            </a:r>
            <a:endParaRPr lang="en-US" altLang="zh-TW" sz="1600" dirty="0"/>
          </a:p>
          <a:p>
            <a:pPr lvl="1"/>
            <a:r>
              <a:rPr lang="zh-TW" altLang="en-US" dirty="0"/>
              <a:t>減少</a:t>
            </a:r>
            <a:r>
              <a:rPr lang="zh-TW" altLang="en-US" dirty="0" smtClean="0"/>
              <a:t>運行環境干涉</a:t>
            </a:r>
            <a:r>
              <a:rPr lang="en-US" altLang="zh-TW" sz="1600" dirty="0" smtClean="0"/>
              <a:t>(Runtime Error)</a:t>
            </a:r>
          </a:p>
          <a:p>
            <a:pPr marL="411480" lvl="1" indent="0">
              <a:buNone/>
            </a:pPr>
            <a:endParaRPr lang="en-US" altLang="zh-TW" b="1" dirty="0"/>
          </a:p>
          <a:p>
            <a:pPr marL="365760" lvl="1">
              <a:buFont typeface="Wingdings" pitchFamily="2" charset="2"/>
              <a:buChar char=""/>
            </a:pPr>
            <a:r>
              <a:rPr lang="zh-TW" altLang="en-US" sz="2000" dirty="0"/>
              <a:t>弱型別</a:t>
            </a:r>
            <a:r>
              <a:rPr lang="zh-TW" altLang="en-US" sz="2000" dirty="0" smtClean="0"/>
              <a:t>語言</a:t>
            </a:r>
            <a:r>
              <a:rPr lang="zh-TW" altLang="en-US" sz="2000" dirty="0"/>
              <a:t>更</a:t>
            </a:r>
            <a:r>
              <a:rPr lang="zh-TW" altLang="en-US" sz="2000" dirty="0" smtClean="0"/>
              <a:t>需要注意</a:t>
            </a:r>
            <a:r>
              <a:rPr lang="zh-TW" altLang="en-US" sz="2000" dirty="0" smtClean="0"/>
              <a:t>健壯性</a:t>
            </a:r>
            <a:endParaRPr lang="en-US" altLang="zh-TW" sz="2000" dirty="0" smtClean="0"/>
          </a:p>
          <a:p>
            <a:pPr marL="1097280" lvl="3"/>
            <a:r>
              <a:rPr lang="zh-TW" altLang="en-US" dirty="0" smtClean="0"/>
              <a:t>參數</a:t>
            </a:r>
            <a:r>
              <a:rPr lang="zh-TW" altLang="en-US" dirty="0"/>
              <a:t>型</a:t>
            </a:r>
            <a:r>
              <a:rPr lang="zh-TW" altLang="en-US" dirty="0" smtClean="0"/>
              <a:t>別容易</a:t>
            </a:r>
            <a:r>
              <a:rPr lang="zh-TW" altLang="en-US" dirty="0"/>
              <a:t>曖昧不明</a:t>
            </a:r>
            <a:endParaRPr lang="en-US" altLang="zh-TW" dirty="0" smtClean="0"/>
          </a:p>
          <a:p>
            <a:pPr marL="1097280" lvl="3"/>
            <a:r>
              <a:rPr lang="zh-TW" altLang="en-US" dirty="0"/>
              <a:t>型</a:t>
            </a:r>
            <a:r>
              <a:rPr lang="zh-TW" altLang="en-US" dirty="0" smtClean="0"/>
              <a:t>別自動轉換時機不明確</a:t>
            </a:r>
            <a:endParaRPr lang="en-US" altLang="zh-TW" dirty="0" smtClean="0"/>
          </a:p>
          <a:p>
            <a:pPr marL="1097280" lvl="3"/>
            <a:r>
              <a:rPr lang="zh-TW" altLang="en-US" dirty="0"/>
              <a:t>容</a:t>
            </a:r>
            <a:r>
              <a:rPr lang="zh-TW" altLang="en-US" dirty="0" smtClean="0"/>
              <a:t>錯率</a:t>
            </a:r>
            <a:r>
              <a:rPr lang="zh-TW" altLang="en-US" dirty="0" smtClean="0"/>
              <a:t>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錯誤察覺性低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365760" lvl="1"/>
            <a:endParaRPr lang="en-US" altLang="zh-TW" dirty="0"/>
          </a:p>
          <a:p>
            <a:pPr marL="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防禦的目的</a:t>
            </a:r>
            <a:endParaRPr lang="zh-TW" altLang="en-US" dirty="0"/>
          </a:p>
        </p:txBody>
      </p:sp>
      <p:pic>
        <p:nvPicPr>
          <p:cNvPr id="1027" name="Picture 3" descr="C:\Users\aris_chen\Desktop\t01220030317ssh03_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73" y="4797152"/>
            <a:ext cx="3533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04248" y="5615832"/>
            <a:ext cx="22044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軟體的防禦機制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6342345"/>
            <a:ext cx="32303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本身充滿許多防禦機制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3" y="599421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防禦型到底是什麼意思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pic>
        <p:nvPicPr>
          <p:cNvPr id="1026" name="Picture 2" descr="C:\Users\aris_chen\Desktop\docvie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23" y="3645024"/>
            <a:ext cx="2743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4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黑洞</a:t>
            </a:r>
            <a:endParaRPr lang="zh-TW" altLang="en-US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大肚能容天下物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321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060848"/>
            <a:ext cx="7745505" cy="4493021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可能</a:t>
            </a:r>
            <a:r>
              <a:rPr lang="zh-TW" altLang="en-US" dirty="0" smtClean="0"/>
              <a:t>處理到錯誤的資料類型  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無效</a:t>
            </a:r>
            <a:r>
              <a:rPr lang="zh-TW" altLang="en-US" dirty="0"/>
              <a:t>的</a:t>
            </a:r>
            <a:r>
              <a:rPr lang="zh-TW" altLang="en-US" dirty="0" smtClean="0"/>
              <a:t>物件或回傳值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回傳型</a:t>
            </a:r>
            <a:r>
              <a:rPr lang="zh-TW" altLang="en-US" dirty="0" smtClean="0"/>
              <a:t>別不同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資料結構操作</a:t>
            </a:r>
            <a:r>
              <a:rPr lang="zh-TW" altLang="en-US" dirty="0"/>
              <a:t>方式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糗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可能會有人把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r>
              <a:rPr lang="en-US" altLang="zh-TW" dirty="0" smtClean="0"/>
              <a:t>”</a:t>
            </a:r>
          </a:p>
          <a:p>
            <a:pPr marL="777240" lvl="2" indent="0">
              <a:buNone/>
            </a:pPr>
            <a:r>
              <a:rPr lang="zh-TW" altLang="en-US" dirty="0" smtClean="0"/>
              <a:t>丟進</a:t>
            </a:r>
            <a:r>
              <a:rPr lang="zh-TW" altLang="en-US" dirty="0" smtClean="0">
                <a:solidFill>
                  <a:srgbClr val="FF0000"/>
                </a:solidFill>
              </a:rPr>
              <a:t>迴圈</a:t>
            </a:r>
            <a:r>
              <a:rPr lang="zh-TW" altLang="en-US" dirty="0" smtClean="0"/>
              <a:t>裡跑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572000" y="2924944"/>
            <a:ext cx="4225848" cy="3816424"/>
            <a:chOff x="4572000" y="2852936"/>
            <a:chExt cx="4225848" cy="3816424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852936"/>
              <a:ext cx="4225848" cy="3816424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5292080" y="5013176"/>
              <a:ext cx="266429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5004048" y="5949280"/>
              <a:ext cx="230425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60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美麗的雲朵</a:t>
            </a:r>
            <a:endParaRPr lang="zh-TW" altLang="en-US" dirty="0"/>
          </a:p>
        </p:txBody>
      </p:sp>
      <p:pic>
        <p:nvPicPr>
          <p:cNvPr id="4" name="Picture 2" descr="C:\Users\aris_chen\Desktop\1_299313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120680" cy="45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稍微</a:t>
            </a:r>
            <a:r>
              <a:rPr lang="zh-TW" altLang="en-US" dirty="0" smtClean="0"/>
              <a:t>改良一下</a:t>
            </a:r>
            <a:endParaRPr lang="en-US" altLang="zh-TW" dirty="0" smtClean="0"/>
          </a:p>
          <a:p>
            <a:pPr lvl="1"/>
            <a:r>
              <a:rPr lang="zh-TW" altLang="en-US" dirty="0"/>
              <a:t>丟</a:t>
            </a:r>
            <a:r>
              <a:rPr lang="zh-TW" altLang="en-US" dirty="0" smtClean="0"/>
              <a:t>進迴圈裡都不會</a:t>
            </a:r>
            <a:r>
              <a:rPr lang="zh-TW" altLang="en-US" dirty="0"/>
              <a:t>糗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!!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改良版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788024" y="2474980"/>
            <a:ext cx="4176464" cy="4038272"/>
            <a:chOff x="4788024" y="2474980"/>
            <a:chExt cx="4176464" cy="4038272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474980"/>
              <a:ext cx="4176464" cy="4038272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5508104" y="4653136"/>
              <a:ext cx="266429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4932040" y="5661248"/>
              <a:ext cx="266429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122" name="Picture 2" descr="C:\Users\aris_chen\Desktop\114749gfjqpjdld33qla9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94116"/>
            <a:ext cx="1858823" cy="18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禁止標誌 7"/>
          <p:cNvSpPr/>
          <p:nvPr/>
        </p:nvSpPr>
        <p:spPr>
          <a:xfrm>
            <a:off x="1763688" y="4725144"/>
            <a:ext cx="1512168" cy="1512168"/>
          </a:xfrm>
          <a:prstGeom prst="noSmoking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4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err="1"/>
              <a:t>NullObject</a:t>
            </a:r>
            <a:r>
              <a:rPr lang="en-US" altLang="zh-TW" dirty="0"/>
              <a:t> </a:t>
            </a:r>
            <a:r>
              <a:rPr lang="en-US" altLang="zh-TW" dirty="0" smtClean="0"/>
              <a:t>pattern</a:t>
            </a:r>
          </a:p>
          <a:p>
            <a:pPr lvl="1"/>
            <a:r>
              <a:rPr lang="zh-TW" altLang="en-US" dirty="0"/>
              <a:t>什麼意思</a:t>
            </a:r>
            <a:r>
              <a:rPr lang="en-US" altLang="zh-TW" dirty="0"/>
              <a:t>??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黑洞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185234" y="3052143"/>
            <a:ext cx="2890822" cy="3761233"/>
            <a:chOff x="2843808" y="3052143"/>
            <a:chExt cx="2890822" cy="3761233"/>
          </a:xfrm>
        </p:grpSpPr>
        <p:pic>
          <p:nvPicPr>
            <p:cNvPr id="5" name="圖片 4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3052143"/>
              <a:ext cx="2669891" cy="3761233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3070334" y="4271386"/>
              <a:ext cx="266429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076056" y="2017429"/>
            <a:ext cx="3888432" cy="4867955"/>
            <a:chOff x="5076056" y="2017429"/>
            <a:chExt cx="3888432" cy="4867955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114" y="2017429"/>
              <a:ext cx="3391374" cy="4867955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/>
            <p:nvPr/>
          </p:nvCxnSpPr>
          <p:spPr>
            <a:xfrm flipV="1">
              <a:off x="5076056" y="2492896"/>
              <a:ext cx="648072" cy="1958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1212371" y="464384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設立特別行動小組 來處理預期的錯誤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1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仍然有缺點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</a:t>
            </a:r>
            <a:r>
              <a:rPr lang="zh-TW" altLang="en-US" dirty="0" smtClean="0"/>
              <a:t>資料的人</a:t>
            </a:r>
            <a:r>
              <a:rPr lang="zh-TW" altLang="en-US" dirty="0" smtClean="0"/>
              <a:t>容易</a:t>
            </a:r>
            <a:r>
              <a:rPr lang="zh-TW" altLang="en-US" dirty="0"/>
              <a:t>搞混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型</a:t>
            </a:r>
            <a:r>
              <a:rPr lang="zh-TW" altLang="en-US" sz="1800" dirty="0" smtClean="0"/>
              <a:t>別不一</a:t>
            </a:r>
            <a:r>
              <a:rPr lang="en-US" altLang="zh-TW" sz="1800" dirty="0" smtClean="0"/>
              <a:t>)</a:t>
            </a:r>
            <a:endParaRPr lang="en-US" altLang="zh-TW" sz="1800" dirty="0" smtClean="0"/>
          </a:p>
          <a:p>
            <a:pPr lvl="1"/>
            <a:r>
              <a:rPr lang="zh-TW" altLang="en-US" dirty="0"/>
              <a:t>外部調用</a:t>
            </a:r>
            <a:r>
              <a:rPr lang="zh-TW" altLang="en-US" dirty="0" smtClean="0"/>
              <a:t>的程式碼不好統一操作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資料</a:t>
            </a:r>
            <a:r>
              <a:rPr lang="zh-TW" altLang="en-US" sz="1800" dirty="0" smtClean="0"/>
              <a:t>操作不同</a:t>
            </a:r>
            <a:r>
              <a:rPr lang="en-US" altLang="zh-TW" sz="1800" dirty="0" smtClean="0"/>
              <a:t>)</a:t>
            </a:r>
            <a:endParaRPr lang="en-US" altLang="zh-TW" sz="1800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如何避免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介定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VO</a:t>
            </a:r>
            <a:r>
              <a:rPr lang="en-US" altLang="zh-TW" sz="1600" dirty="0" smtClean="0"/>
              <a:t>(Value Object)</a:t>
            </a:r>
            <a:endParaRPr lang="en-US" altLang="zh-TW" sz="1600" dirty="0"/>
          </a:p>
          <a:p>
            <a:pPr lvl="1"/>
            <a:r>
              <a:rPr lang="zh-TW" altLang="en-US" dirty="0" smtClean="0"/>
              <a:t>統一</a:t>
            </a:r>
            <a:r>
              <a:rPr lang="zh-TW" altLang="en-US" dirty="0" smtClean="0"/>
              <a:t>回傳</a:t>
            </a:r>
            <a:r>
              <a:rPr lang="zh-TW" altLang="en-US" dirty="0" smtClean="0"/>
              <a:t>型態</a:t>
            </a:r>
            <a:r>
              <a:rPr lang="zh-TW" altLang="en-US" dirty="0"/>
              <a:t>或介面</a:t>
            </a:r>
            <a:r>
              <a:rPr lang="zh-TW" altLang="en-US" dirty="0" smtClean="0"/>
              <a:t>。</a:t>
            </a:r>
            <a:endParaRPr lang="en-US" altLang="zh-TW" sz="1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型別仍然不一樣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增強型的</a:t>
            </a:r>
            <a:r>
              <a:rPr lang="en-US" altLang="zh-TW" dirty="0" err="1" smtClean="0"/>
              <a:t>NullObject</a:t>
            </a:r>
            <a:endParaRPr lang="en-US" altLang="zh-TW" dirty="0" smtClean="0"/>
          </a:p>
          <a:p>
            <a:r>
              <a:rPr lang="zh-TW" altLang="en-US" dirty="0"/>
              <a:t>對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支援更好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黑洞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50" y="3154425"/>
            <a:ext cx="2610214" cy="367716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508104" y="2047312"/>
            <a:ext cx="2953546" cy="4694056"/>
            <a:chOff x="5508104" y="2047312"/>
            <a:chExt cx="2953546" cy="4694056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2085647"/>
              <a:ext cx="2953546" cy="4655721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5579503" y="2047312"/>
              <a:ext cx="2808921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139952" y="2228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發揮</a:t>
            </a:r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interface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的使命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44008" y="2598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統一接口的型態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60232" y="54359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車同軌  書同文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9399" y="5765393"/>
            <a:ext cx="2557017" cy="83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3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總結</a:t>
            </a:r>
            <a:endParaRPr lang="zh-TW" altLang="en-US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hlinkClick r:id="rId2"/>
              </a:rPr>
              <a:t>寫出健壯的 </a:t>
            </a:r>
            <a:r>
              <a:rPr lang="en-US" altLang="zh-TW" dirty="0">
                <a:effectLst/>
                <a:hlinkClick r:id="rId2"/>
              </a:rPr>
              <a:t>PHP </a:t>
            </a:r>
            <a:r>
              <a:rPr lang="zh-TW" altLang="en-US" dirty="0">
                <a:effectLst/>
                <a:hlinkClick r:id="rId2"/>
              </a:rPr>
              <a:t>應用程式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20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r>
              <a:rPr lang="zh-TW" altLang="en-US" dirty="0" smtClean="0"/>
              <a:t>防禦型撰寫的目的</a:t>
            </a:r>
            <a:endParaRPr lang="en-US" altLang="zh-TW" dirty="0" smtClean="0"/>
          </a:p>
          <a:p>
            <a:pPr lvl="1"/>
            <a:r>
              <a:rPr lang="zh-TW" altLang="en-US" dirty="0"/>
              <a:t>因為</a:t>
            </a:r>
            <a:r>
              <a:rPr lang="zh-TW" altLang="en-US" dirty="0" smtClean="0"/>
              <a:t>我們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不想三不五時就看到美麗的雲朵</a:t>
            </a:r>
            <a:endParaRPr lang="en-US" altLang="zh-TW" dirty="0" smtClean="0"/>
          </a:p>
          <a:p>
            <a:pPr lvl="2"/>
            <a:r>
              <a:rPr lang="zh-TW" altLang="en-US" dirty="0"/>
              <a:t>不想三不</a:t>
            </a:r>
            <a:r>
              <a:rPr lang="zh-TW" altLang="en-US" dirty="0" smtClean="0"/>
              <a:t>五時就找別人撸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想要好好的休假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我們 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要採用健壯</a:t>
            </a:r>
            <a:r>
              <a:rPr lang="zh-TW" altLang="en-US" dirty="0" smtClean="0"/>
              <a:t>的寫法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要降低錯誤率的發生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777240" lvl="2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總而言之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64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8150350" cy="434900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 smtClean="0"/>
              <a:t>明確</a:t>
            </a:r>
            <a:r>
              <a:rPr lang="zh-TW" altLang="en-US" b="1" dirty="0" smtClean="0"/>
              <a:t>的型</a:t>
            </a:r>
            <a:r>
              <a:rPr lang="zh-TW" altLang="en-US" b="1" dirty="0" smtClean="0"/>
              <a:t>別與檢查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Type Hint </a:t>
            </a:r>
            <a:r>
              <a:rPr lang="en-US" altLang="zh-TW" sz="1800" dirty="0" smtClean="0"/>
              <a:t>)(</a:t>
            </a:r>
            <a:r>
              <a:rPr lang="zh-TW" altLang="en-US" sz="1800" dirty="0" smtClean="0"/>
              <a:t>內部檢查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dirty="0" smtClean="0"/>
              <a:t>避免資料緣木求魚，</a:t>
            </a:r>
            <a:r>
              <a:rPr lang="zh-TW" altLang="en-US" dirty="0"/>
              <a:t>動不動就</a:t>
            </a:r>
            <a:r>
              <a:rPr lang="zh-TW" altLang="en-US" dirty="0" smtClean="0"/>
              <a:t>爆炸</a:t>
            </a:r>
            <a:r>
              <a:rPr lang="en-US" altLang="zh-TW" sz="1900" dirty="0" smtClean="0"/>
              <a:t>(</a:t>
            </a:r>
            <a:r>
              <a:rPr lang="zh-TW" altLang="en-US" sz="1900" dirty="0" smtClean="0"/>
              <a:t>現實是殘酷的</a:t>
            </a:r>
            <a:r>
              <a:rPr lang="en-US" altLang="zh-TW" sz="1900" dirty="0" smtClean="0"/>
              <a:t>)</a:t>
            </a:r>
            <a:endParaRPr lang="en-US" altLang="zh-TW" sz="1900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/>
              <a:t>統一資料結構的</a:t>
            </a:r>
            <a:r>
              <a:rPr lang="zh-TW" altLang="en-US" b="1" dirty="0" smtClean="0"/>
              <a:t>操作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自動轉換</a:t>
            </a:r>
            <a:r>
              <a:rPr lang="en-US" altLang="zh-TW" sz="1800" dirty="0" smtClean="0"/>
              <a:t>)(Registry)(</a:t>
            </a:r>
            <a:r>
              <a:rPr lang="zh-TW" altLang="en-US" sz="1800" dirty="0" smtClean="0"/>
              <a:t>黑洞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dirty="0"/>
              <a:t>精簡</a:t>
            </a:r>
            <a:r>
              <a:rPr lang="zh-TW" altLang="en-US" dirty="0" smtClean="0"/>
              <a:t>程式碼、提高性能與兼容度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/>
              <a:t>建立</a:t>
            </a:r>
            <a:r>
              <a:rPr lang="zh-TW" altLang="en-US" b="1" dirty="0"/>
              <a:t>系統自我恢復機制</a:t>
            </a:r>
            <a:r>
              <a:rPr lang="en-US" altLang="zh-TW" sz="1700" dirty="0"/>
              <a:t>(Fallback</a:t>
            </a:r>
            <a:r>
              <a:rPr lang="zh-TW" altLang="en-US" sz="1700" dirty="0"/>
              <a:t>與預設值</a:t>
            </a:r>
            <a:r>
              <a:rPr lang="en-US" altLang="zh-TW" sz="1700" dirty="0" smtClean="0"/>
              <a:t>)</a:t>
            </a:r>
          </a:p>
          <a:p>
            <a:pPr lvl="1"/>
            <a:r>
              <a:rPr lang="zh-TW" altLang="en-US" dirty="0" smtClean="0"/>
              <a:t>避免程式小題大作，動不動就爆炸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 smtClean="0"/>
              <a:t>遇到無</a:t>
            </a:r>
            <a:r>
              <a:rPr lang="zh-TW" altLang="en-US" b="1" dirty="0" smtClean="0"/>
              <a:t>可避免的</a:t>
            </a:r>
            <a:r>
              <a:rPr lang="zh-TW" altLang="en-US" b="1" dirty="0" smtClean="0"/>
              <a:t>問題仍需</a:t>
            </a:r>
            <a:r>
              <a:rPr lang="en-US" altLang="zh-TW" b="1" dirty="0"/>
              <a:t>Throw Error</a:t>
            </a:r>
            <a:r>
              <a:rPr lang="en-US" altLang="zh-TW" sz="1900" dirty="0"/>
              <a:t>(Fallback</a:t>
            </a:r>
            <a:r>
              <a:rPr lang="zh-TW" altLang="en-US" sz="1900" dirty="0"/>
              <a:t>與預設值</a:t>
            </a:r>
            <a:r>
              <a:rPr lang="en-US" altLang="zh-TW" sz="1900" dirty="0" smtClean="0"/>
              <a:t>)</a:t>
            </a:r>
            <a:endParaRPr lang="en-US" altLang="zh-TW" sz="1900" dirty="0"/>
          </a:p>
          <a:p>
            <a:pPr lvl="1"/>
            <a:r>
              <a:rPr lang="zh-TW" altLang="en-US" dirty="0" smtClean="0"/>
              <a:t>避</a:t>
            </a:r>
            <a:r>
              <a:rPr lang="zh-TW" altLang="en-US" dirty="0" smtClean="0"/>
              <a:t>免</a:t>
            </a:r>
            <a:r>
              <a:rPr lang="zh-TW" altLang="en-US" dirty="0" smtClean="0"/>
              <a:t>過度</a:t>
            </a:r>
            <a:r>
              <a:rPr lang="zh-TW" altLang="en-US" dirty="0" smtClean="0"/>
              <a:t>防衛</a:t>
            </a:r>
            <a:r>
              <a:rPr lang="zh-TW" altLang="en-US" dirty="0" smtClean="0"/>
              <a:t>，難以察覺問題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/>
              <a:t>搭配 </a:t>
            </a:r>
            <a:r>
              <a:rPr lang="en-US" altLang="zh-TW" b="1" dirty="0"/>
              <a:t>interface</a:t>
            </a:r>
            <a:r>
              <a:rPr lang="zh-TW" altLang="en-US" b="1" dirty="0"/>
              <a:t> 與 設計</a:t>
            </a:r>
            <a:r>
              <a:rPr lang="zh-TW" altLang="en-US" b="1" dirty="0" smtClean="0"/>
              <a:t>模式 服用，效果優</a:t>
            </a:r>
            <a:endParaRPr lang="en-US" altLang="zh-TW" b="1" dirty="0"/>
          </a:p>
          <a:p>
            <a:pPr lvl="1"/>
            <a:r>
              <a:rPr lang="zh-TW" altLang="en-US" dirty="0"/>
              <a:t>介面與一些設計模式本身就有防禦的味道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健壯</a:t>
            </a:r>
            <a:r>
              <a:rPr lang="zh-TW" altLang="en-US" dirty="0" smtClean="0"/>
              <a:t>竅門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05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smtClean="0"/>
              <a:t>OS</a:t>
            </a:r>
            <a:r>
              <a:rPr lang="zh-TW" altLang="en-US" dirty="0" smtClean="0"/>
              <a:t>的防禦之外</a:t>
            </a:r>
            <a:endParaRPr lang="zh-TW" altLang="en-US" dirty="0"/>
          </a:p>
        </p:txBody>
      </p:sp>
      <p:pic>
        <p:nvPicPr>
          <p:cNvPr id="2050" name="Picture 2" descr="C:\Users\aris_chen\Desktop\BSoD_Expansion_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" y="2132856"/>
            <a:ext cx="8229601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0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參考網址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lab.asika.tw/programming/theories-and-concepts/40-strong-php-1-defensive-programming.html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http://ihower.tw/blog/archives/7259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防禦型程式寫法</a:t>
            </a:r>
          </a:p>
        </p:txBody>
      </p:sp>
    </p:spTree>
    <p:extLst>
      <p:ext uri="{BB962C8B-B14F-4D97-AF65-F5344CB8AC3E}">
        <p14:creationId xmlns:p14="http://schemas.microsoft.com/office/powerpoint/2010/main" val="148840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防禦型</a:t>
            </a:r>
            <a:r>
              <a:rPr lang="zh-TW" altLang="en-US" dirty="0" smtClean="0"/>
              <a:t>寫法常出現在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彌補 介面</a:t>
            </a:r>
            <a:r>
              <a:rPr lang="zh-TW" altLang="en-US" dirty="0" smtClean="0"/>
              <a:t> </a:t>
            </a:r>
            <a:r>
              <a:rPr lang="zh-TW" altLang="en-US" dirty="0" smtClean="0"/>
              <a:t>與 設計模式 無法</a:t>
            </a:r>
            <a:r>
              <a:rPr lang="zh-TW" altLang="en-US" dirty="0" smtClean="0"/>
              <a:t>避開</a:t>
            </a:r>
            <a:r>
              <a:rPr lang="zh-TW" altLang="en-US" dirty="0" smtClean="0"/>
              <a:t>的問題細節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介面與一些設計模式本身就有防禦的味道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環境不確定的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確保</a:t>
            </a:r>
            <a:r>
              <a:rPr lang="zh-TW" altLang="en-US" dirty="0" smtClean="0"/>
              <a:t>系統在極端</a:t>
            </a:r>
            <a:r>
              <a:rPr lang="zh-TW" altLang="en-US" dirty="0" smtClean="0"/>
              <a:t>環境運行與操作仍</a:t>
            </a:r>
            <a:r>
              <a:rPr lang="zh-TW" altLang="en-US" dirty="0" smtClean="0"/>
              <a:t>可良好運作。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團隊感情</a:t>
            </a:r>
            <a:r>
              <a:rPr lang="zh-TW" altLang="en-US" dirty="0" smtClean="0"/>
              <a:t>不好的時候</a:t>
            </a:r>
            <a:endParaRPr lang="en-US" altLang="zh-TW" dirty="0" smtClean="0"/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rouble</a:t>
            </a:r>
            <a:r>
              <a:rPr lang="zh-TW" altLang="en-US" dirty="0" smtClean="0"/>
              <a:t>不</a:t>
            </a:r>
            <a:r>
              <a:rPr lang="zh-TW" altLang="en-US" dirty="0"/>
              <a:t>求人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Type Hint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zh-TW" altLang="en-US" dirty="0"/>
              <a:t>檢查</a:t>
            </a:r>
            <a:endParaRPr lang="zh-TW" altLang="en-US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參數型別提示與檢查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07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複合型別的參數可以在參數</a:t>
            </a:r>
            <a:r>
              <a:rPr lang="zh-TW" altLang="en-US" dirty="0"/>
              <a:t>前宣告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Array</a:t>
            </a:r>
          </a:p>
          <a:p>
            <a:pPr lvl="2"/>
            <a:r>
              <a:rPr lang="en-US" altLang="zh-TW" dirty="0" smtClean="0"/>
              <a:t>Object</a:t>
            </a:r>
          </a:p>
          <a:p>
            <a:pPr lvl="2"/>
            <a:r>
              <a:rPr lang="zh-TW" altLang="en-US" dirty="0"/>
              <a:t>自訂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原始</a:t>
            </a:r>
            <a:r>
              <a:rPr lang="zh-TW" altLang="en-US" dirty="0" smtClean="0"/>
              <a:t>型別的參數無法宣告，需另外</a:t>
            </a:r>
            <a:r>
              <a:rPr lang="zh-TW" altLang="en-US" dirty="0" smtClean="0"/>
              <a:t>做</a:t>
            </a:r>
            <a:r>
              <a:rPr lang="zh-TW" altLang="en-US" dirty="0" smtClean="0">
                <a:solidFill>
                  <a:srgbClr val="FF0000"/>
                </a:solidFill>
              </a:rPr>
              <a:t>內部檢查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String</a:t>
            </a:r>
          </a:p>
          <a:p>
            <a:pPr lvl="2"/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Float</a:t>
            </a:r>
          </a:p>
          <a:p>
            <a:pPr lvl="2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Hint </a:t>
            </a:r>
            <a:r>
              <a:rPr lang="zh-TW" altLang="en-US" dirty="0" smtClean="0"/>
              <a:t>的做法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0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明確的型別提醒，避免開發時誤用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</a:t>
            </a:r>
            <a:r>
              <a:rPr lang="zh-TW" altLang="en-US" sz="2400" dirty="0" smtClean="0"/>
              <a:t>錯誤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型別操作</a:t>
            </a:r>
            <a:r>
              <a:rPr lang="zh-TW" altLang="en-US" dirty="0" smtClean="0"/>
              <a:t>而造成運行錯誤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這種操作往往會整支程式爆炸</a:t>
            </a:r>
            <a:r>
              <a:rPr lang="en-US" altLang="zh-TW" sz="120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Hint </a:t>
            </a:r>
            <a:r>
              <a:rPr lang="zh-TW" altLang="en-US" dirty="0" smtClean="0"/>
              <a:t>的目的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50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/>
              <a:t>function </a:t>
            </a:r>
            <a:r>
              <a:rPr lang="zh-TW" altLang="en-US" dirty="0"/>
              <a:t>的參數前宣告類別</a:t>
            </a:r>
            <a:r>
              <a:rPr lang="en-US" altLang="zh-TW" dirty="0"/>
              <a:t>,</a:t>
            </a:r>
            <a:r>
              <a:rPr lang="zh-TW" altLang="en-US" dirty="0"/>
              <a:t>錯誤就直接跳</a:t>
            </a:r>
            <a:r>
              <a:rPr lang="en-US" altLang="zh-TW" dirty="0"/>
              <a:t>Error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複雜型</a:t>
            </a:r>
            <a:r>
              <a:rPr lang="zh-TW" altLang="en-US" dirty="0" smtClean="0"/>
              <a:t>別參數做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Hint 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zh-TW" altLang="en-US" dirty="0"/>
              <a:t>檢查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1754894" y="2852936"/>
            <a:ext cx="5287113" cy="1066949"/>
            <a:chOff x="1754894" y="2852936"/>
            <a:chExt cx="5287113" cy="1066949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894" y="2852936"/>
              <a:ext cx="5287113" cy="106694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923928" y="2924944"/>
              <a:ext cx="864096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2931948"/>
              <a:ext cx="2090182" cy="24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691680" y="4797152"/>
            <a:ext cx="5328592" cy="1656184"/>
            <a:chOff x="1691680" y="4797152"/>
            <a:chExt cx="5328592" cy="1656184"/>
          </a:xfrm>
        </p:grpSpPr>
        <p:pic>
          <p:nvPicPr>
            <p:cNvPr id="5" name="圖片 4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4797152"/>
              <a:ext cx="5258534" cy="163852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051720" y="5490401"/>
              <a:ext cx="3096344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06372" y="6084004"/>
              <a:ext cx="5113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$object = $object ? $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boject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 : new 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SomeObject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();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線單箭頭接點 10"/>
            <p:cNvCxnSpPr>
              <a:stCxn id="8" idx="2"/>
            </p:cNvCxnSpPr>
            <p:nvPr/>
          </p:nvCxnSpPr>
          <p:spPr>
            <a:xfrm>
              <a:off x="3599892" y="5742430"/>
              <a:ext cx="0" cy="3415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2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對參數</a:t>
            </a:r>
            <a:r>
              <a:rPr lang="zh-TW" altLang="en-US" dirty="0"/>
              <a:t>型別進行</a:t>
            </a:r>
            <a:r>
              <a:rPr lang="zh-TW" altLang="en-US" dirty="0" smtClean="0"/>
              <a:t>篩選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濾掉無法</a:t>
            </a:r>
            <a:r>
              <a:rPr lang="zh-TW" altLang="en-US" sz="1800" dirty="0"/>
              <a:t>進行處理</a:t>
            </a:r>
            <a:r>
              <a:rPr lang="zh-TW" altLang="en-US" sz="1800" dirty="0" smtClean="0"/>
              <a:t>的狀況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內部檢查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5644055" cy="4141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3648" y="3284984"/>
            <a:ext cx="1728192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03648" y="4365104"/>
            <a:ext cx="1728192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89718" y="5481227"/>
            <a:ext cx="4046378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1557</TotalTime>
  <Words>913</Words>
  <Application>Microsoft Office PowerPoint</Application>
  <PresentationFormat>如螢幕大小 (4:3)</PresentationFormat>
  <Paragraphs>206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精裝版</vt:lpstr>
      <vt:lpstr>1_精裝版</vt:lpstr>
      <vt:lpstr>2_精裝版</vt:lpstr>
      <vt:lpstr>3_精裝版</vt:lpstr>
      <vt:lpstr>防禦型程式寫法</vt:lpstr>
      <vt:lpstr>防禦的目的</vt:lpstr>
      <vt:lpstr>在OS的防禦之外</vt:lpstr>
      <vt:lpstr>使用時機</vt:lpstr>
      <vt:lpstr>Type Hint  與 型別檢查</vt:lpstr>
      <vt:lpstr>Type Hint 的做法</vt:lpstr>
      <vt:lpstr>Type Hint 的目的</vt:lpstr>
      <vt:lpstr>Type Hint 型別檢查</vt:lpstr>
      <vt:lpstr>內部檢查</vt:lpstr>
      <vt:lpstr>自動轉換</vt:lpstr>
      <vt:lpstr>自動轉換</vt:lpstr>
      <vt:lpstr>自動轉換</vt:lpstr>
      <vt:lpstr>自動轉換- 不確定的陣列內容</vt:lpstr>
      <vt:lpstr>Registry物件檢查</vt:lpstr>
      <vt:lpstr>自動轉換</vt:lpstr>
      <vt:lpstr>Fallback與預設值</vt:lpstr>
      <vt:lpstr>Fallback與預設值</vt:lpstr>
      <vt:lpstr>Fallback與預設值</vt:lpstr>
      <vt:lpstr>Fallback與預設值</vt:lpstr>
      <vt:lpstr>黑洞</vt:lpstr>
      <vt:lpstr>狀況</vt:lpstr>
      <vt:lpstr>美麗的雲朵</vt:lpstr>
      <vt:lpstr>改良版</vt:lpstr>
      <vt:lpstr>黑洞</vt:lpstr>
      <vt:lpstr>型別仍然不一樣</vt:lpstr>
      <vt:lpstr>黑洞</vt:lpstr>
      <vt:lpstr>總結</vt:lpstr>
      <vt:lpstr>總而言之</vt:lpstr>
      <vt:lpstr>健壯竅門</vt:lpstr>
      <vt:lpstr>防禦型程式寫法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247</cp:revision>
  <dcterms:created xsi:type="dcterms:W3CDTF">2014-11-03T06:59:12Z</dcterms:created>
  <dcterms:modified xsi:type="dcterms:W3CDTF">2014-11-06T05:49:40Z</dcterms:modified>
</cp:coreProperties>
</file>