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56" r:id="rId3"/>
    <p:sldId id="274" r:id="rId4"/>
    <p:sldId id="277" r:id="rId5"/>
    <p:sldId id="265" r:id="rId6"/>
    <p:sldId id="258" r:id="rId7"/>
    <p:sldId id="266" r:id="rId8"/>
    <p:sldId id="275" r:id="rId9"/>
    <p:sldId id="276" r:id="rId10"/>
    <p:sldId id="267" r:id="rId11"/>
    <p:sldId id="269" r:id="rId12"/>
    <p:sldId id="278" r:id="rId13"/>
    <p:sldId id="271" r:id="rId14"/>
    <p:sldId id="280" r:id="rId15"/>
    <p:sldId id="281" r:id="rId16"/>
    <p:sldId id="259" r:id="rId17"/>
    <p:sldId id="282" r:id="rId18"/>
    <p:sldId id="283" r:id="rId19"/>
    <p:sldId id="279" r:id="rId20"/>
    <p:sldId id="284" r:id="rId21"/>
    <p:sldId id="285" r:id="rId22"/>
    <p:sldId id="286" r:id="rId23"/>
    <p:sldId id="261" r:id="rId24"/>
    <p:sldId id="273" r:id="rId25"/>
    <p:sldId id="272" r:id="rId26"/>
    <p:sldId id="264" r:id="rId27"/>
    <p:sldId id="263" r:id="rId28"/>
    <p:sldId id="287" r:id="rId29"/>
    <p:sldId id="262" r:id="rId3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工作表1!$A$22</c:f>
              <c:strCache>
                <c:ptCount val="1"/>
                <c:pt idx="0">
                  <c:v>Master插入</c:v>
                </c:pt>
              </c:strCache>
            </c:strRef>
          </c:tx>
          <c:invertIfNegative val="0"/>
          <c:cat>
            <c:numRef>
              <c:f>工作表1!$B$21:$D$21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工作表1!$B$22:$D$22</c:f>
              <c:numCache>
                <c:formatCode>General</c:formatCode>
                <c:ptCount val="3"/>
                <c:pt idx="0">
                  <c:v>603</c:v>
                </c:pt>
                <c:pt idx="1">
                  <c:v>2454</c:v>
                </c:pt>
                <c:pt idx="2">
                  <c:v>1334</c:v>
                </c:pt>
              </c:numCache>
            </c:numRef>
          </c:val>
        </c:ser>
        <c:ser>
          <c:idx val="1"/>
          <c:order val="1"/>
          <c:tx>
            <c:strRef>
              <c:f>工作表1!$A$23</c:f>
              <c:strCache>
                <c:ptCount val="1"/>
                <c:pt idx="0">
                  <c:v>Master讀取</c:v>
                </c:pt>
              </c:strCache>
            </c:strRef>
          </c:tx>
          <c:invertIfNegative val="0"/>
          <c:cat>
            <c:numRef>
              <c:f>工作表1!$B$21:$D$21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工作表1!$B$23:$D$23</c:f>
              <c:numCache>
                <c:formatCode>General</c:formatCode>
                <c:ptCount val="3"/>
                <c:pt idx="0">
                  <c:v>164</c:v>
                </c:pt>
                <c:pt idx="1">
                  <c:v>1360</c:v>
                </c:pt>
                <c:pt idx="2">
                  <c:v>1372</c:v>
                </c:pt>
              </c:numCache>
            </c:numRef>
          </c:val>
        </c:ser>
        <c:ser>
          <c:idx val="2"/>
          <c:order val="2"/>
          <c:tx>
            <c:strRef>
              <c:f>工作表1!$A$24</c:f>
              <c:strCache>
                <c:ptCount val="1"/>
                <c:pt idx="0">
                  <c:v>Slave讀取</c:v>
                </c:pt>
              </c:strCache>
            </c:strRef>
          </c:tx>
          <c:invertIfNegative val="0"/>
          <c:cat>
            <c:numRef>
              <c:f>工作表1!$B$21:$D$21</c:f>
              <c:numCache>
                <c:formatCode>General</c:formatCode>
                <c:ptCount val="3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</c:numCache>
            </c:numRef>
          </c:cat>
          <c:val>
            <c:numRef>
              <c:f>工作表1!$B$24:$D$24</c:f>
              <c:numCache>
                <c:formatCode>General</c:formatCode>
                <c:ptCount val="3"/>
                <c:pt idx="0">
                  <c:v>16</c:v>
                </c:pt>
                <c:pt idx="1">
                  <c:v>11</c:v>
                </c:pt>
                <c:pt idx="2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2088576"/>
        <c:axId val="101807168"/>
        <c:axId val="0"/>
      </c:bar3DChart>
      <c:catAx>
        <c:axId val="15208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1807168"/>
        <c:crosses val="autoZero"/>
        <c:auto val="1"/>
        <c:lblAlgn val="ctr"/>
        <c:lblOffset val="100"/>
        <c:noMultiLvlLbl val="0"/>
      </c:catAx>
      <c:valAx>
        <c:axId val="1018071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2088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907010859742617"/>
          <c:y val="0.37019862712270313"/>
          <c:w val="0.18419793363810272"/>
          <c:h val="0.25037221916758823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工作表1!$A$34</c:f>
              <c:strCache>
                <c:ptCount val="1"/>
                <c:pt idx="0">
                  <c:v>Master插入</c:v>
                </c:pt>
              </c:strCache>
            </c:strRef>
          </c:tx>
          <c:marker>
            <c:symbol val="none"/>
          </c:marker>
          <c:cat>
            <c:numRef>
              <c:f>工作表1!$B$33:$K$33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工作表1!$B$34:$K$34</c:f>
              <c:numCache>
                <c:formatCode>General</c:formatCode>
                <c:ptCount val="10"/>
                <c:pt idx="0">
                  <c:v>2655</c:v>
                </c:pt>
                <c:pt idx="1">
                  <c:v>2705</c:v>
                </c:pt>
                <c:pt idx="2">
                  <c:v>2754</c:v>
                </c:pt>
                <c:pt idx="3">
                  <c:v>2752</c:v>
                </c:pt>
                <c:pt idx="4">
                  <c:v>2633</c:v>
                </c:pt>
                <c:pt idx="5">
                  <c:v>2231</c:v>
                </c:pt>
                <c:pt idx="6">
                  <c:v>1934</c:v>
                </c:pt>
                <c:pt idx="7">
                  <c:v>1726</c:v>
                </c:pt>
                <c:pt idx="8">
                  <c:v>1572</c:v>
                </c:pt>
                <c:pt idx="9">
                  <c:v>1426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工作表1!$A$35</c:f>
              <c:strCache>
                <c:ptCount val="1"/>
                <c:pt idx="0">
                  <c:v>Master讀取</c:v>
                </c:pt>
              </c:strCache>
            </c:strRef>
          </c:tx>
          <c:marker>
            <c:symbol val="none"/>
          </c:marker>
          <c:cat>
            <c:numRef>
              <c:f>工作表1!$B$33:$K$33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工作表1!$B$35:$K$35</c:f>
              <c:numCache>
                <c:formatCode>General</c:formatCode>
                <c:ptCount val="10"/>
                <c:pt idx="0">
                  <c:v>2364</c:v>
                </c:pt>
                <c:pt idx="1">
                  <c:v>2553</c:v>
                </c:pt>
                <c:pt idx="2">
                  <c:v>2848</c:v>
                </c:pt>
                <c:pt idx="3">
                  <c:v>2666</c:v>
                </c:pt>
                <c:pt idx="4">
                  <c:v>2621</c:v>
                </c:pt>
                <c:pt idx="5">
                  <c:v>2340</c:v>
                </c:pt>
                <c:pt idx="6">
                  <c:v>2180</c:v>
                </c:pt>
                <c:pt idx="7">
                  <c:v>1974</c:v>
                </c:pt>
                <c:pt idx="8">
                  <c:v>1866</c:v>
                </c:pt>
                <c:pt idx="9">
                  <c:v>1421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工作表1!$A$36</c:f>
              <c:strCache>
                <c:ptCount val="1"/>
                <c:pt idx="0">
                  <c:v>Slave讀取</c:v>
                </c:pt>
              </c:strCache>
            </c:strRef>
          </c:tx>
          <c:marker>
            <c:symbol val="none"/>
          </c:marker>
          <c:cat>
            <c:numRef>
              <c:f>工作表1!$B$33:$K$33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工作表1!$B$36:$K$36</c:f>
              <c:numCache>
                <c:formatCode>General</c:formatCode>
                <c:ptCount val="10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733760"/>
        <c:axId val="205768384"/>
      </c:lineChart>
      <c:catAx>
        <c:axId val="19973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5768384"/>
        <c:crosses val="autoZero"/>
        <c:auto val="1"/>
        <c:lblAlgn val="ctr"/>
        <c:lblOffset val="100"/>
        <c:noMultiLvlLbl val="0"/>
      </c:catAx>
      <c:valAx>
        <c:axId val="205768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7337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0D3447-203F-40CC-8AFA-50BCA9E3DD08}" type="datetimeFigureOut">
              <a:rPr lang="zh-TW" altLang="en-US" smtClean="0">
                <a:solidFill>
                  <a:srgbClr val="ECE9C6"/>
                </a:solidFill>
              </a:rPr>
              <a:pPr/>
              <a:t>2014/11/12</a:t>
            </a:fld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0ABC78-0AD8-4703-8F2F-E3E8BBEE3C9C}" type="slidenum">
              <a:rPr lang="zh-TW" altLang="en-US" smtClean="0">
                <a:solidFill>
                  <a:srgbClr val="ECE9C6"/>
                </a:solidFill>
              </a:rPr>
              <a:pPr/>
              <a:t>‹#›</a:t>
            </a:fld>
            <a:endParaRPr lang="zh-TW" alt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5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657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17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9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876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867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801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66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73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2995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47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A0D3447-203F-40CC-8AFA-50BCA9E3DD08}" type="datetimeFigureOut">
              <a:rPr lang="zh-TW" altLang="en-US" smtClean="0"/>
              <a:t>2014/11/12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0ABC78-0AD8-4703-8F2F-E3E8BBEE3C9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A0D3447-203F-40CC-8AFA-50BCA9E3DD08}" type="datetimeFigureOut">
              <a:rPr lang="zh-TW" altLang="en-US" smtClean="0">
                <a:solidFill>
                  <a:srgbClr val="895D1D"/>
                </a:solidFill>
              </a:rPr>
              <a:pPr/>
              <a:t>2014/11/12</a:t>
            </a:fld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TW" alt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A0ABC78-0AD8-4703-8F2F-E3E8BBEE3C9C}" type="slidenum">
              <a:rPr lang="zh-TW" altLang="en-US" smtClean="0">
                <a:solidFill>
                  <a:srgbClr val="895D1D"/>
                </a:solidFill>
              </a:rPr>
              <a:pPr/>
              <a:t>‹#›</a:t>
            </a:fld>
            <a:endParaRPr lang="zh-TW" alt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2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MYSQL</a:t>
            </a:r>
            <a:r>
              <a:rPr lang="zh-TW" altLang="en-US" dirty="0"/>
              <a:t>主從服務</a:t>
            </a:r>
            <a:r>
              <a:rPr lang="zh-TW" altLang="en-US" dirty="0" smtClean="0"/>
              <a:t>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壓力</a:t>
            </a:r>
            <a:r>
              <a:rPr lang="zh-TW" altLang="en-US" dirty="0"/>
              <a:t>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MysqlSlap</a:t>
            </a:r>
            <a:endParaRPr lang="en-US" altLang="zh-TW" dirty="0" smtClean="0"/>
          </a:p>
          <a:p>
            <a:r>
              <a:rPr lang="en-US" altLang="zh-TW" dirty="0" smtClean="0"/>
              <a:t>&amp;</a:t>
            </a:r>
          </a:p>
          <a:p>
            <a:r>
              <a:rPr lang="en-US" altLang="zh-TW" dirty="0" err="1" smtClean="0"/>
              <a:t>Jmeter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03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結果與心得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Slave</a:t>
            </a:r>
            <a:r>
              <a:rPr lang="zh-TW" altLang="en-US" dirty="0" smtClean="0"/>
              <a:t>在讀取速度上均快於</a:t>
            </a:r>
            <a:r>
              <a:rPr lang="en-US" altLang="zh-TW" dirty="0" smtClean="0"/>
              <a:t>Master(</a:t>
            </a:r>
            <a:r>
              <a:rPr lang="zh-TW" altLang="en-US" dirty="0" smtClean="0"/>
              <a:t>詳見心得</a:t>
            </a:r>
            <a:r>
              <a:rPr lang="en-US" altLang="zh-TW" dirty="0" smtClean="0"/>
              <a:t>)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執行方式對於該次</a:t>
            </a:r>
            <a:r>
              <a:rPr lang="zh-TW" altLang="en-US" dirty="0"/>
              <a:t>測試</a:t>
            </a:r>
            <a:r>
              <a:rPr lang="zh-TW" altLang="en-US" dirty="0" smtClean="0"/>
              <a:t>需求並不是很好用</a:t>
            </a:r>
            <a:endParaRPr lang="en-US" altLang="zh-TW" dirty="0" smtClean="0"/>
          </a:p>
          <a:p>
            <a:pPr lvl="2"/>
            <a:r>
              <a:rPr lang="zh-TW" altLang="en-US" dirty="0"/>
              <a:t>無法</a:t>
            </a:r>
            <a:r>
              <a:rPr lang="zh-TW" altLang="en-US" dirty="0" smtClean="0"/>
              <a:t>掌握確切的執行時機</a:t>
            </a:r>
            <a:r>
              <a:rPr lang="en-US" altLang="zh-TW" dirty="0" smtClean="0"/>
              <a:t>(</a:t>
            </a:r>
            <a:r>
              <a:rPr lang="zh-TW" altLang="en-US" dirty="0" smtClean="0"/>
              <a:t>縱使使用</a:t>
            </a:r>
            <a:r>
              <a:rPr lang="en-US" altLang="zh-TW" dirty="0" smtClean="0"/>
              <a:t>BASH)</a:t>
            </a:r>
          </a:p>
          <a:p>
            <a:pPr lvl="2"/>
            <a:r>
              <a:rPr lang="zh-TW" altLang="en-US" dirty="0" smtClean="0"/>
              <a:t>不方便統計數據</a:t>
            </a:r>
            <a:r>
              <a:rPr lang="en-US" altLang="zh-TW" dirty="0" smtClean="0"/>
              <a:t>(</a:t>
            </a:r>
            <a:r>
              <a:rPr lang="zh-TW" altLang="en-US" dirty="0" smtClean="0"/>
              <a:t>欲獲得中途數據很累人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 smtClean="0"/>
              <a:t>資料延遲與一致性</a:t>
            </a:r>
            <a:r>
              <a:rPr lang="en-US" altLang="zh-TW" dirty="0" smtClean="0"/>
              <a:t>?</a:t>
            </a:r>
            <a:r>
              <a:rPr lang="zh-TW" altLang="en-US" dirty="0" smtClean="0"/>
              <a:t>   無從得知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28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468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目的 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觀察 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插入多筆資料期間，</a:t>
            </a:r>
            <a:r>
              <a:rPr lang="en-US" altLang="zh-TW" dirty="0" smtClean="0"/>
              <a:t>Master</a:t>
            </a:r>
            <a:r>
              <a:rPr lang="zh-TW" altLang="en-US" dirty="0"/>
              <a:t>與</a:t>
            </a:r>
            <a:r>
              <a:rPr lang="en-US" altLang="zh-TW" dirty="0"/>
              <a:t>Slave</a:t>
            </a:r>
            <a:r>
              <a:rPr lang="zh-TW" altLang="en-US" dirty="0" smtClean="0"/>
              <a:t>讀取</a:t>
            </a:r>
            <a:r>
              <a:rPr lang="zh-TW" altLang="en-US" dirty="0"/>
              <a:t>多筆資料時的速度反應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借助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腳本與自動測試來彌補在</a:t>
            </a:r>
            <a:r>
              <a:rPr lang="en-US" altLang="zh-TW" dirty="0" err="1" smtClean="0"/>
              <a:t>mysqlslap</a:t>
            </a:r>
            <a:r>
              <a:rPr lang="zh-TW" altLang="en-US" dirty="0" smtClean="0"/>
              <a:t>下較難測到的情形</a:t>
            </a:r>
            <a:endParaRPr lang="en-US" altLang="zh-TW" dirty="0" smtClean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Jmeter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53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</a:p>
        </p:txBody>
      </p:sp>
      <p:pic>
        <p:nvPicPr>
          <p:cNvPr id="4" name="內容版面配置區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708919"/>
            <a:ext cx="4677420" cy="387826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97610" y="3573016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13634" y="5805264"/>
            <a:ext cx="1815505" cy="78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74" y="2780928"/>
            <a:ext cx="4599546" cy="388843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設定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</a:p>
        </p:txBody>
      </p:sp>
      <p:sp>
        <p:nvSpPr>
          <p:cNvPr id="5" name="矩形 4"/>
          <p:cNvSpPr/>
          <p:nvPr/>
        </p:nvSpPr>
        <p:spPr>
          <a:xfrm>
            <a:off x="4697610" y="3645024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913634" y="5805264"/>
            <a:ext cx="1815505" cy="781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7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內容版面配置區 3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01034"/>
            <a:ext cx="3032698" cy="4856966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測試計畫</a:t>
            </a:r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1517851" y="2251848"/>
            <a:ext cx="5944689" cy="1200329"/>
            <a:chOff x="1473131" y="2455678"/>
            <a:chExt cx="5944689" cy="1200329"/>
          </a:xfrm>
        </p:grpSpPr>
        <p:sp>
          <p:nvSpPr>
            <p:cNvPr id="6" name="矩形 5"/>
            <p:cNvSpPr/>
            <p:nvPr/>
          </p:nvSpPr>
          <p:spPr>
            <a:xfrm>
              <a:off x="1473131" y="2824865"/>
              <a:ext cx="1181940" cy="4619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6" idx="3"/>
              <a:endCxn id="9" idx="1"/>
            </p:cNvCxnSpPr>
            <p:nvPr/>
          </p:nvCxnSpPr>
          <p:spPr>
            <a:xfrm>
              <a:off x="2655071" y="3055843"/>
              <a:ext cx="20228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4677967" y="2455678"/>
              <a:ext cx="2739853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使用多執行序插入</a:t>
              </a:r>
              <a:r>
                <a:rPr lang="en-US" altLang="zh-TW" dirty="0" smtClean="0"/>
                <a:t>Master</a:t>
              </a:r>
            </a:p>
            <a:p>
              <a:r>
                <a:rPr lang="en-US" altLang="zh-TW" dirty="0" smtClean="0"/>
                <a:t>1000</a:t>
              </a:r>
              <a:r>
                <a:rPr lang="zh-TW" altLang="en-US" dirty="0" smtClean="0"/>
                <a:t>筆</a:t>
              </a:r>
              <a:endParaRPr lang="en-US" altLang="zh-TW" dirty="0" smtClean="0"/>
            </a:p>
            <a:p>
              <a:r>
                <a:rPr lang="en-US" altLang="zh-TW" dirty="0" smtClean="0"/>
                <a:t>10000</a:t>
              </a:r>
              <a:r>
                <a:rPr lang="zh-TW" altLang="en-US" dirty="0" smtClean="0"/>
                <a:t>筆</a:t>
              </a:r>
              <a:endParaRPr lang="en-US" altLang="zh-TW" dirty="0" smtClean="0"/>
            </a:p>
            <a:p>
              <a:r>
                <a:rPr lang="en-US" altLang="zh-TW" dirty="0" smtClean="0"/>
                <a:t>100000</a:t>
              </a:r>
              <a:r>
                <a:rPr lang="zh-TW" altLang="en-US" dirty="0" smtClean="0"/>
                <a:t>筆</a:t>
              </a:r>
              <a:endParaRPr lang="zh-TW" alt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526653" y="3932183"/>
            <a:ext cx="7256502" cy="1200329"/>
            <a:chOff x="1650758" y="4676364"/>
            <a:chExt cx="7256502" cy="1200329"/>
          </a:xfrm>
        </p:grpSpPr>
        <p:sp>
          <p:nvSpPr>
            <p:cNvPr id="12" name="矩形 11"/>
            <p:cNvSpPr/>
            <p:nvPr/>
          </p:nvSpPr>
          <p:spPr>
            <a:xfrm>
              <a:off x="1650758" y="4723693"/>
              <a:ext cx="1677195" cy="11056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單箭頭接點 12"/>
            <p:cNvCxnSpPr>
              <a:stCxn id="12" idx="3"/>
              <a:endCxn id="14" idx="1"/>
            </p:cNvCxnSpPr>
            <p:nvPr/>
          </p:nvCxnSpPr>
          <p:spPr>
            <a:xfrm>
              <a:off x="3327953" y="5276529"/>
              <a:ext cx="1512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4840121" y="4676364"/>
              <a:ext cx="4067139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※</a:t>
              </a:r>
              <a:r>
                <a:rPr lang="zh-TW" altLang="en-US" dirty="0" smtClean="0"/>
                <a:t>單執行序來負責讀取速度取樣</a:t>
              </a:r>
              <a:endParaRPr lang="en-US" altLang="zh-TW" dirty="0" smtClean="0"/>
            </a:p>
            <a:p>
              <a:r>
                <a:rPr lang="en-US" altLang="zh-TW" dirty="0" smtClean="0"/>
                <a:t>※</a:t>
              </a:r>
              <a:r>
                <a:rPr lang="zh-TW" altLang="en-US" dirty="0" smtClean="0"/>
                <a:t>使用計時器定期取樣   </a:t>
              </a:r>
              <a:endParaRPr lang="en-US" altLang="zh-TW" dirty="0" smtClean="0"/>
            </a:p>
            <a:p>
              <a:r>
                <a:rPr lang="zh-TW" altLang="en-US" dirty="0" smtClean="0"/>
                <a:t>    模擬</a:t>
              </a:r>
              <a:r>
                <a:rPr lang="zh-TW" altLang="en-US" dirty="0"/>
                <a:t>插入途中讀取</a:t>
              </a:r>
              <a:r>
                <a:rPr lang="en-US" altLang="zh-TW" dirty="0"/>
                <a:t>Slave 1</a:t>
              </a:r>
              <a:r>
                <a:rPr lang="zh-TW" altLang="en-US" dirty="0"/>
                <a:t>萬筆</a:t>
              </a:r>
              <a:r>
                <a:rPr lang="zh-TW" altLang="en-US" dirty="0" smtClean="0"/>
                <a:t>資料</a:t>
              </a:r>
              <a:endParaRPr lang="en-US" altLang="zh-TW" dirty="0" smtClean="0"/>
            </a:p>
            <a:p>
              <a:r>
                <a:rPr lang="zh-TW" altLang="en-US" dirty="0"/>
                <a:t> </a:t>
              </a:r>
              <a:r>
                <a:rPr lang="zh-TW" altLang="en-US" dirty="0" smtClean="0"/>
                <a:t>   模擬插入途中讀取</a:t>
              </a:r>
              <a:r>
                <a:rPr lang="en-US" altLang="zh-TW" dirty="0" smtClean="0"/>
                <a:t>Master</a:t>
              </a:r>
              <a:r>
                <a:rPr lang="zh-TW" altLang="en-US" dirty="0" smtClean="0"/>
                <a:t> </a:t>
              </a:r>
              <a:r>
                <a:rPr lang="en-US" altLang="zh-TW" dirty="0"/>
                <a:t>1</a:t>
              </a:r>
              <a:r>
                <a:rPr lang="zh-TW" altLang="en-US" dirty="0"/>
                <a:t>萬筆</a:t>
              </a:r>
              <a:r>
                <a:rPr lang="zh-TW" altLang="en-US" dirty="0" smtClean="0"/>
                <a:t>資料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042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067289"/>
            <a:ext cx="6639852" cy="2257740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插入語句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測試計畫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3648" y="3573016"/>
            <a:ext cx="108012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07904" y="4437113"/>
            <a:ext cx="3975556" cy="887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3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均作一樣的讀取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測試計畫</a:t>
            </a:r>
          </a:p>
        </p:txBody>
      </p:sp>
      <p:pic>
        <p:nvPicPr>
          <p:cNvPr id="4" name="內容版面配置區 11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085312"/>
            <a:ext cx="5839640" cy="11050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39951" y="3085312"/>
            <a:ext cx="2952329" cy="70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07705" y="3789041"/>
            <a:ext cx="1008112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9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測試計畫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迴圈定時器</a:t>
            </a:r>
            <a:endParaRPr lang="en-US" altLang="zh-TW" dirty="0" smtClean="0"/>
          </a:p>
          <a:p>
            <a:pPr lvl="1"/>
            <a:r>
              <a:rPr lang="zh-TW" altLang="en-US" dirty="0"/>
              <a:t>定期取樣</a:t>
            </a:r>
          </a:p>
        </p:txBody>
      </p:sp>
      <p:pic>
        <p:nvPicPr>
          <p:cNvPr id="14" name="圖片 1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284984"/>
            <a:ext cx="4610744" cy="161947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07704" y="4149080"/>
            <a:ext cx="129614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52120" y="4149080"/>
            <a:ext cx="431726" cy="26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860032" y="5157192"/>
            <a:ext cx="203132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配合插入比數調整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  <a:r>
              <a:rPr lang="zh-TW" altLang="en-US" dirty="0" smtClean="0">
                <a:solidFill>
                  <a:srgbClr val="FF0000"/>
                </a:solidFill>
              </a:rPr>
              <a:t>筆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300ms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10000</a:t>
            </a:r>
            <a:r>
              <a:rPr lang="zh-TW" altLang="en-US" dirty="0" smtClean="0">
                <a:solidFill>
                  <a:srgbClr val="FF0000"/>
                </a:solidFill>
              </a:rPr>
              <a:t>筆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1000ms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100000</a:t>
            </a:r>
            <a:r>
              <a:rPr lang="zh-TW" altLang="en-US" dirty="0" smtClean="0">
                <a:solidFill>
                  <a:srgbClr val="FF0000"/>
                </a:solidFill>
              </a:rPr>
              <a:t>筆 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3000ms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16" idx="2"/>
            <a:endCxn id="17" idx="0"/>
          </p:cNvCxnSpPr>
          <p:nvPr/>
        </p:nvCxnSpPr>
        <p:spPr>
          <a:xfrm>
            <a:off x="5867983" y="4413018"/>
            <a:ext cx="7712" cy="744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2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使用遠端佈署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測試計畫</a:t>
            </a:r>
            <a:endParaRPr lang="zh-TW" altLang="en-US" dirty="0"/>
          </a:p>
        </p:txBody>
      </p:sp>
      <p:pic>
        <p:nvPicPr>
          <p:cNvPr id="9218" name="Picture 2" descr="C:\Users\aris_chen\Desktop\q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86" y="2764465"/>
            <a:ext cx="446722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211960" y="3861048"/>
            <a:ext cx="1296144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61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lvl="1">
              <a:buFont typeface="Wingdings" pitchFamily="2" charset="2"/>
              <a:buChar char=""/>
            </a:pPr>
            <a:r>
              <a:rPr lang="zh-TW" altLang="en-US" dirty="0"/>
              <a:t>配置兩台</a:t>
            </a:r>
            <a:r>
              <a:rPr lang="en-US" altLang="zh-TW" dirty="0"/>
              <a:t>Ubuntu</a:t>
            </a:r>
            <a:r>
              <a:rPr lang="zh-TW" altLang="en-US" dirty="0"/>
              <a:t>系統 </a:t>
            </a:r>
            <a:r>
              <a:rPr lang="en-US" altLang="zh-TW" dirty="0"/>
              <a:t>: </a:t>
            </a:r>
            <a:r>
              <a:rPr lang="en-US" altLang="zh-TW" dirty="0" err="1"/>
              <a:t>MySql</a:t>
            </a:r>
            <a:r>
              <a:rPr lang="en-US" altLang="zh-TW" dirty="0"/>
              <a:t> Master </a:t>
            </a:r>
            <a:r>
              <a:rPr lang="zh-TW" altLang="en-US" dirty="0"/>
              <a:t>與 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略</a:t>
            </a:r>
            <a:r>
              <a:rPr lang="en-US" altLang="zh-TW" dirty="0" smtClean="0"/>
              <a:t>)</a:t>
            </a:r>
          </a:p>
          <a:p>
            <a:pPr marL="365760" lvl="1">
              <a:buFont typeface="Wingdings" pitchFamily="2" charset="2"/>
              <a:buChar char=""/>
            </a:pP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MysqlSlap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上同時插入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筆 並 同時 讀取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筆數據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同時在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上</a:t>
            </a:r>
            <a:r>
              <a:rPr lang="zh-TW" altLang="en-US" dirty="0"/>
              <a:t>讀取</a:t>
            </a:r>
            <a:r>
              <a:rPr lang="en-US" altLang="zh-TW" dirty="0"/>
              <a:t>10000</a:t>
            </a:r>
            <a:r>
              <a:rPr lang="zh-TW" altLang="en-US" dirty="0"/>
              <a:t>筆數據</a:t>
            </a:r>
            <a:endParaRPr lang="en-US" altLang="zh-TW" dirty="0"/>
          </a:p>
          <a:p>
            <a:pPr lvl="1"/>
            <a:r>
              <a:rPr lang="zh-TW" altLang="en-US" dirty="0" smtClean="0"/>
              <a:t>比較</a:t>
            </a:r>
            <a:r>
              <a:rPr lang="en-US" altLang="zh-TW" dirty="0" smtClean="0"/>
              <a:t>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</a:t>
            </a:r>
            <a:r>
              <a:rPr lang="zh-TW" altLang="en-US" dirty="0" smtClean="0"/>
              <a:t>讀取的時間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Jmeter</a:t>
            </a:r>
            <a:r>
              <a:rPr lang="zh-TW" altLang="en-US" dirty="0" smtClean="0"/>
              <a:t>測試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分別在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上同時插入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100000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插入同時，在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中定期存取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觀察並記錄平均反應時間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</a:t>
            </a:r>
            <a:r>
              <a:rPr lang="zh-TW" altLang="en-US" dirty="0" smtClean="0"/>
              <a:t>做流程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74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遠端</a:t>
            </a:r>
            <a:r>
              <a:rPr lang="zh-TW" altLang="en-US" dirty="0" smtClean="0"/>
              <a:t>佈署遭遇問題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VM</a:t>
            </a:r>
            <a:r>
              <a:rPr lang="zh-TW" altLang="en-US" dirty="0" smtClean="0"/>
              <a:t>無法承載高壓併發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執行測試計畫不斷卡機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無法達到預期的取樣數</a:t>
            </a:r>
            <a:endParaRPr lang="en-US" altLang="zh-TW" dirty="0" smtClean="0"/>
          </a:p>
          <a:p>
            <a:pPr lvl="1"/>
            <a:r>
              <a:rPr lang="zh-TW" altLang="en-US" dirty="0"/>
              <a:t>遠端</a:t>
            </a:r>
            <a:r>
              <a:rPr lang="en-US" altLang="zh-TW" dirty="0" err="1"/>
              <a:t>jemeter</a:t>
            </a:r>
            <a:r>
              <a:rPr lang="en-US" altLang="zh-TW" dirty="0"/>
              <a:t>-server</a:t>
            </a:r>
            <a:r>
              <a:rPr lang="zh-TW" altLang="en-US" dirty="0"/>
              <a:t>忙碌或無法</a:t>
            </a:r>
            <a:r>
              <a:rPr lang="zh-TW" altLang="en-US" dirty="0" smtClean="0"/>
              <a:t>中斷，須重開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190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機器似乎難以承載高併發數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=&gt;</a:t>
            </a:r>
            <a:r>
              <a:rPr lang="zh-TW" altLang="en-US" dirty="0" smtClean="0"/>
              <a:t> 降低併發數 由 迴圈分擔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修改測試計畫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" y="3335652"/>
            <a:ext cx="4429744" cy="2495899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30" y="3688126"/>
            <a:ext cx="4620270" cy="17909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520" y="3789040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15816" y="4941168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004048" y="4305211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92731" y="4603511"/>
            <a:ext cx="45126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6" idx="3"/>
            <a:endCxn id="7" idx="1"/>
          </p:cNvCxnSpPr>
          <p:nvPr/>
        </p:nvCxnSpPr>
        <p:spPr>
          <a:xfrm>
            <a:off x="1403648" y="3933056"/>
            <a:ext cx="151216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8" idx="3"/>
            <a:endCxn id="9" idx="1"/>
          </p:cNvCxnSpPr>
          <p:nvPr/>
        </p:nvCxnSpPr>
        <p:spPr>
          <a:xfrm>
            <a:off x="5652120" y="4449227"/>
            <a:ext cx="3040611" cy="298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8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683568" y="2204864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grpSp>
        <p:nvGrpSpPr>
          <p:cNvPr id="11" name="群組 10"/>
          <p:cNvGrpSpPr/>
          <p:nvPr/>
        </p:nvGrpSpPr>
        <p:grpSpPr>
          <a:xfrm>
            <a:off x="683568" y="2420888"/>
            <a:ext cx="7921704" cy="1164749"/>
            <a:chOff x="683568" y="2473549"/>
            <a:chExt cx="7921704" cy="1164749"/>
          </a:xfrm>
        </p:grpSpPr>
        <p:sp>
          <p:nvSpPr>
            <p:cNvPr id="7" name="文字方塊 6"/>
            <p:cNvSpPr txBox="1"/>
            <p:nvPr/>
          </p:nvSpPr>
          <p:spPr>
            <a:xfrm>
              <a:off x="683568" y="2473549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多執行序同時插入</a:t>
              </a:r>
              <a:r>
                <a:rPr lang="en-US" altLang="zh-TW" dirty="0" smtClean="0"/>
                <a:t>1000</a:t>
              </a:r>
              <a:r>
                <a:rPr lang="zh-TW" altLang="en-US" dirty="0" smtClean="0"/>
                <a:t>筆</a:t>
              </a:r>
              <a:endParaRPr lang="zh-TW" altLang="en-US" dirty="0"/>
            </a:p>
          </p:txBody>
        </p:sp>
        <p:pic>
          <p:nvPicPr>
            <p:cNvPr id="9" name="圖片 8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780928"/>
              <a:ext cx="7849696" cy="857370"/>
            </a:xfrm>
            <a:prstGeom prst="rect">
              <a:avLst/>
            </a:prstGeom>
          </p:spPr>
        </p:pic>
      </p:grpSp>
      <p:pic>
        <p:nvPicPr>
          <p:cNvPr id="7170" name="Picture 2" descr="C:\Users\aris_chen\Desktop\33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7909"/>
            <a:ext cx="8858752" cy="321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6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sp>
        <p:nvSpPr>
          <p:cNvPr id="8" name="內容版面配置區 1"/>
          <p:cNvSpPr txBox="1">
            <a:spLocks/>
          </p:cNvSpPr>
          <p:nvPr/>
        </p:nvSpPr>
        <p:spPr>
          <a:xfrm>
            <a:off x="683568" y="2204864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49858" y="220486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多執行序同時插入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筆</a:t>
            </a:r>
            <a:endParaRPr lang="zh-TW" altLang="en-US" dirty="0"/>
          </a:p>
        </p:txBody>
      </p:sp>
      <p:pic>
        <p:nvPicPr>
          <p:cNvPr id="21" name="內容版面配置區 20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" y="2556228"/>
            <a:ext cx="9140263" cy="946963"/>
          </a:xfrm>
        </p:spPr>
      </p:pic>
      <p:pic>
        <p:nvPicPr>
          <p:cNvPr id="5122" name="Picture 2" descr="C:\Users\aris_chen\Desktop\1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4212"/>
            <a:ext cx="9144000" cy="201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5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" y="2564904"/>
            <a:ext cx="9120740" cy="1002399"/>
          </a:xfrm>
        </p:spPr>
      </p:pic>
      <p:sp>
        <p:nvSpPr>
          <p:cNvPr id="18" name="文字方塊 17"/>
          <p:cNvSpPr txBox="1"/>
          <p:nvPr/>
        </p:nvSpPr>
        <p:spPr>
          <a:xfrm>
            <a:off x="755576" y="2204864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多執行序同時插入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萬 筆</a:t>
            </a:r>
            <a:endParaRPr lang="zh-TW" altLang="en-US" dirty="0"/>
          </a:p>
        </p:txBody>
      </p:sp>
      <p:pic>
        <p:nvPicPr>
          <p:cNvPr id="6146" name="Picture 2" descr="C:\Users\aris_chen\Desktop\2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149033"/>
            <a:ext cx="9108504" cy="203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8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709"/>
              </p:ext>
            </p:extLst>
          </p:nvPr>
        </p:nvGraphicFramePr>
        <p:xfrm>
          <a:off x="1927730" y="2247900"/>
          <a:ext cx="5288540" cy="3878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854"/>
                <a:gridCol w="528854"/>
                <a:gridCol w="528854"/>
                <a:gridCol w="528854"/>
                <a:gridCol w="528854"/>
                <a:gridCol w="528854"/>
                <a:gridCol w="528854"/>
                <a:gridCol w="528854"/>
                <a:gridCol w="528854"/>
                <a:gridCol w="528854"/>
              </a:tblGrid>
              <a:tr h="161594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1000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筆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插入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603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1075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421.9409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16.89412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431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1118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2.71813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292.0105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Slave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2.707093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290.8248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總計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1020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593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1074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248.3565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532.9078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10000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筆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插入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2454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2664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3054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8526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367.2016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14.70241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1360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506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2852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3053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0.635953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59.88273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Slave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0.647715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44.5705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總計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10036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2447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2664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3054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8526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349.9547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116.2538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100000</a:t>
                      </a:r>
                      <a:r>
                        <a:rPr lang="zh-TW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筆</a:t>
                      </a:r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插入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100000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1334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579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3008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8883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261.3286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10.46335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3231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Master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1372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619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3157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3338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0.083836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9.006524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Slave</a:t>
                      </a:r>
                      <a:r>
                        <a:rPr lang="zh-TW" altLang="en-US" sz="900" u="none" strike="noStrike">
                          <a:effectLst/>
                        </a:rPr>
                        <a:t>讀取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16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0.08512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9.144494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  <a:tr h="16159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u="none" strike="noStrike">
                          <a:effectLst/>
                        </a:rPr>
                        <a:t>總計</a:t>
                      </a:r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100064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1334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579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3008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7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8883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0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>
                          <a:effectLst/>
                        </a:rPr>
                        <a:t>259.9065</a:t>
                      </a:r>
                      <a:endParaRPr lang="en-US" altLang="zh-TW" sz="9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u="none" strike="noStrike" dirty="0">
                          <a:effectLst/>
                        </a:rPr>
                        <a:t>28.25836</a:t>
                      </a:r>
                      <a:endParaRPr lang="en-US" altLang="zh-TW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7345" marR="7345" marT="7345" marB="0" anchor="ctr"/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6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結果統計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平均反應時間</a:t>
            </a:r>
          </a:p>
        </p:txBody>
      </p:sp>
      <p:graphicFrame>
        <p:nvGraphicFramePr>
          <p:cNvPr id="7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0232495"/>
              </p:ext>
            </p:extLst>
          </p:nvPr>
        </p:nvGraphicFramePr>
        <p:xfrm>
          <a:off x="899592" y="2924944"/>
          <a:ext cx="4553607" cy="2751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355914"/>
              </p:ext>
            </p:extLst>
          </p:nvPr>
        </p:nvGraphicFramePr>
        <p:xfrm>
          <a:off x="5633018" y="2420888"/>
          <a:ext cx="3031232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651520"/>
                <a:gridCol w="757808"/>
                <a:gridCol w="757808"/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>
                          <a:effectLst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1000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筆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10000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筆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 smtClean="0">
                          <a:effectLst/>
                        </a:rPr>
                        <a:t>100000</a:t>
                      </a:r>
                      <a:r>
                        <a:rPr lang="zh-TW" altLang="en-US" sz="1200" u="none" strike="noStrike" dirty="0" smtClean="0">
                          <a:effectLst/>
                        </a:rPr>
                        <a:t>筆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Master</a:t>
                      </a:r>
                      <a:r>
                        <a:rPr lang="zh-TW" altLang="en-US" sz="1200" u="none" strike="noStrike">
                          <a:effectLst/>
                        </a:rPr>
                        <a:t>插入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2454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419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Master</a:t>
                      </a:r>
                      <a:r>
                        <a:rPr lang="zh-TW" altLang="en-US" sz="1200" u="none" strike="noStrike" dirty="0">
                          <a:effectLst/>
                        </a:rPr>
                        <a:t>讀取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1360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1372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Slave</a:t>
                      </a:r>
                      <a:r>
                        <a:rPr lang="zh-TW" altLang="en-US" sz="1200" u="none" strike="noStrike">
                          <a:effectLst/>
                        </a:rPr>
                        <a:t>讀取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6619532" y="371703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單位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ms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930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中途數據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83568" y="2132856"/>
            <a:ext cx="7745505" cy="3877815"/>
          </a:xfrm>
        </p:spPr>
        <p:txBody>
          <a:bodyPr/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萬筆測試    中途數據變化觀察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5508104" y="630671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單位 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/</a:t>
            </a:r>
            <a:r>
              <a:rPr lang="zh-TW" altLang="en-US" dirty="0" smtClean="0"/>
              <a:t>萬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16497"/>
              </p:ext>
            </p:extLst>
          </p:nvPr>
        </p:nvGraphicFramePr>
        <p:xfrm>
          <a:off x="827584" y="2543267"/>
          <a:ext cx="7543800" cy="1379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dirty="0" smtClean="0">
                          <a:effectLst/>
                        </a:rPr>
                        <a:t>平均反應時間</a:t>
                      </a:r>
                      <a:r>
                        <a:rPr lang="en-US" sz="1200" u="none" strike="noStrike" dirty="0" err="1" smtClean="0">
                          <a:effectLst/>
                        </a:rPr>
                        <a:t>ms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/</a:t>
                      </a:r>
                      <a:r>
                        <a:rPr lang="zh-TW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新細明體"/>
                        </a:rPr>
                        <a:t>每萬筆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Master</a:t>
                      </a:r>
                      <a:r>
                        <a:rPr lang="zh-TW" altLang="en-US" sz="1200" u="none" strike="noStrike">
                          <a:effectLst/>
                        </a:rPr>
                        <a:t>插入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2655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2705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2754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2752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2633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2231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1934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1726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1572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1426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Master</a:t>
                      </a:r>
                      <a:r>
                        <a:rPr lang="zh-TW" altLang="en-US" sz="1200" u="none" strike="noStrike">
                          <a:effectLst/>
                        </a:rPr>
                        <a:t>讀取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2364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2553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2848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2666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2621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2340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2180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1974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1866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1421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Slave</a:t>
                      </a:r>
                      <a:r>
                        <a:rPr lang="zh-TW" altLang="en-US" sz="1200" u="none" strike="noStrike">
                          <a:effectLst/>
                        </a:rPr>
                        <a:t>讀取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>
                          <a:effectLst/>
                        </a:rPr>
                        <a:t>11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u="none" strike="noStrike" dirty="0">
                          <a:effectLst/>
                        </a:rPr>
                        <a:t>13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圖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791542"/>
              </p:ext>
            </p:extLst>
          </p:nvPr>
        </p:nvGraphicFramePr>
        <p:xfrm>
          <a:off x="2051720" y="39680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3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總結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Slave</a:t>
            </a:r>
            <a:r>
              <a:rPr lang="zh-TW" altLang="en-US" dirty="0" smtClean="0"/>
              <a:t>讀取速度均大於</a:t>
            </a:r>
            <a:r>
              <a:rPr lang="en-US" altLang="zh-TW" dirty="0" smtClean="0"/>
              <a:t>Master</a:t>
            </a:r>
          </a:p>
          <a:p>
            <a:r>
              <a:rPr lang="zh-TW" altLang="en-US" dirty="0" smtClean="0"/>
              <a:t>原預期高壓下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速度低於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的情況並沒有發生</a:t>
            </a:r>
            <a:endParaRPr lang="en-US" altLang="zh-TW" dirty="0" smtClean="0"/>
          </a:p>
          <a:p>
            <a:pPr lvl="1"/>
            <a:r>
              <a:rPr lang="zh-TW" altLang="en-US" dirty="0"/>
              <a:t>反覆測試</a:t>
            </a:r>
            <a:r>
              <a:rPr lang="zh-TW" altLang="en-US" dirty="0" smtClean="0"/>
              <a:t>過程中僅出現過一次</a:t>
            </a:r>
            <a:r>
              <a:rPr lang="en-US" altLang="zh-TW" dirty="0" smtClean="0"/>
              <a:t>(</a:t>
            </a:r>
            <a:r>
              <a:rPr lang="zh-TW" altLang="en-US" dirty="0" smtClean="0"/>
              <a:t>該次卡機並沒有跑完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也許超高壓狀態下，</a:t>
            </a:r>
            <a:r>
              <a:rPr lang="en-US" altLang="zh-TW" dirty="0" smtClean="0"/>
              <a:t>Master</a:t>
            </a:r>
            <a:r>
              <a:rPr lang="zh-TW" altLang="en-US" dirty="0"/>
              <a:t>應該</a:t>
            </a:r>
            <a:r>
              <a:rPr lang="zh-TW" altLang="en-US" dirty="0" smtClean="0"/>
              <a:t>會先掛</a:t>
            </a:r>
            <a:r>
              <a:rPr lang="en-US" altLang="zh-TW" dirty="0" smtClean="0"/>
              <a:t>……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上觀察</a:t>
            </a:r>
            <a:r>
              <a:rPr lang="en-US" altLang="zh-TW" dirty="0" smtClean="0"/>
              <a:t>10</a:t>
            </a:r>
            <a:r>
              <a:rPr lang="zh-TW" altLang="en-US" dirty="0"/>
              <a:t>萬筆</a:t>
            </a:r>
            <a:r>
              <a:rPr lang="zh-TW" altLang="en-US" dirty="0" smtClean="0"/>
              <a:t>插入的中途數據結果令人意外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三天的測試，反應時間均呈遞減發展</a:t>
            </a:r>
            <a:endParaRPr lang="en-US" altLang="zh-TW" dirty="0" smtClean="0"/>
          </a:p>
          <a:p>
            <a:pPr lvl="1"/>
            <a:r>
              <a:rPr lang="zh-TW" altLang="en-US" dirty="0"/>
              <a:t>插入</a:t>
            </a:r>
            <a:r>
              <a:rPr lang="zh-TW" altLang="en-US" dirty="0" smtClean="0"/>
              <a:t>項目均相同的關係</a:t>
            </a:r>
            <a:r>
              <a:rPr lang="en-US" altLang="zh-TW" dirty="0" smtClean="0"/>
              <a:t>??</a:t>
            </a:r>
            <a:r>
              <a:rPr lang="zh-TW" altLang="en-US" dirty="0" smtClean="0"/>
              <a:t>  記憶體快取的關係</a:t>
            </a:r>
            <a:r>
              <a:rPr lang="en-US" altLang="zh-TW" dirty="0" smtClean="0"/>
              <a:t>??</a:t>
            </a:r>
            <a:r>
              <a:rPr lang="zh-TW" altLang="en-US" dirty="0" smtClean="0"/>
              <a:t>  </a:t>
            </a:r>
            <a:endParaRPr lang="en-US" altLang="zh-TW" dirty="0" smtClean="0"/>
          </a:p>
          <a:p>
            <a:pPr lvl="1"/>
            <a:r>
              <a:rPr lang="zh-TW" altLang="en-US" dirty="0"/>
              <a:t>需另外找答案</a:t>
            </a:r>
          </a:p>
        </p:txBody>
      </p:sp>
    </p:spTree>
    <p:extLst>
      <p:ext uri="{BB962C8B-B14F-4D97-AF65-F5344CB8AC3E}">
        <p14:creationId xmlns:p14="http://schemas.microsoft.com/office/powerpoint/2010/main" val="40951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 smtClean="0"/>
              <a:t>mysqlslap</a:t>
            </a:r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9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插入</a:t>
            </a:r>
            <a:r>
              <a:rPr lang="en-US" altLang="zh-TW" dirty="0"/>
              <a:t>1000</a:t>
            </a:r>
            <a:r>
              <a:rPr lang="zh-TW" altLang="en-US" dirty="0" smtClean="0"/>
              <a:t>筆 測試語法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mysqlslap</a:t>
            </a:r>
            <a:r>
              <a:rPr lang="en-US" altLang="zh-TW" dirty="0" smtClean="0"/>
              <a:t> </a:t>
            </a:r>
            <a:r>
              <a:rPr lang="en-US" altLang="zh-TW" dirty="0"/>
              <a:t>--</a:t>
            </a:r>
            <a:r>
              <a:rPr lang="en-US" altLang="zh-TW" dirty="0" smtClean="0"/>
              <a:t>concurrency=1 </a:t>
            </a:r>
            <a:r>
              <a:rPr lang="en-US" altLang="zh-TW" dirty="0"/>
              <a:t>--</a:t>
            </a:r>
            <a:r>
              <a:rPr lang="en-US" altLang="zh-TW" dirty="0" smtClean="0"/>
              <a:t>iterations=1000 </a:t>
            </a:r>
            <a:r>
              <a:rPr lang="en-US" altLang="zh-TW" dirty="0"/>
              <a:t>--auto-generate-</a:t>
            </a:r>
            <a:r>
              <a:rPr lang="en-US" altLang="zh-TW" dirty="0" err="1"/>
              <a:t>sql</a:t>
            </a:r>
            <a:r>
              <a:rPr lang="en-US" altLang="zh-TW" dirty="0"/>
              <a:t>-load-type=write --create-schema=</a:t>
            </a:r>
            <a:r>
              <a:rPr lang="en-US" altLang="zh-TW" dirty="0" err="1"/>
              <a:t>MasterSlave</a:t>
            </a:r>
            <a:r>
              <a:rPr lang="en-US" altLang="zh-TW" dirty="0"/>
              <a:t> --query="insert into pair(</a:t>
            </a:r>
            <a:r>
              <a:rPr lang="en-US" altLang="zh-TW" dirty="0" err="1"/>
              <a:t>girl,boy</a:t>
            </a:r>
            <a:r>
              <a:rPr lang="en-US" altLang="zh-TW" dirty="0"/>
              <a:t>) values('sunny','</a:t>
            </a:r>
            <a:r>
              <a:rPr lang="en-US" altLang="zh-TW" dirty="0" err="1"/>
              <a:t>aris</a:t>
            </a:r>
            <a:r>
              <a:rPr lang="en-US" altLang="zh-TW" dirty="0"/>
              <a:t>');" -u root -p1234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9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讀取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筆 測試</a:t>
            </a:r>
            <a:r>
              <a:rPr lang="zh-TW" altLang="en-US" dirty="0"/>
              <a:t>語法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mysqlslap</a:t>
            </a:r>
            <a:r>
              <a:rPr lang="en-US" altLang="zh-TW" dirty="0" smtClean="0"/>
              <a:t> </a:t>
            </a:r>
            <a:r>
              <a:rPr lang="en-US" altLang="zh-TW" dirty="0"/>
              <a:t>--defaults-file=/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mysql</a:t>
            </a:r>
            <a:r>
              <a:rPr lang="en-US" altLang="zh-TW" dirty="0"/>
              <a:t>/</a:t>
            </a:r>
            <a:r>
              <a:rPr lang="en-US" altLang="zh-TW" dirty="0" err="1"/>
              <a:t>my.cnf</a:t>
            </a:r>
            <a:r>
              <a:rPr lang="en-US" altLang="zh-TW" dirty="0"/>
              <a:t> --concurrency=1 --iterations=1 --auto-generate-</a:t>
            </a:r>
            <a:r>
              <a:rPr lang="en-US" altLang="zh-TW" dirty="0" err="1"/>
              <a:t>sql</a:t>
            </a:r>
            <a:r>
              <a:rPr lang="en-US" altLang="zh-TW" dirty="0"/>
              <a:t>-load-type=read --</a:t>
            </a:r>
            <a:r>
              <a:rPr lang="en-US" altLang="zh-TW" dirty="0" smtClean="0"/>
              <a:t>create-schema=</a:t>
            </a:r>
            <a:r>
              <a:rPr lang="en-US" altLang="zh-TW" dirty="0" err="1" smtClean="0"/>
              <a:t>MasterSlave</a:t>
            </a:r>
            <a:r>
              <a:rPr lang="en-US" altLang="zh-TW" dirty="0" smtClean="0"/>
              <a:t> </a:t>
            </a:r>
            <a:r>
              <a:rPr lang="en-US" altLang="zh-TW" dirty="0"/>
              <a:t>--query="select * from </a:t>
            </a:r>
            <a:r>
              <a:rPr lang="en-US" altLang="zh-TW" dirty="0" smtClean="0"/>
              <a:t>pair order </a:t>
            </a:r>
            <a:r>
              <a:rPr lang="en-US" altLang="zh-TW" dirty="0"/>
              <a:t>by rand() limit 10000;" -u root -</a:t>
            </a:r>
            <a:r>
              <a:rPr lang="en-US" altLang="zh-TW" dirty="0" smtClean="0"/>
              <a:t>p1234</a:t>
            </a:r>
            <a:r>
              <a:rPr lang="en-US" altLang="zh-TW" dirty="0" smtClean="0"/>
              <a:t>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8490" y="1006598"/>
            <a:ext cx="7756263" cy="1054250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258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" y="5079704"/>
            <a:ext cx="9144000" cy="137363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上執行</a:t>
            </a:r>
            <a:r>
              <a:rPr lang="en-US" altLang="zh-TW" dirty="0" smtClean="0"/>
              <a:t> </a:t>
            </a:r>
          </a:p>
          <a:p>
            <a:pPr lvl="1"/>
            <a:r>
              <a:rPr lang="zh-TW" altLang="en-US" dirty="0" smtClean="0"/>
              <a:t>插入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插入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並</a:t>
            </a:r>
            <a:r>
              <a:rPr lang="zh-TW" altLang="en-US" dirty="0"/>
              <a:t>同時</a:t>
            </a:r>
            <a:r>
              <a:rPr lang="zh-TW" altLang="en-US" dirty="0" smtClean="0"/>
              <a:t>讀取</a:t>
            </a:r>
            <a:r>
              <a:rPr lang="en-US" altLang="zh-TW" dirty="0"/>
              <a:t>10000</a:t>
            </a:r>
            <a:r>
              <a:rPr lang="zh-TW" altLang="en-US" dirty="0"/>
              <a:t>筆資料</a:t>
            </a:r>
            <a:endParaRPr lang="en-US" altLang="zh-TW" dirty="0" smtClean="0"/>
          </a:p>
          <a:p>
            <a:pPr lvl="1"/>
            <a:r>
              <a:rPr lang="zh-TW" altLang="en-US" dirty="0"/>
              <a:t>讀取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67543" y="3051001"/>
            <a:ext cx="8437563" cy="1504950"/>
            <a:chOff x="323528" y="2924944"/>
            <a:chExt cx="8437563" cy="1504950"/>
          </a:xfrm>
        </p:grpSpPr>
        <p:pic>
          <p:nvPicPr>
            <p:cNvPr id="1027" name="Picture 3" descr="C:\Users\aris_chen\Desktop\Master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924944"/>
              <a:ext cx="8437563" cy="150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3923928" y="3356992"/>
              <a:ext cx="43204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3059833" y="5589240"/>
            <a:ext cx="432047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52" y="2679119"/>
            <a:ext cx="4725060" cy="371527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59" y="3375616"/>
            <a:ext cx="3915322" cy="34675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359076" y="2828421"/>
            <a:ext cx="792088" cy="21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>
            <a:stCxn id="6" idx="2"/>
            <a:endCxn id="5" idx="0"/>
          </p:cNvCxnSpPr>
          <p:nvPr/>
        </p:nvCxnSpPr>
        <p:spPr>
          <a:xfrm>
            <a:off x="6755120" y="3039159"/>
            <a:ext cx="0" cy="336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259632" y="2182090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寫成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同時在</a:t>
            </a:r>
            <a:r>
              <a:rPr lang="en-US" altLang="zh-TW" dirty="0"/>
              <a:t>Master</a:t>
            </a:r>
            <a:r>
              <a:rPr lang="zh-TW" altLang="en-US" dirty="0"/>
              <a:t>上執行</a:t>
            </a:r>
            <a:r>
              <a:rPr lang="en-US" altLang="zh-TW" dirty="0"/>
              <a:t>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76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031009"/>
            <a:ext cx="4877481" cy="2476846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06485" y="3367385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06485" y="4375497"/>
            <a:ext cx="4320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15616" y="2420888"/>
            <a:ext cx="412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Master</a:t>
            </a:r>
            <a:r>
              <a:rPr lang="zh-TW" altLang="en-US" dirty="0" smtClean="0"/>
              <a:t>上同時執行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得到</a:t>
            </a:r>
            <a:r>
              <a:rPr lang="zh-TW" altLang="en-US" dirty="0"/>
              <a:t>稍差的數據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86154" y="5867980"/>
            <a:ext cx="789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但可得知在</a:t>
            </a:r>
            <a:r>
              <a:rPr lang="zh-TW" altLang="en-US" dirty="0" smtClean="0">
                <a:solidFill>
                  <a:srgbClr val="FF0000"/>
                </a:solidFill>
              </a:rPr>
              <a:t>同時讀寫</a:t>
            </a:r>
            <a:r>
              <a:rPr lang="zh-TW" altLang="en-US" dirty="0" smtClean="0"/>
              <a:t>或讀寫密集時的環境時，</a:t>
            </a:r>
            <a:r>
              <a:rPr lang="en-US" altLang="zh-TW" dirty="0" smtClean="0"/>
              <a:t>DB</a:t>
            </a:r>
            <a:r>
              <a:rPr lang="zh-TW" altLang="en-US" dirty="0" smtClean="0"/>
              <a:t>所表現出來的數據是較差的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084168" y="3067146"/>
            <a:ext cx="2987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BASH</a:t>
            </a:r>
            <a:r>
              <a:rPr lang="zh-TW" altLang="en-US" dirty="0" smtClean="0"/>
              <a:t>依然是逐行執行，這邊得到的結果應該不是同時讀寫時的數據，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僅能當作密集執行來參考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219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Master</a:t>
            </a:r>
            <a:r>
              <a:rPr lang="zh-TW" altLang="en-US" dirty="0" smtClean="0"/>
              <a:t>在跑讀寫時     </a:t>
            </a:r>
            <a:r>
              <a:rPr lang="en-US" altLang="zh-TW" dirty="0" smtClean="0"/>
              <a:t>Slave</a:t>
            </a:r>
            <a:r>
              <a:rPr lang="zh-TW" altLang="en-US" dirty="0" smtClean="0"/>
              <a:t>同時做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筆讀取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結果 </a:t>
            </a:r>
            <a:r>
              <a:rPr lang="en-US" altLang="zh-TW" dirty="0" smtClean="0"/>
              <a:t>:</a:t>
            </a:r>
            <a:r>
              <a:rPr lang="zh-TW" altLang="en-US" dirty="0" smtClean="0"/>
              <a:t> 速度與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相比  相對較快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mysqlslap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547664" y="3140968"/>
            <a:ext cx="5372100" cy="3248025"/>
            <a:chOff x="1619672" y="3212976"/>
            <a:chExt cx="5372100" cy="3248025"/>
          </a:xfrm>
        </p:grpSpPr>
        <p:pic>
          <p:nvPicPr>
            <p:cNvPr id="2050" name="Picture 2" descr="C:\Users\aris_chen\Desktop\Slav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3212976"/>
              <a:ext cx="5372100" cy="3248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220072" y="4005064"/>
              <a:ext cx="43204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206067" y="5589240"/>
              <a:ext cx="432048" cy="5760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580112" y="438040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Master</a:t>
            </a:r>
            <a:r>
              <a:rPr lang="zh-TW" altLang="en-US" dirty="0" smtClean="0">
                <a:solidFill>
                  <a:srgbClr val="FF0000"/>
                </a:solidFill>
              </a:rPr>
              <a:t>讀寫中執行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42708" y="5939988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Master</a:t>
            </a:r>
            <a:r>
              <a:rPr lang="zh-TW" altLang="en-US" dirty="0" smtClean="0">
                <a:solidFill>
                  <a:srgbClr val="FF0000"/>
                </a:solidFill>
              </a:rPr>
              <a:t>讀寫結束後執行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15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精裝版">
  <a:themeElements>
    <a:clrScheme name="精裝版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精裝版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精裝版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1880</TotalTime>
  <Words>888</Words>
  <Application>Microsoft Office PowerPoint</Application>
  <PresentationFormat>如螢幕大小 (4:3)</PresentationFormat>
  <Paragraphs>302</Paragraphs>
  <Slides>28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30" baseType="lpstr">
      <vt:lpstr>精裝版</vt:lpstr>
      <vt:lpstr>1_精裝版</vt:lpstr>
      <vt:lpstr>MYSQL主從服務器 壓力測試</vt:lpstr>
      <vt:lpstr>實做流程</vt:lpstr>
      <vt:lpstr>使用mysqlslap測試</vt:lpstr>
      <vt:lpstr>使用mysqlslap</vt:lpstr>
      <vt:lpstr>使用mysqlslap </vt:lpstr>
      <vt:lpstr>使用mysqlslap</vt:lpstr>
      <vt:lpstr>使用mysqlslap</vt:lpstr>
      <vt:lpstr>使用mysqlslap</vt:lpstr>
      <vt:lpstr>使用mysqlslap</vt:lpstr>
      <vt:lpstr>使用mysqlslap</vt:lpstr>
      <vt:lpstr>使用Jmeter測試</vt:lpstr>
      <vt:lpstr>使用Jmeter</vt:lpstr>
      <vt:lpstr>設定</vt:lpstr>
      <vt:lpstr>設定</vt:lpstr>
      <vt:lpstr>測試計畫</vt:lpstr>
      <vt:lpstr>測試計畫</vt:lpstr>
      <vt:lpstr>測試計畫</vt:lpstr>
      <vt:lpstr>測試計畫</vt:lpstr>
      <vt:lpstr>測試計畫</vt:lpstr>
      <vt:lpstr>問題</vt:lpstr>
      <vt:lpstr>修改測試計畫</vt:lpstr>
      <vt:lpstr>結果</vt:lpstr>
      <vt:lpstr>結果</vt:lpstr>
      <vt:lpstr>結果</vt:lpstr>
      <vt:lpstr>結果統計</vt:lpstr>
      <vt:lpstr>結果統計</vt:lpstr>
      <vt:lpstr>中途數據</vt:lpstr>
      <vt:lpstr>總結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109</cp:revision>
  <dcterms:created xsi:type="dcterms:W3CDTF">2014-11-11T06:39:41Z</dcterms:created>
  <dcterms:modified xsi:type="dcterms:W3CDTF">2014-11-13T05:37:31Z</dcterms:modified>
</cp:coreProperties>
</file>