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66" r:id="rId2"/>
    <p:sldId id="257" r:id="rId3"/>
    <p:sldId id="258" r:id="rId4"/>
    <p:sldId id="259" r:id="rId5"/>
    <p:sldId id="260" r:id="rId6"/>
    <p:sldId id="261" r:id="rId7"/>
    <p:sldId id="264" r:id="rId8"/>
    <p:sldId id="267"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991A40-A979-0F8E-5419-6D8640700CFB}" v="1991" dt="2020-10-03T12:30:23.294"/>
    <p1510:client id="{49A57AEF-A9D3-AC3C-C547-48FEA001D1B2}" v="55" dt="2020-10-03T12:35:21.077"/>
    <p1510:client id="{4BBD7A0E-AD0D-0AD2-62B7-946DF04F426F}" v="48" dt="2020-10-04T13:49:13.752"/>
    <p1510:client id="{5162416C-BF39-E338-133A-9A2D646C863A}" v="32" dt="2021-08-17T06:12:17.853"/>
    <p1510:client id="{83AA7547-00E8-097D-76CA-0CB3EA43411B}" v="770" dt="2021-08-17T07:17:52.254"/>
    <p1510:client id="{EFCAC642-D587-C1BB-D431-99386E031CCA}" v="16" dt="2020-10-04T11:53:40.4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7.xml" Id="rId8" /><Relationship Type="http://schemas.openxmlformats.org/officeDocument/2006/relationships/theme" Target="theme/theme1.xml" Id="rId13" /><Relationship Type="http://schemas.openxmlformats.org/officeDocument/2006/relationships/slide" Target="slides/slide2.xml" Id="rId3" /><Relationship Type="http://schemas.openxmlformats.org/officeDocument/2006/relationships/slide" Target="slides/slide6.xml" Id="rId7" /><Relationship Type="http://schemas.openxmlformats.org/officeDocument/2006/relationships/viewProps" Target="viewProps.xml" Id="rId12" /><Relationship Type="http://schemas.openxmlformats.org/officeDocument/2006/relationships/slide" Target="slides/slide1.xml" Id="rId2" /><Relationship Type="http://schemas.microsoft.com/office/2015/10/relationships/revisionInfo" Target="revisionInfo.xml" Id="rId16" /><Relationship Type="http://schemas.openxmlformats.org/officeDocument/2006/relationships/slideMaster" Target="slideMasters/slideMaster1.xml" Id="rId1" /><Relationship Type="http://schemas.openxmlformats.org/officeDocument/2006/relationships/slide" Target="slides/slide5.xml" Id="rId6" /><Relationship Type="http://schemas.openxmlformats.org/officeDocument/2006/relationships/presProps" Target="presProps.xml" Id="rId11" /><Relationship Type="http://schemas.openxmlformats.org/officeDocument/2006/relationships/slide" Target="slides/slide4.xml" Id="rId5" /><Relationship Type="http://schemas.openxmlformats.org/officeDocument/2006/relationships/slide" Target="slides/slide9.xml" Id="rId10" /><Relationship Type="http://schemas.openxmlformats.org/officeDocument/2006/relationships/slide" Target="slides/slide3.xml" Id="rId4" /><Relationship Type="http://schemas.openxmlformats.org/officeDocument/2006/relationships/slide" Target="slides/slide8.xml" Id="rId9" /><Relationship Type="http://schemas.openxmlformats.org/officeDocument/2006/relationships/tableStyles" Target="tableStyles.xml" Id="rId14"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dirty="0"/>
              <a:t>Click to edit Master title style</a:t>
            </a:r>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9AB3A824-1A51-4B26-AD58-A6D8E14F6C04}" type="datetimeFigureOut">
              <a:rPr lang="en-US" dirty="0"/>
              <a:t>8/16/2021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943965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857E33E-8B18-4087-B112-809917729534}" type="datetimeFigureOut">
              <a:rPr lang="en-US" dirty="0"/>
              <a:t>8/16/2021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02369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dirty="0"/>
              <a:t>Click to edit Master title style</a:t>
            </a:r>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3FFE419-2371-464F-8239-3959401C3561}" type="datetimeFigureOut">
              <a:rPr lang="en-US" dirty="0"/>
              <a:t>8/16/2021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50859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7D162C4-EDD9-4389-A98B-B87ECEA2A816}" type="datetimeFigureOut">
              <a:rPr lang="en-US" dirty="0"/>
              <a:t>8/16/2021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716686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dirty="0"/>
              <a:t>Click to edit Master title style</a:t>
            </a:r>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8/16/2021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647579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dirty="0"/>
              <a:t>Click to edit Master title style</a:t>
            </a:r>
          </a:p>
        </p:txBody>
      </p:sp>
      <p:sp>
        <p:nvSpPr>
          <p:cNvPr id="3" name="Content Placeholder 2"/>
          <p:cNvSpPr>
            <a:spLocks noGrp="1"/>
          </p:cNvSpPr>
          <p:nvPr>
            <p:ph sz="half" idx="1"/>
          </p:nvPr>
        </p:nvSpPr>
        <p:spPr>
          <a:xfrm>
            <a:off x="2605374" y="2052116"/>
            <a:ext cx="3891960" cy="399782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66636" y="2052114"/>
            <a:ext cx="3894222" cy="399782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A954B2F-12DE-47F5-8894-472B206D2E1E}" type="datetimeFigureOut">
              <a:rPr lang="en-US" dirty="0"/>
              <a:t>8/16/2021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300824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dirty="0"/>
              <a:t>Click to edit Master title style</a:t>
            </a:r>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3F30E46F-7819-4ACF-B48B-48222C2ACC88}" type="datetimeFigureOut">
              <a:rPr lang="en-US" dirty="0"/>
              <a:t>8/16/2021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599647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1FAF3416-4057-4DAA-829D-4CA07428D088}" type="datetimeFigureOut">
              <a:rPr lang="en-US" dirty="0"/>
              <a:t>8/16/2021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628034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8/16/2021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31371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5120154" y="805818"/>
            <a:ext cx="5446278" cy="5244126"/>
          </a:xfrm>
        </p:spPr>
        <p:txBody>
          <a:bodyPr anchor="ct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8/16/2021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856513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dirty="0"/>
              <a:t>Click to edit Master title style</a:t>
            </a:r>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8/16/2021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112997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8/16/2021</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65065003"/>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scholar.google.com/scholar_lookup?title=News%20consumption%20and%20the%20new%20electronic%20media&amp;author=A.%20Douglas&amp;publication_year=2006" TargetMode="External"/><Relationship Id="rId7" Type="http://schemas.openxmlformats.org/officeDocument/2006/relationships/hyperlink" Target="https://scholar.google.com/scholar_lookup?title=The%20impact%20of%20term%20fake%20news%20on%20the%20scientific%20community%20scientific%20performance%20and%20mapping%20in%20web%20of%20science&amp;author=S.%20A.%20Garc%C3%ADa&amp;author=G.%20G.%20Garc%C3%ADa&amp;author=M.%20S.%20Prieto&amp;author=A.%20J.%20M.%20Guerrero&amp;author=&amp;author=C.%20R.%20Jim%C3%A9nez&amp;publication_year=2020" TargetMode="External"/><Relationship Id="rId2" Type="http://schemas.openxmlformats.org/officeDocument/2006/relationships/hyperlink" Target="https://doi.org/10.1177/1081180X05284317" TargetMode="External"/><Relationship Id="rId1" Type="http://schemas.openxmlformats.org/officeDocument/2006/relationships/slideLayout" Target="../slideLayouts/slideLayout2.xml"/><Relationship Id="rId6" Type="http://schemas.openxmlformats.org/officeDocument/2006/relationships/hyperlink" Target="https://scholar.google.com/scholar_lookup?title=The%20science%20of%20fake%20news&amp;author=D.%20M.%20J.%20Lazer&amp;author=M.%20A.%20Baum&amp;author=Y.%20Benkler%20et%20al.&amp;publication_year=2018" TargetMode="External"/><Relationship Id="rId5" Type="http://schemas.openxmlformats.org/officeDocument/2006/relationships/hyperlink" Target="https://doi.org/10.1126/science.aao2998" TargetMode="External"/><Relationship Id="rId4" Type="http://schemas.openxmlformats.org/officeDocument/2006/relationships/hyperlink" Target="https://scholar.google.com/scholar_lookup?title=Almost%20all%20the%20traffic%20to%20fake%20news%20sites%20is%20from%20facebook,%20new%20data%20show&amp;author=J.%20Wong&amp;publication_year=2016"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2CA9B6-4696-4754-85E4-8CABC16C8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7A9A1B4E-BA04-49DB-A7FC-AAC824E9FE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3" name="Picture 12">
            <a:extLst>
              <a:ext uri="{FF2B5EF4-FFF2-40B4-BE49-F238E27FC236}">
                <a16:creationId xmlns:a16="http://schemas.microsoft.com/office/drawing/2014/main" id="{DEB81022-BC5D-4044-B798-FA0517B46B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5" name="Rectangle 14">
            <a:extLst>
              <a:ext uri="{FF2B5EF4-FFF2-40B4-BE49-F238E27FC236}">
                <a16:creationId xmlns:a16="http://schemas.microsoft.com/office/drawing/2014/main" id="{D23277EE-B44B-4433-AC85-268C83D342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6893633-2491-40F3-A8F8-3048B013B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F600BF4-BBEF-41D0-AF2D-5FE8F1408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5891209"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AD62E2-4B5C-49F6-91A5-771B0531B33A}"/>
              </a:ext>
            </a:extLst>
          </p:cNvPr>
          <p:cNvSpPr>
            <a:spLocks noGrp="1"/>
          </p:cNvSpPr>
          <p:nvPr>
            <p:ph type="ctrTitle"/>
          </p:nvPr>
        </p:nvSpPr>
        <p:spPr>
          <a:xfrm>
            <a:off x="1179582" y="3428998"/>
            <a:ext cx="5525146" cy="1280782"/>
          </a:xfrm>
        </p:spPr>
        <p:txBody>
          <a:bodyPr>
            <a:normAutofit fontScale="90000"/>
          </a:bodyPr>
          <a:lstStyle/>
          <a:p>
            <a:pPr algn="ctr"/>
            <a:r>
              <a:rPr lang="en-US" sz="3400" dirty="0">
                <a:cs typeface="Arial"/>
              </a:rPr>
              <a:t>Mini Project - III</a:t>
            </a:r>
            <a:br>
              <a:rPr lang="en-US" sz="3400" dirty="0">
                <a:cs typeface="Arial"/>
              </a:rPr>
            </a:br>
            <a:r>
              <a:rPr lang="en-US" sz="3400" dirty="0">
                <a:cs typeface="Arial"/>
              </a:rPr>
              <a:t>Fake news detection program</a:t>
            </a:r>
            <a:endParaRPr lang="en-US" dirty="0">
              <a:cs typeface="Arial" panose="020B0604020202020204"/>
            </a:endParaRPr>
          </a:p>
        </p:txBody>
      </p:sp>
      <p:sp>
        <p:nvSpPr>
          <p:cNvPr id="3" name="Subtitle 2">
            <a:extLst>
              <a:ext uri="{FF2B5EF4-FFF2-40B4-BE49-F238E27FC236}">
                <a16:creationId xmlns:a16="http://schemas.microsoft.com/office/drawing/2014/main" id="{0E4B7C8B-CA6D-4042-9310-1134D572ECC4}"/>
              </a:ext>
            </a:extLst>
          </p:cNvPr>
          <p:cNvSpPr>
            <a:spLocks noGrp="1"/>
          </p:cNvSpPr>
          <p:nvPr>
            <p:ph type="subTitle" idx="1"/>
          </p:nvPr>
        </p:nvSpPr>
        <p:spPr>
          <a:xfrm>
            <a:off x="2933944" y="4714712"/>
            <a:ext cx="3817821" cy="925028"/>
          </a:xfrm>
        </p:spPr>
        <p:txBody>
          <a:bodyPr>
            <a:normAutofit/>
          </a:bodyPr>
          <a:lstStyle/>
          <a:p>
            <a:r>
              <a:rPr lang="en-US" dirty="0">
                <a:cs typeface="Arial"/>
              </a:rPr>
              <a:t>Made by: Apurv Kumar</a:t>
            </a:r>
            <a:endParaRPr lang="en-US" dirty="0" err="1"/>
          </a:p>
        </p:txBody>
      </p:sp>
      <p:pic>
        <p:nvPicPr>
          <p:cNvPr id="5" name="Picture 4">
            <a:extLst>
              <a:ext uri="{FF2B5EF4-FFF2-40B4-BE49-F238E27FC236}">
                <a16:creationId xmlns:a16="http://schemas.microsoft.com/office/drawing/2014/main" id="{096E2B68-C13E-4981-8A3F-971DCCED27C5}"/>
              </a:ext>
            </a:extLst>
          </p:cNvPr>
          <p:cNvPicPr>
            <a:picLocks noChangeAspect="1"/>
          </p:cNvPicPr>
          <p:nvPr/>
        </p:nvPicPr>
        <p:blipFill rotWithShape="1">
          <a:blip r:embed="rId5"/>
          <a:srcRect l="8985" r="45966" b="-3"/>
          <a:stretch/>
        </p:blipFill>
        <p:spPr>
          <a:xfrm>
            <a:off x="6749807" y="227"/>
            <a:ext cx="4635113" cy="6858000"/>
          </a:xfrm>
          <a:prstGeom prst="rect">
            <a:avLst/>
          </a:prstGeom>
          <a:ln w="12700">
            <a:solidFill>
              <a:schemeClr val="tx1"/>
            </a:solidFill>
          </a:ln>
        </p:spPr>
      </p:pic>
      <p:sp>
        <p:nvSpPr>
          <p:cNvPr id="21" name="Rectangle 20">
            <a:extLst>
              <a:ext uri="{FF2B5EF4-FFF2-40B4-BE49-F238E27FC236}">
                <a16:creationId xmlns:a16="http://schemas.microsoft.com/office/drawing/2014/main" id="{8E3FBB69-81FC-455A-9F72-076CADABD3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A34B280-5AF9-41FF-A713-154099E72E5F}"/>
              </a:ext>
            </a:extLst>
          </p:cNvPr>
          <p:cNvSpPr txBox="1"/>
          <p:nvPr/>
        </p:nvSpPr>
        <p:spPr>
          <a:xfrm>
            <a:off x="2975264" y="949036"/>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Arial"/>
            </a:endParaRPr>
          </a:p>
        </p:txBody>
      </p:sp>
    </p:spTree>
    <p:extLst>
      <p:ext uri="{BB962C8B-B14F-4D97-AF65-F5344CB8AC3E}">
        <p14:creationId xmlns:p14="http://schemas.microsoft.com/office/powerpoint/2010/main" val="3576710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9C1F7-4184-48AA-B742-E0AAA85195D9}"/>
              </a:ext>
            </a:extLst>
          </p:cNvPr>
          <p:cNvSpPr>
            <a:spLocks noGrp="1"/>
          </p:cNvSpPr>
          <p:nvPr>
            <p:ph type="title"/>
          </p:nvPr>
        </p:nvSpPr>
        <p:spPr>
          <a:xfrm>
            <a:off x="2611808" y="787180"/>
            <a:ext cx="7958331" cy="680572"/>
          </a:xfrm>
        </p:spPr>
        <p:txBody>
          <a:bodyPr>
            <a:normAutofit/>
          </a:bodyPr>
          <a:lstStyle/>
          <a:p>
            <a:pPr algn="l"/>
            <a:r>
              <a:rPr lang="en-US" dirty="0">
                <a:cs typeface="Arial"/>
              </a:rPr>
              <a:t>   Introduction:</a:t>
            </a:r>
          </a:p>
        </p:txBody>
      </p:sp>
      <p:sp>
        <p:nvSpPr>
          <p:cNvPr id="3" name="Content Placeholder 2">
            <a:extLst>
              <a:ext uri="{FF2B5EF4-FFF2-40B4-BE49-F238E27FC236}">
                <a16:creationId xmlns:a16="http://schemas.microsoft.com/office/drawing/2014/main" id="{DF2ADF76-8477-4526-81FD-D4C8427869B9}"/>
              </a:ext>
            </a:extLst>
          </p:cNvPr>
          <p:cNvSpPr>
            <a:spLocks noGrp="1"/>
          </p:cNvSpPr>
          <p:nvPr>
            <p:ph idx="1"/>
          </p:nvPr>
        </p:nvSpPr>
        <p:spPr>
          <a:xfrm>
            <a:off x="2608365" y="1711801"/>
            <a:ext cx="7805199" cy="5157553"/>
          </a:xfrm>
        </p:spPr>
        <p:txBody>
          <a:bodyPr>
            <a:noAutofit/>
          </a:bodyPr>
          <a:lstStyle/>
          <a:p>
            <a:pPr marL="344170" indent="-344170" algn="just"/>
            <a:r>
              <a:rPr lang="en-US" sz="1400" dirty="0">
                <a:ea typeface="+mn-lt"/>
                <a:cs typeface="+mn-lt"/>
              </a:rPr>
              <a:t>The advent of the World Wide Web and the rapid adoption of social media platforms (such as Facebook and Twitter) paved the way for information dissemination that has never been witnessed in the human history before. Besides other use cases, news outlets benefitted from the widespread use of social media platforms by providing updated news in near real time to its subscribers. The news media evolved from newspapers, tabloids, and magazines to a digital form such as online news platforms, blogs, social media feeds, and other digital media formats. It became easier for consumers to acquire the latest news at their fingertips. Facebook referrals account for 70% of traffic to news websites. These social media platforms in their current state are extremely powerful and useful for their ability to allow users to discuss and share ideas and debate over issues such as democracy, education, and health. However, such platforms are also used with a negative perspective by certain entities commonly for monetary gain and in other cases for creating biased opinions, manipulating mindsets, and spreading satire or absurdity. The phenomenon is commonly known as fake news.</a:t>
            </a:r>
          </a:p>
          <a:p>
            <a:pPr marL="344170" indent="-344170" algn="just"/>
            <a:r>
              <a:rPr lang="en-US" sz="1400" dirty="0">
                <a:ea typeface="+mn-lt"/>
                <a:cs typeface="+mn-lt"/>
              </a:rPr>
              <a:t>There has been a rapid increase in the spread of fake news in the last decade, most prominently observed in the 2016 US elections. Such proliferation of sharing articles online that do not conform to facts has led to many problems not just limited to politics but covering various other domains such as sports, health, and science. One such area affected by fake news is the financial markets, where a rumor can have disastrous consequences and may bring the market to a halt.</a:t>
            </a:r>
          </a:p>
          <a:p>
            <a:pPr marL="344170" indent="-344170" algn="just"/>
            <a:endParaRPr lang="en-US" sz="1600" dirty="0">
              <a:cs typeface="Arial" panose="020B0604020202020204"/>
            </a:endParaRPr>
          </a:p>
        </p:txBody>
      </p:sp>
    </p:spTree>
    <p:extLst>
      <p:ext uri="{BB962C8B-B14F-4D97-AF65-F5344CB8AC3E}">
        <p14:creationId xmlns:p14="http://schemas.microsoft.com/office/powerpoint/2010/main" val="3236498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A1C59-0631-4A27-BC1D-B23F67C022B2}"/>
              </a:ext>
            </a:extLst>
          </p:cNvPr>
          <p:cNvSpPr>
            <a:spLocks noGrp="1"/>
          </p:cNvSpPr>
          <p:nvPr>
            <p:ph type="title"/>
          </p:nvPr>
        </p:nvSpPr>
        <p:spPr>
          <a:xfrm>
            <a:off x="2611808" y="818494"/>
            <a:ext cx="7958331" cy="576188"/>
          </a:xfrm>
        </p:spPr>
        <p:txBody>
          <a:bodyPr/>
          <a:lstStyle/>
          <a:p>
            <a:pPr algn="l"/>
            <a:r>
              <a:rPr lang="en-US" dirty="0">
                <a:cs typeface="Arial"/>
              </a:rPr>
              <a:t> Applications:</a:t>
            </a:r>
          </a:p>
        </p:txBody>
      </p:sp>
      <p:sp>
        <p:nvSpPr>
          <p:cNvPr id="3" name="Content Placeholder 2">
            <a:extLst>
              <a:ext uri="{FF2B5EF4-FFF2-40B4-BE49-F238E27FC236}">
                <a16:creationId xmlns:a16="http://schemas.microsoft.com/office/drawing/2014/main" id="{B2163BFB-86D6-4676-81E3-B54FFB71C80B}"/>
              </a:ext>
            </a:extLst>
          </p:cNvPr>
          <p:cNvSpPr>
            <a:spLocks noGrp="1"/>
          </p:cNvSpPr>
          <p:nvPr>
            <p:ph idx="1"/>
          </p:nvPr>
        </p:nvSpPr>
        <p:spPr>
          <a:xfrm>
            <a:off x="2608365" y="1387620"/>
            <a:ext cx="7954894" cy="2249283"/>
          </a:xfrm>
        </p:spPr>
        <p:txBody>
          <a:bodyPr vert="horz" lIns="91440" tIns="45720" rIns="91440" bIns="45720" rtlCol="0" anchor="b">
            <a:noAutofit/>
          </a:bodyPr>
          <a:lstStyle/>
          <a:p>
            <a:pPr marL="344170" indent="-344170" algn="just"/>
            <a:r>
              <a:rPr lang="en-US" sz="1800" b="1" dirty="0">
                <a:ea typeface="+mn-lt"/>
                <a:cs typeface="+mn-lt"/>
              </a:rPr>
              <a:t>We Can use this program to separate fake news from real news and prevent chaos that may happen because of fake rumors.</a:t>
            </a:r>
            <a:endParaRPr lang="en-US" sz="1800" dirty="0">
              <a:cs typeface="Arial"/>
            </a:endParaRPr>
          </a:p>
          <a:p>
            <a:pPr marL="0" indent="0" algn="just">
              <a:buNone/>
            </a:pPr>
            <a:endParaRPr lang="en-US" sz="1800" dirty="0">
              <a:cs typeface="Arial"/>
            </a:endParaRPr>
          </a:p>
          <a:p>
            <a:pPr marL="344170" indent="-344170" algn="just"/>
            <a:endParaRPr lang="en-US" dirty="0">
              <a:cs typeface="Arial"/>
            </a:endParaRPr>
          </a:p>
        </p:txBody>
      </p:sp>
    </p:spTree>
    <p:extLst>
      <p:ext uri="{BB962C8B-B14F-4D97-AF65-F5344CB8AC3E}">
        <p14:creationId xmlns:p14="http://schemas.microsoft.com/office/powerpoint/2010/main" val="1223211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0C8693A-B687-4F5E-B86B-B4F11D523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D51084F9-D042-49BE-9E1A-43E583B98FC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6" name="Picture 15">
            <a:extLst>
              <a:ext uri="{FF2B5EF4-FFF2-40B4-BE49-F238E27FC236}">
                <a16:creationId xmlns:a16="http://schemas.microsoft.com/office/drawing/2014/main" id="{EE65CA45-264D-4FD3-9249-3CB04EC97E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8" name="Rectangle 17">
            <a:extLst>
              <a:ext uri="{FF2B5EF4-FFF2-40B4-BE49-F238E27FC236}">
                <a16:creationId xmlns:a16="http://schemas.microsoft.com/office/drawing/2014/main" id="{E7B58214-716F-43B8-8272-85CE2B9AB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A5C070E-7DB1-4147-B6A8-D14B9C40E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31070C9-36CD-4B65-8159-324995821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8A5011-730D-4171-945F-9EE81EED5FF0}"/>
              </a:ext>
            </a:extLst>
          </p:cNvPr>
          <p:cNvSpPr>
            <a:spLocks noGrp="1"/>
          </p:cNvSpPr>
          <p:nvPr>
            <p:ph type="title"/>
          </p:nvPr>
        </p:nvSpPr>
        <p:spPr>
          <a:xfrm>
            <a:off x="1969803" y="808056"/>
            <a:ext cx="8608037" cy="1077229"/>
          </a:xfrm>
        </p:spPr>
        <p:txBody>
          <a:bodyPr>
            <a:normAutofit/>
          </a:bodyPr>
          <a:lstStyle/>
          <a:p>
            <a:pPr algn="l"/>
            <a:r>
              <a:rPr lang="en-US" dirty="0">
                <a:cs typeface="Arial"/>
              </a:rPr>
              <a:t>Conceptual framework:</a:t>
            </a:r>
          </a:p>
        </p:txBody>
      </p:sp>
      <p:sp>
        <p:nvSpPr>
          <p:cNvPr id="9" name="Content Placeholder 8">
            <a:extLst>
              <a:ext uri="{FF2B5EF4-FFF2-40B4-BE49-F238E27FC236}">
                <a16:creationId xmlns:a16="http://schemas.microsoft.com/office/drawing/2014/main" id="{485A482E-E177-49B9-B073-E84BCB147387}"/>
              </a:ext>
            </a:extLst>
          </p:cNvPr>
          <p:cNvSpPr>
            <a:spLocks noGrp="1"/>
          </p:cNvSpPr>
          <p:nvPr>
            <p:ph idx="1"/>
          </p:nvPr>
        </p:nvSpPr>
        <p:spPr>
          <a:xfrm>
            <a:off x="1975805" y="2052116"/>
            <a:ext cx="2908167" cy="3997828"/>
          </a:xfrm>
        </p:spPr>
        <p:txBody>
          <a:bodyPr vert="horz" lIns="91440" tIns="45720" rIns="91440" bIns="45720" rtlCol="0" anchor="ctr">
            <a:normAutofit/>
          </a:bodyPr>
          <a:lstStyle/>
          <a:p>
            <a:pPr marL="344170" indent="-344170"/>
            <a:r>
              <a:rPr lang="en-US" sz="1200" dirty="0">
                <a:ea typeface="+mn-lt"/>
                <a:cs typeface="+mn-lt"/>
              </a:rPr>
              <a:t>In our proposed framework, as illustrated in Figure, we are expanding on the current literature by introducing ensemble techniques with various linguistic feature sets to classify news articles from multiple domains as true or fake. The ensemble techniques along with Linguistic Inquiry and Word Count (LIWC) feature set used in this research are the novelty of our proposed approach.</a:t>
            </a:r>
          </a:p>
          <a:p>
            <a:pPr marL="344170" indent="-344170"/>
            <a:endParaRPr lang="en-US" sz="1000" dirty="0">
              <a:cs typeface="Arial"/>
            </a:endParaRPr>
          </a:p>
        </p:txBody>
      </p:sp>
      <p:pic>
        <p:nvPicPr>
          <p:cNvPr id="4" name="Picture 4" descr="Diagram&#10;&#10;Description automatically generated">
            <a:extLst>
              <a:ext uri="{FF2B5EF4-FFF2-40B4-BE49-F238E27FC236}">
                <a16:creationId xmlns:a16="http://schemas.microsoft.com/office/drawing/2014/main" id="{7EEC45C0-AFB2-44D2-9F36-BCC61DF47754}"/>
              </a:ext>
            </a:extLst>
          </p:cNvPr>
          <p:cNvPicPr>
            <a:picLocks noChangeAspect="1"/>
          </p:cNvPicPr>
          <p:nvPr/>
        </p:nvPicPr>
        <p:blipFill rotWithShape="1">
          <a:blip r:embed="rId5"/>
          <a:srcRect l="97" r="5620" b="-2"/>
          <a:stretch/>
        </p:blipFill>
        <p:spPr>
          <a:xfrm>
            <a:off x="5432992" y="2348779"/>
            <a:ext cx="4818974" cy="3373468"/>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24" name="Rectangle 23">
            <a:extLst>
              <a:ext uri="{FF2B5EF4-FFF2-40B4-BE49-F238E27FC236}">
                <a16:creationId xmlns:a16="http://schemas.microsoft.com/office/drawing/2014/main" id="{89C35FB2-5194-4BE0-92D0-464E2B7116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4997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4771A-F43B-4007-8343-6B8DBF6631DF}"/>
              </a:ext>
            </a:extLst>
          </p:cNvPr>
          <p:cNvSpPr>
            <a:spLocks noGrp="1"/>
          </p:cNvSpPr>
          <p:nvPr>
            <p:ph type="title"/>
          </p:nvPr>
        </p:nvSpPr>
        <p:spPr/>
        <p:txBody>
          <a:bodyPr/>
          <a:lstStyle/>
          <a:p>
            <a:pPr algn="l"/>
            <a:r>
              <a:rPr lang="en-US" dirty="0">
                <a:cs typeface="Arial"/>
              </a:rPr>
              <a:t>Algorithms and Tools used:</a:t>
            </a:r>
          </a:p>
        </p:txBody>
      </p:sp>
      <p:sp>
        <p:nvSpPr>
          <p:cNvPr id="3" name="Content Placeholder 2">
            <a:extLst>
              <a:ext uri="{FF2B5EF4-FFF2-40B4-BE49-F238E27FC236}">
                <a16:creationId xmlns:a16="http://schemas.microsoft.com/office/drawing/2014/main" id="{913E2048-02EF-4AA4-98EC-A0D099F5A697}"/>
              </a:ext>
            </a:extLst>
          </p:cNvPr>
          <p:cNvSpPr>
            <a:spLocks noGrp="1"/>
          </p:cNvSpPr>
          <p:nvPr>
            <p:ph idx="1"/>
          </p:nvPr>
        </p:nvSpPr>
        <p:spPr>
          <a:xfrm>
            <a:off x="2617024" y="1520979"/>
            <a:ext cx="7796540" cy="5235655"/>
          </a:xfrm>
        </p:spPr>
        <p:txBody>
          <a:bodyPr vert="horz" lIns="91440" tIns="45720" rIns="91440" bIns="45720" rtlCol="0" anchor="t">
            <a:normAutofit/>
          </a:bodyPr>
          <a:lstStyle/>
          <a:p>
            <a:pPr marL="344170" indent="-344170" algn="just"/>
            <a:r>
              <a:rPr lang="en-US" sz="1600" dirty="0">
                <a:ea typeface="+mn-lt"/>
                <a:cs typeface="+mn-lt"/>
              </a:rPr>
              <a:t>We will use the following learning algorithms in conjunction with our proposed methodology to evaluate the performance of fake news detection classifiers.</a:t>
            </a:r>
            <a:endParaRPr lang="en-US" sz="1600" dirty="0">
              <a:cs typeface="Arial" panose="020B0604020202020204"/>
            </a:endParaRPr>
          </a:p>
          <a:p>
            <a:pPr marL="344170" indent="-344170" algn="just"/>
            <a:r>
              <a:rPr lang="en-US" sz="1600" dirty="0"/>
              <a:t>Logistic Regression: </a:t>
            </a:r>
            <a:r>
              <a:rPr lang="en-US" sz="1600" dirty="0">
                <a:ea typeface="+mn-lt"/>
                <a:cs typeface="+mn-lt"/>
              </a:rPr>
              <a:t>As we are classifying text on the basis of a wide feature set, with a binary output (true/false or true article/fake article), a logistic regression (LR) model is used, since it provides the intuitive equation to classify problems into binary or multiple classes.</a:t>
            </a:r>
            <a:endParaRPr lang="en-US" sz="1600" dirty="0">
              <a:cs typeface="Arial" panose="020B0604020202020204"/>
            </a:endParaRPr>
          </a:p>
          <a:p>
            <a:pPr marL="344170" indent="-344170" algn="just"/>
            <a:r>
              <a:rPr lang="en-US" sz="1600" dirty="0"/>
              <a:t>Convolutional Neural Network.</a:t>
            </a:r>
            <a:endParaRPr lang="en-US" sz="1600" dirty="0">
              <a:cs typeface="Arial" panose="020B0604020202020204"/>
            </a:endParaRPr>
          </a:p>
          <a:p>
            <a:pPr marL="344170" indent="-344170" algn="just"/>
            <a:r>
              <a:rPr lang="en-US" sz="1600" dirty="0">
                <a:ea typeface="+mn-lt"/>
                <a:cs typeface="+mn-lt"/>
              </a:rPr>
              <a:t>Datasets : The datasets we will use in this study are open source and freely available online. The data includes both fake and truthful news articles from multiple domains. The truthful news articles published contain true description of real-world events, while the fake news websites contain claims that are not aligned with facts. The conformity of claims from the politics domain for many of those articles can be manually checked with fact checking websites such as politifact.com and snopes.com.</a:t>
            </a:r>
            <a:endParaRPr lang="en-US" sz="1600" dirty="0"/>
          </a:p>
          <a:p>
            <a:pPr marL="344170" indent="-344170" algn="just"/>
            <a:endParaRPr lang="en-US" dirty="0">
              <a:cs typeface="Arial" panose="020B0604020202020204"/>
            </a:endParaRPr>
          </a:p>
          <a:p>
            <a:pPr marL="344170" indent="-344170" algn="just"/>
            <a:endParaRPr lang="en-US" sz="1600" dirty="0">
              <a:cs typeface="Arial" panose="020B0604020202020204"/>
            </a:endParaRPr>
          </a:p>
          <a:p>
            <a:pPr marL="344170" indent="-344170" algn="just"/>
            <a:endParaRPr lang="en-US" sz="1600" dirty="0">
              <a:cs typeface="Arial" panose="020B0604020202020204"/>
            </a:endParaRPr>
          </a:p>
          <a:p>
            <a:pPr marL="344170" indent="-344170" algn="just"/>
            <a:endParaRPr lang="en-US" sz="1600" b="1" dirty="0">
              <a:cs typeface="Arial" panose="020B0604020202020204"/>
            </a:endParaRPr>
          </a:p>
        </p:txBody>
      </p:sp>
    </p:spTree>
    <p:extLst>
      <p:ext uri="{BB962C8B-B14F-4D97-AF65-F5344CB8AC3E}">
        <p14:creationId xmlns:p14="http://schemas.microsoft.com/office/powerpoint/2010/main" val="818020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7F04E-2D11-40D4-99FD-BBC8CA116B3D}"/>
              </a:ext>
            </a:extLst>
          </p:cNvPr>
          <p:cNvSpPr>
            <a:spLocks noGrp="1"/>
          </p:cNvSpPr>
          <p:nvPr>
            <p:ph type="title"/>
          </p:nvPr>
        </p:nvSpPr>
        <p:spPr>
          <a:xfrm>
            <a:off x="2611808" y="808056"/>
            <a:ext cx="7958331" cy="592320"/>
          </a:xfrm>
        </p:spPr>
        <p:txBody>
          <a:bodyPr/>
          <a:lstStyle/>
          <a:p>
            <a:pPr algn="l"/>
            <a:r>
              <a:rPr lang="en-US" b="1" dirty="0">
                <a:ea typeface="+mj-lt"/>
                <a:cs typeface="+mj-lt"/>
              </a:rPr>
              <a:t>Literature survey:</a:t>
            </a:r>
            <a:endParaRPr lang="en-US" dirty="0">
              <a:cs typeface="Arial" panose="020B0604020202020204"/>
            </a:endParaRPr>
          </a:p>
        </p:txBody>
      </p:sp>
      <p:sp>
        <p:nvSpPr>
          <p:cNvPr id="3" name="Content Placeholder 2">
            <a:extLst>
              <a:ext uri="{FF2B5EF4-FFF2-40B4-BE49-F238E27FC236}">
                <a16:creationId xmlns:a16="http://schemas.microsoft.com/office/drawing/2014/main" id="{C887D0D2-E1C8-4114-AB4A-FF932CE525A4}"/>
              </a:ext>
            </a:extLst>
          </p:cNvPr>
          <p:cNvSpPr>
            <a:spLocks noGrp="1"/>
          </p:cNvSpPr>
          <p:nvPr>
            <p:ph idx="1"/>
          </p:nvPr>
        </p:nvSpPr>
        <p:spPr>
          <a:xfrm>
            <a:off x="2617024" y="1467568"/>
            <a:ext cx="7796540" cy="5195935"/>
          </a:xfrm>
        </p:spPr>
        <p:txBody>
          <a:bodyPr vert="horz" lIns="91440" tIns="45720" rIns="91440" bIns="45720" rtlCol="0" anchor="t">
            <a:normAutofit/>
          </a:bodyPr>
          <a:lstStyle/>
          <a:p>
            <a:pPr marL="344170" indent="-344170" algn="just"/>
            <a:r>
              <a:rPr lang="en-US" sz="1400" b="1" dirty="0">
                <a:ea typeface="+mn-lt"/>
                <a:cs typeface="+mn-lt"/>
              </a:rPr>
              <a:t>Abstrac</a:t>
            </a:r>
            <a:r>
              <a:rPr lang="en-US" sz="1400" dirty="0">
                <a:ea typeface="+mn-lt"/>
                <a:cs typeface="+mn-lt"/>
              </a:rPr>
              <a:t>t: With the widespread dissemination of information via digital media platforms, it is of utmost importance for individuals and societies to be able to judge the credibility of it. Fake news is not a recent concept, but it is a commonly occurring phenomenon in current times. The consequence of fake news can range from being merely annoying to influencing and misleading societies or even nations. A variety of approaches exist to identify fake news. By conducting a systematic literature review, we identify the main approaches currently available to identify fake news and how these approaches can be applied in different situations. Some approaches are illustrated with a relevant example as well as the challenges and the appropriate context in which the specific approach can be used.</a:t>
            </a:r>
          </a:p>
          <a:p>
            <a:pPr marL="344170" indent="-344170" algn="just"/>
            <a:r>
              <a:rPr lang="en-US" sz="1400" b="1" dirty="0">
                <a:ea typeface="+mn-lt"/>
                <a:cs typeface="+mn-lt"/>
              </a:rPr>
              <a:t>Keywords: </a:t>
            </a:r>
            <a:r>
              <a:rPr lang="en-US" sz="1400" dirty="0">
                <a:ea typeface="+mn-lt"/>
                <a:cs typeface="+mn-lt"/>
              </a:rPr>
              <a:t>Fake news, Machine learning, Linguistics, Semantics, Syntax, Algorithms, Digital tools, Social media.</a:t>
            </a:r>
          </a:p>
          <a:p>
            <a:pPr marL="344170" indent="-344170" algn="just"/>
            <a:r>
              <a:rPr lang="en-US" sz="1400" b="1" dirty="0">
                <a:cs typeface="Arial"/>
              </a:rPr>
              <a:t>Findings: </a:t>
            </a:r>
            <a:r>
              <a:rPr lang="en-US" sz="1400" dirty="0">
                <a:cs typeface="Arial"/>
              </a:rPr>
              <a:t>There are many ways to approach this problem and the approach we chose is </a:t>
            </a:r>
          </a:p>
          <a:p>
            <a:pPr marL="344170" indent="-344170" algn="just"/>
            <a:r>
              <a:rPr lang="en-US" sz="1400" b="1" dirty="0">
                <a:ea typeface="+mn-lt"/>
                <a:cs typeface="+mn-lt"/>
              </a:rPr>
              <a:t>Machine Learning Approach:</a:t>
            </a:r>
            <a:r>
              <a:rPr lang="en-US" sz="1400" dirty="0">
                <a:ea typeface="+mn-lt"/>
                <a:cs typeface="+mn-lt"/>
              </a:rPr>
              <a:t> Machine learning algorithms can be used to identify fake news. This is achieved through using different types of training datasets to refine the algorithms. Datasets enables computer scientists to develop new machine learning approaches and techniques. Datasets are used to train the algorithms to identify fake news. How are these datasets created? One way is through crowdsourcing.</a:t>
            </a:r>
            <a:endParaRPr lang="en-US" sz="1400" dirty="0"/>
          </a:p>
          <a:p>
            <a:pPr marL="344170" indent="-344170" algn="just"/>
            <a:endParaRPr lang="en-US" sz="1600" dirty="0">
              <a:ea typeface="+mn-lt"/>
              <a:cs typeface="+mn-lt"/>
            </a:endParaRPr>
          </a:p>
          <a:p>
            <a:pPr marL="0" indent="0" algn="just">
              <a:buNone/>
            </a:pPr>
            <a:endParaRPr lang="en-US" sz="1600" dirty="0">
              <a:cs typeface="Arial" panose="020B0604020202020204"/>
            </a:endParaRPr>
          </a:p>
        </p:txBody>
      </p:sp>
    </p:spTree>
    <p:extLst>
      <p:ext uri="{BB962C8B-B14F-4D97-AF65-F5344CB8AC3E}">
        <p14:creationId xmlns:p14="http://schemas.microsoft.com/office/powerpoint/2010/main" val="2770736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E7789-BBD0-4A3F-91E1-566EC876A319}"/>
              </a:ext>
            </a:extLst>
          </p:cNvPr>
          <p:cNvSpPr>
            <a:spLocks noGrp="1"/>
          </p:cNvSpPr>
          <p:nvPr>
            <p:ph type="title"/>
          </p:nvPr>
        </p:nvSpPr>
        <p:spPr>
          <a:xfrm>
            <a:off x="2611808" y="808056"/>
            <a:ext cx="7958331" cy="576188"/>
          </a:xfrm>
        </p:spPr>
        <p:txBody>
          <a:bodyPr/>
          <a:lstStyle/>
          <a:p>
            <a:pPr algn="l"/>
            <a:r>
              <a:rPr lang="en-US" dirty="0">
                <a:cs typeface="Arial"/>
              </a:rPr>
              <a:t>Scope of project:</a:t>
            </a:r>
          </a:p>
        </p:txBody>
      </p:sp>
      <p:sp>
        <p:nvSpPr>
          <p:cNvPr id="3" name="Content Placeholder 2">
            <a:extLst>
              <a:ext uri="{FF2B5EF4-FFF2-40B4-BE49-F238E27FC236}">
                <a16:creationId xmlns:a16="http://schemas.microsoft.com/office/drawing/2014/main" id="{0C19772A-AEF3-4E79-A560-D8BA7981396F}"/>
              </a:ext>
            </a:extLst>
          </p:cNvPr>
          <p:cNvSpPr>
            <a:spLocks noGrp="1"/>
          </p:cNvSpPr>
          <p:nvPr>
            <p:ph idx="1"/>
          </p:nvPr>
        </p:nvSpPr>
        <p:spPr>
          <a:xfrm>
            <a:off x="2617024" y="1384604"/>
            <a:ext cx="7796540" cy="2550016"/>
          </a:xfrm>
        </p:spPr>
        <p:txBody>
          <a:bodyPr/>
          <a:lstStyle/>
          <a:p>
            <a:pPr marL="344170" indent="-344170"/>
            <a:r>
              <a:rPr lang="en-US" dirty="0">
                <a:ea typeface="+mn-lt"/>
                <a:cs typeface="+mn-lt"/>
              </a:rPr>
              <a:t>According to our group this project is very good in this time when people are afraid of this pandemic, many people are using fake news and fake rumors to their advantage which can be solved using this program.</a:t>
            </a:r>
          </a:p>
          <a:p>
            <a:pPr marL="344170" indent="-344170"/>
            <a:endParaRPr lang="en-US" dirty="0">
              <a:cs typeface="Arial"/>
            </a:endParaRPr>
          </a:p>
        </p:txBody>
      </p:sp>
    </p:spTree>
    <p:extLst>
      <p:ext uri="{BB962C8B-B14F-4D97-AF65-F5344CB8AC3E}">
        <p14:creationId xmlns:p14="http://schemas.microsoft.com/office/powerpoint/2010/main" val="3876567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8DCD9-19B7-41E2-916D-6793668F78A6}"/>
              </a:ext>
            </a:extLst>
          </p:cNvPr>
          <p:cNvSpPr>
            <a:spLocks noGrp="1"/>
          </p:cNvSpPr>
          <p:nvPr>
            <p:ph type="title"/>
          </p:nvPr>
        </p:nvSpPr>
        <p:spPr/>
        <p:txBody>
          <a:bodyPr/>
          <a:lstStyle/>
          <a:p>
            <a:pPr algn="l"/>
            <a:r>
              <a:rPr lang="en-US" dirty="0">
                <a:cs typeface="Arial" panose="020B0604020202020204"/>
              </a:rPr>
              <a:t>References:</a:t>
            </a:r>
          </a:p>
        </p:txBody>
      </p:sp>
      <p:sp>
        <p:nvSpPr>
          <p:cNvPr id="3" name="Content Placeholder 2">
            <a:extLst>
              <a:ext uri="{FF2B5EF4-FFF2-40B4-BE49-F238E27FC236}">
                <a16:creationId xmlns:a16="http://schemas.microsoft.com/office/drawing/2014/main" id="{1A17646D-2C76-4D36-B37E-C92BD0B9EFFD}"/>
              </a:ext>
            </a:extLst>
          </p:cNvPr>
          <p:cNvSpPr>
            <a:spLocks noGrp="1"/>
          </p:cNvSpPr>
          <p:nvPr>
            <p:ph idx="1"/>
          </p:nvPr>
        </p:nvSpPr>
        <p:spPr>
          <a:xfrm>
            <a:off x="2615262" y="1715650"/>
            <a:ext cx="7954877" cy="4334294"/>
          </a:xfrm>
        </p:spPr>
        <p:txBody>
          <a:bodyPr>
            <a:normAutofit/>
          </a:bodyPr>
          <a:lstStyle/>
          <a:p>
            <a:pPr marL="344170" indent="-344170"/>
            <a:r>
              <a:rPr lang="en-US" sz="1600" dirty="0">
                <a:ea typeface="+mn-lt"/>
                <a:cs typeface="+mn-lt"/>
              </a:rPr>
              <a:t>A. Douglas, “News consumption and the new electronic media,” </a:t>
            </a:r>
            <a:r>
              <a:rPr lang="en-US" sz="1600" i="1" dirty="0">
                <a:ea typeface="+mn-lt"/>
                <a:cs typeface="+mn-lt"/>
              </a:rPr>
              <a:t>The International Journal of Press/Politics</a:t>
            </a:r>
            <a:r>
              <a:rPr lang="en-US" sz="1600" dirty="0">
                <a:ea typeface="+mn-lt"/>
                <a:cs typeface="+mn-lt"/>
              </a:rPr>
              <a:t>, vol. 11, no. 1, pp. 29–52, 2006. View at: </a:t>
            </a:r>
            <a:r>
              <a:rPr lang="en-US" sz="1600" dirty="0">
                <a:ea typeface="+mn-lt"/>
                <a:cs typeface="+mn-lt"/>
                <a:hlinkClick r:id="rId2"/>
              </a:rPr>
              <a:t>Publisher Site</a:t>
            </a:r>
            <a:r>
              <a:rPr lang="en-US" sz="1600" dirty="0">
                <a:ea typeface="+mn-lt"/>
                <a:cs typeface="+mn-lt"/>
              </a:rPr>
              <a:t> | </a:t>
            </a:r>
            <a:r>
              <a:rPr lang="en-US" sz="1600" dirty="0">
                <a:ea typeface="+mn-lt"/>
                <a:cs typeface="+mn-lt"/>
                <a:hlinkClick r:id="rId3"/>
              </a:rPr>
              <a:t>Google Scholar</a:t>
            </a:r>
            <a:endParaRPr lang="en-US" sz="1600">
              <a:cs typeface="Arial" panose="020B0604020202020204"/>
            </a:endParaRPr>
          </a:p>
          <a:p>
            <a:pPr marL="344170" indent="-344170"/>
            <a:r>
              <a:rPr lang="en-US" sz="1600" dirty="0">
                <a:ea typeface="+mn-lt"/>
                <a:cs typeface="+mn-lt"/>
              </a:rPr>
              <a:t>J. Wong, “Almost all the traffic to fake news sites is from </a:t>
            </a:r>
            <a:r>
              <a:rPr lang="en-US" sz="1600" dirty="0" err="1">
                <a:ea typeface="+mn-lt"/>
                <a:cs typeface="+mn-lt"/>
              </a:rPr>
              <a:t>facebook</a:t>
            </a:r>
            <a:r>
              <a:rPr lang="en-US" sz="1600" dirty="0">
                <a:ea typeface="+mn-lt"/>
                <a:cs typeface="+mn-lt"/>
              </a:rPr>
              <a:t>, new data show,” 2016. View at: </a:t>
            </a:r>
            <a:r>
              <a:rPr lang="en-US" sz="1600" dirty="0">
                <a:ea typeface="+mn-lt"/>
                <a:cs typeface="+mn-lt"/>
                <a:hlinkClick r:id="rId4"/>
              </a:rPr>
              <a:t>Google Scholar</a:t>
            </a:r>
            <a:endParaRPr lang="en-US" sz="1600">
              <a:cs typeface="Arial"/>
            </a:endParaRPr>
          </a:p>
          <a:p>
            <a:pPr marL="344170" indent="-344170"/>
            <a:r>
              <a:rPr lang="en-US" sz="1600" dirty="0">
                <a:ea typeface="+mn-lt"/>
                <a:cs typeface="+mn-lt"/>
              </a:rPr>
              <a:t>D. M. J. Lazer, M. A. Baum, Y. </a:t>
            </a:r>
            <a:r>
              <a:rPr lang="en-US" sz="1600" dirty="0" err="1">
                <a:ea typeface="+mn-lt"/>
                <a:cs typeface="+mn-lt"/>
              </a:rPr>
              <a:t>Benkler</a:t>
            </a:r>
            <a:r>
              <a:rPr lang="en-US" sz="1600" dirty="0">
                <a:ea typeface="+mn-lt"/>
                <a:cs typeface="+mn-lt"/>
              </a:rPr>
              <a:t> et al., “The science of fake news,” </a:t>
            </a:r>
            <a:r>
              <a:rPr lang="en-US" sz="1600" i="1" dirty="0">
                <a:ea typeface="+mn-lt"/>
                <a:cs typeface="+mn-lt"/>
              </a:rPr>
              <a:t>Science</a:t>
            </a:r>
            <a:r>
              <a:rPr lang="en-US" sz="1600" dirty="0">
                <a:ea typeface="+mn-lt"/>
                <a:cs typeface="+mn-lt"/>
              </a:rPr>
              <a:t>, vol. 359, no. 6380, pp. 1094–1096, 2018. View at: </a:t>
            </a:r>
            <a:r>
              <a:rPr lang="en-US" sz="1600" dirty="0">
                <a:ea typeface="+mn-lt"/>
                <a:cs typeface="+mn-lt"/>
                <a:hlinkClick r:id="rId5"/>
              </a:rPr>
              <a:t>Publisher Site</a:t>
            </a:r>
            <a:r>
              <a:rPr lang="en-US" sz="1600" dirty="0">
                <a:ea typeface="+mn-lt"/>
                <a:cs typeface="+mn-lt"/>
              </a:rPr>
              <a:t> | </a:t>
            </a:r>
            <a:r>
              <a:rPr lang="en-US" sz="1600" dirty="0">
                <a:ea typeface="+mn-lt"/>
                <a:cs typeface="+mn-lt"/>
                <a:hlinkClick r:id="rId6"/>
              </a:rPr>
              <a:t>Google Scholar</a:t>
            </a:r>
            <a:endParaRPr lang="en-US" sz="1600">
              <a:cs typeface="Arial"/>
            </a:endParaRPr>
          </a:p>
          <a:p>
            <a:pPr marL="344170" indent="-344170"/>
            <a:r>
              <a:rPr lang="en-US" sz="1600" dirty="0">
                <a:ea typeface="+mn-lt"/>
                <a:cs typeface="+mn-lt"/>
              </a:rPr>
              <a:t>S. A. García, G. G. García, M. S. Prieto, A. J. M. Guerrero, and C. R. Jiménez, “The impact of term fake news on the scientific community scientific performance and mapping in web of science,” </a:t>
            </a:r>
            <a:r>
              <a:rPr lang="en-US" sz="1600" i="1" dirty="0">
                <a:ea typeface="+mn-lt"/>
                <a:cs typeface="+mn-lt"/>
              </a:rPr>
              <a:t>Social Sciences</a:t>
            </a:r>
            <a:r>
              <a:rPr lang="en-US" sz="1600" dirty="0">
                <a:ea typeface="+mn-lt"/>
                <a:cs typeface="+mn-lt"/>
              </a:rPr>
              <a:t>, vol. 9, no. 5, 2020. View at: </a:t>
            </a:r>
            <a:r>
              <a:rPr lang="en-US" sz="1600" dirty="0">
                <a:ea typeface="+mn-lt"/>
                <a:cs typeface="+mn-lt"/>
                <a:hlinkClick r:id="rId7"/>
              </a:rPr>
              <a:t>Google Scholar</a:t>
            </a:r>
            <a:endParaRPr lang="en-US" sz="1600"/>
          </a:p>
          <a:p>
            <a:pPr marL="344170" indent="-344170"/>
            <a:endParaRPr lang="en-US" dirty="0">
              <a:cs typeface="Arial"/>
            </a:endParaRPr>
          </a:p>
        </p:txBody>
      </p:sp>
    </p:spTree>
    <p:extLst>
      <p:ext uri="{BB962C8B-B14F-4D97-AF65-F5344CB8AC3E}">
        <p14:creationId xmlns:p14="http://schemas.microsoft.com/office/powerpoint/2010/main" val="2664289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900C6-8FEC-461B-8953-39DD5F953A85}"/>
              </a:ext>
            </a:extLst>
          </p:cNvPr>
          <p:cNvSpPr>
            <a:spLocks noGrp="1"/>
          </p:cNvSpPr>
          <p:nvPr>
            <p:ph type="title"/>
          </p:nvPr>
        </p:nvSpPr>
        <p:spPr>
          <a:xfrm>
            <a:off x="2611808" y="808056"/>
            <a:ext cx="7958331" cy="1233804"/>
          </a:xfrm>
        </p:spPr>
        <p:txBody>
          <a:bodyPr>
            <a:normAutofit/>
          </a:bodyPr>
          <a:lstStyle/>
          <a:p>
            <a:pPr algn="l"/>
            <a:r>
              <a:rPr lang="en-US" dirty="0">
                <a:cs typeface="Arial"/>
              </a:rPr>
              <a:t>Source:</a:t>
            </a:r>
            <a:br>
              <a:rPr lang="en-US" dirty="0">
                <a:cs typeface="+mj-lt"/>
              </a:rPr>
            </a:br>
            <a:r>
              <a:rPr lang="en-US" sz="1600" dirty="0">
                <a:ea typeface="+mj-lt"/>
                <a:cs typeface="+mj-lt"/>
              </a:rPr>
              <a:t>https://www.hindawi.com/journals/complexity/2020/8885861/</a:t>
            </a:r>
            <a:endParaRPr lang="en-US" sz="1600" dirty="0">
              <a:cs typeface="Arial"/>
            </a:endParaRPr>
          </a:p>
        </p:txBody>
      </p:sp>
      <p:sp>
        <p:nvSpPr>
          <p:cNvPr id="3" name="Content Placeholder 2">
            <a:extLst>
              <a:ext uri="{FF2B5EF4-FFF2-40B4-BE49-F238E27FC236}">
                <a16:creationId xmlns:a16="http://schemas.microsoft.com/office/drawing/2014/main" id="{863D1963-B1BA-496D-B786-60F34A45EB96}"/>
              </a:ext>
            </a:extLst>
          </p:cNvPr>
          <p:cNvSpPr>
            <a:spLocks noGrp="1"/>
          </p:cNvSpPr>
          <p:nvPr>
            <p:ph idx="1"/>
          </p:nvPr>
        </p:nvSpPr>
        <p:spPr/>
        <p:txBody>
          <a:bodyPr/>
          <a:lstStyle/>
          <a:p>
            <a:pPr marL="0" indent="0" algn="ctr">
              <a:buNone/>
            </a:pPr>
            <a:r>
              <a:rPr lang="en-US" sz="6000" dirty="0">
                <a:cs typeface="Arial"/>
              </a:rPr>
              <a:t>THANK YOU </a:t>
            </a:r>
            <a:endParaRPr lang="en-US"/>
          </a:p>
          <a:p>
            <a:pPr marL="0" indent="0" algn="r">
              <a:buNone/>
            </a:pPr>
            <a:r>
              <a:rPr lang="en-US" dirty="0">
                <a:cs typeface="Arial"/>
              </a:rPr>
              <a:t>          By –  Apurv Kumar </a:t>
            </a:r>
          </a:p>
          <a:p>
            <a:pPr marL="0" indent="0" algn="r">
              <a:buNone/>
            </a:pPr>
            <a:r>
              <a:rPr lang="en-US" dirty="0">
                <a:cs typeface="Arial"/>
              </a:rPr>
              <a:t>        CSE 2</a:t>
            </a:r>
          </a:p>
          <a:p>
            <a:pPr marL="0" indent="0" algn="r">
              <a:buNone/>
            </a:pPr>
            <a:r>
              <a:rPr lang="en-US" dirty="0">
                <a:cs typeface="Arial"/>
              </a:rPr>
              <a:t>        2193052</a:t>
            </a:r>
          </a:p>
        </p:txBody>
      </p:sp>
    </p:spTree>
    <p:extLst>
      <p:ext uri="{BB962C8B-B14F-4D97-AF65-F5344CB8AC3E}">
        <p14:creationId xmlns:p14="http://schemas.microsoft.com/office/powerpoint/2010/main" val="6717870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Madison</vt:lpstr>
      <vt:lpstr>Mini Project - III Fake news detection program</vt:lpstr>
      <vt:lpstr>   Introduction:</vt:lpstr>
      <vt:lpstr> Applications:</vt:lpstr>
      <vt:lpstr>Conceptual framework:</vt:lpstr>
      <vt:lpstr>Algorithms and Tools used:</vt:lpstr>
      <vt:lpstr>Literature survey:</vt:lpstr>
      <vt:lpstr>Scope of project:</vt:lpstr>
      <vt:lpstr>References:</vt:lpstr>
      <vt:lpstr>Source: https://www.hindawi.com/journals/complexity/2020/8885861/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870</cp:revision>
  <dcterms:created xsi:type="dcterms:W3CDTF">2020-10-03T10:52:31Z</dcterms:created>
  <dcterms:modified xsi:type="dcterms:W3CDTF">2021-08-17T07:17:52Z</dcterms:modified>
</cp:coreProperties>
</file>