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69" r:id="rId4"/>
    <p:sldId id="267" r:id="rId5"/>
    <p:sldId id="266" r:id="rId6"/>
    <p:sldId id="265" r:id="rId7"/>
    <p:sldId id="264" r:id="rId8"/>
    <p:sldId id="262" r:id="rId9"/>
    <p:sldId id="261" r:id="rId10"/>
    <p:sldId id="272" r:id="rId11"/>
    <p:sldId id="271" r:id="rId12"/>
    <p:sldId id="259"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60"/>
  </p:normalViewPr>
  <p:slideViewPr>
    <p:cSldViewPr snapToGrid="0">
      <p:cViewPr varScale="1">
        <p:scale>
          <a:sx n="103" d="100"/>
          <a:sy n="103"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56C13-EEF3-49F4-81BA-F75A4BAE99C2}" type="datetimeFigureOut">
              <a:rPr lang="en-US" smtClean="0"/>
              <a:t>4/23/2015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0E856-CA52-4405-9500-C3B47387723D}" type="slidenum">
              <a:rPr lang="en-US" smtClean="0"/>
              <a:t>‹#›</a:t>
            </a:fld>
            <a:endParaRPr lang="en-US"/>
          </a:p>
        </p:txBody>
      </p:sp>
    </p:spTree>
    <p:extLst>
      <p:ext uri="{BB962C8B-B14F-4D97-AF65-F5344CB8AC3E}">
        <p14:creationId xmlns:p14="http://schemas.microsoft.com/office/powerpoint/2010/main" val="119315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1</a:t>
            </a:fld>
            <a:endParaRPr lang="en-US"/>
          </a:p>
        </p:txBody>
      </p:sp>
    </p:spTree>
    <p:extLst>
      <p:ext uri="{BB962C8B-B14F-4D97-AF65-F5344CB8AC3E}">
        <p14:creationId xmlns:p14="http://schemas.microsoft.com/office/powerpoint/2010/main" val="2780891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10</a:t>
            </a:fld>
            <a:endParaRPr lang="en-US"/>
          </a:p>
        </p:txBody>
      </p:sp>
    </p:spTree>
    <p:extLst>
      <p:ext uri="{BB962C8B-B14F-4D97-AF65-F5344CB8AC3E}">
        <p14:creationId xmlns:p14="http://schemas.microsoft.com/office/powerpoint/2010/main" val="1761850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11</a:t>
            </a:fld>
            <a:endParaRPr lang="en-US"/>
          </a:p>
        </p:txBody>
      </p:sp>
    </p:spTree>
    <p:extLst>
      <p:ext uri="{BB962C8B-B14F-4D97-AF65-F5344CB8AC3E}">
        <p14:creationId xmlns:p14="http://schemas.microsoft.com/office/powerpoint/2010/main" val="78171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12</a:t>
            </a:fld>
            <a:endParaRPr lang="en-US"/>
          </a:p>
        </p:txBody>
      </p:sp>
    </p:spTree>
    <p:extLst>
      <p:ext uri="{BB962C8B-B14F-4D97-AF65-F5344CB8AC3E}">
        <p14:creationId xmlns:p14="http://schemas.microsoft.com/office/powerpoint/2010/main" val="180132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13</a:t>
            </a:fld>
            <a:endParaRPr lang="en-US"/>
          </a:p>
        </p:txBody>
      </p:sp>
    </p:spTree>
    <p:extLst>
      <p:ext uri="{BB962C8B-B14F-4D97-AF65-F5344CB8AC3E}">
        <p14:creationId xmlns:p14="http://schemas.microsoft.com/office/powerpoint/2010/main" val="232510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2</a:t>
            </a:fld>
            <a:endParaRPr lang="en-US"/>
          </a:p>
        </p:txBody>
      </p:sp>
    </p:spTree>
    <p:extLst>
      <p:ext uri="{BB962C8B-B14F-4D97-AF65-F5344CB8AC3E}">
        <p14:creationId xmlns:p14="http://schemas.microsoft.com/office/powerpoint/2010/main" val="110536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3</a:t>
            </a:fld>
            <a:endParaRPr lang="en-US"/>
          </a:p>
        </p:txBody>
      </p:sp>
    </p:spTree>
    <p:extLst>
      <p:ext uri="{BB962C8B-B14F-4D97-AF65-F5344CB8AC3E}">
        <p14:creationId xmlns:p14="http://schemas.microsoft.com/office/powerpoint/2010/main" val="61374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4</a:t>
            </a:fld>
            <a:endParaRPr lang="en-US"/>
          </a:p>
        </p:txBody>
      </p:sp>
    </p:spTree>
    <p:extLst>
      <p:ext uri="{BB962C8B-B14F-4D97-AF65-F5344CB8AC3E}">
        <p14:creationId xmlns:p14="http://schemas.microsoft.com/office/powerpoint/2010/main" val="1454880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5</a:t>
            </a:fld>
            <a:endParaRPr lang="en-US"/>
          </a:p>
        </p:txBody>
      </p:sp>
    </p:spTree>
    <p:extLst>
      <p:ext uri="{BB962C8B-B14F-4D97-AF65-F5344CB8AC3E}">
        <p14:creationId xmlns:p14="http://schemas.microsoft.com/office/powerpoint/2010/main" val="12832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6</a:t>
            </a:fld>
            <a:endParaRPr lang="en-US"/>
          </a:p>
        </p:txBody>
      </p:sp>
    </p:spTree>
    <p:extLst>
      <p:ext uri="{BB962C8B-B14F-4D97-AF65-F5344CB8AC3E}">
        <p14:creationId xmlns:p14="http://schemas.microsoft.com/office/powerpoint/2010/main" val="228734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7</a:t>
            </a:fld>
            <a:endParaRPr lang="en-US"/>
          </a:p>
        </p:txBody>
      </p:sp>
    </p:spTree>
    <p:extLst>
      <p:ext uri="{BB962C8B-B14F-4D97-AF65-F5344CB8AC3E}">
        <p14:creationId xmlns:p14="http://schemas.microsoft.com/office/powerpoint/2010/main" val="51981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8</a:t>
            </a:fld>
            <a:endParaRPr lang="en-US"/>
          </a:p>
        </p:txBody>
      </p:sp>
    </p:spTree>
    <p:extLst>
      <p:ext uri="{BB962C8B-B14F-4D97-AF65-F5344CB8AC3E}">
        <p14:creationId xmlns:p14="http://schemas.microsoft.com/office/powerpoint/2010/main" val="305803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0E856-CA52-4405-9500-C3B47387723D}" type="slidenum">
              <a:rPr lang="en-US" smtClean="0"/>
              <a:t>9</a:t>
            </a:fld>
            <a:endParaRPr lang="en-US"/>
          </a:p>
        </p:txBody>
      </p:sp>
    </p:spTree>
    <p:extLst>
      <p:ext uri="{BB962C8B-B14F-4D97-AF65-F5344CB8AC3E}">
        <p14:creationId xmlns:p14="http://schemas.microsoft.com/office/powerpoint/2010/main" val="142730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8B3617-71D5-4A5B-A322-BF0F4525C449}"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95398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8B3617-71D5-4A5B-A322-BF0F4525C449}"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64553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8B3617-71D5-4A5B-A322-BF0F4525C449}"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67305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8B3617-71D5-4A5B-A322-BF0F4525C449}"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77392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B3617-71D5-4A5B-A322-BF0F4525C449}"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272201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8B3617-71D5-4A5B-A322-BF0F4525C449}"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76956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8B3617-71D5-4A5B-A322-BF0F4525C449}" type="datetimeFigureOut">
              <a:rPr lang="en-US" smtClean="0"/>
              <a:t>4/23/2015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228996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8B3617-71D5-4A5B-A322-BF0F4525C449}" type="datetimeFigureOut">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109074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B3617-71D5-4A5B-A322-BF0F4525C449}" type="datetimeFigureOut">
              <a:rPr lang="en-US" smtClean="0"/>
              <a:t>4/23/2015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255729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B3617-71D5-4A5B-A322-BF0F4525C449}"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343617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B3617-71D5-4A5B-A322-BF0F4525C449}"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8757-FF46-4DDE-93AB-DA10491FC967}" type="slidenum">
              <a:rPr lang="en-US" smtClean="0"/>
              <a:t>‹#›</a:t>
            </a:fld>
            <a:endParaRPr lang="en-US"/>
          </a:p>
        </p:txBody>
      </p:sp>
    </p:spTree>
    <p:extLst>
      <p:ext uri="{BB962C8B-B14F-4D97-AF65-F5344CB8AC3E}">
        <p14:creationId xmlns:p14="http://schemas.microsoft.com/office/powerpoint/2010/main" val="95969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B3617-71D5-4A5B-A322-BF0F4525C449}" type="datetimeFigureOut">
              <a:rPr lang="en-US" smtClean="0"/>
              <a:t>4/23/2015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8757-FF46-4DDE-93AB-DA10491FC967}" type="slidenum">
              <a:rPr lang="en-US" smtClean="0"/>
              <a:t>‹#›</a:t>
            </a:fld>
            <a:endParaRPr lang="en-US"/>
          </a:p>
        </p:txBody>
      </p:sp>
    </p:spTree>
    <p:extLst>
      <p:ext uri="{BB962C8B-B14F-4D97-AF65-F5344CB8AC3E}">
        <p14:creationId xmlns:p14="http://schemas.microsoft.com/office/powerpoint/2010/main" val="124869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214605" y="5589038"/>
            <a:ext cx="11877868" cy="923330"/>
          </a:xfrm>
          <a:prstGeom prst="rect">
            <a:avLst/>
          </a:prstGeom>
          <a:noFill/>
        </p:spPr>
        <p:txBody>
          <a:bodyPr wrap="square" rtlCol="0">
            <a:spAutoFit/>
          </a:bodyPr>
          <a:lstStyle/>
          <a:p>
            <a:pPr algn="ctr"/>
            <a:r>
              <a:rPr lang="en-US" sz="5400" dirty="0" smtClean="0">
                <a:solidFill>
                  <a:srgbClr val="FFFF00"/>
                </a:solidFill>
              </a:rPr>
              <a:t>Jed Brundidge</a:t>
            </a:r>
            <a:endParaRPr lang="en-US" sz="5400" dirty="0">
              <a:solidFill>
                <a:srgbClr val="FFFF00"/>
              </a:solidFill>
            </a:endParaRPr>
          </a:p>
        </p:txBody>
      </p:sp>
    </p:spTree>
    <p:extLst>
      <p:ext uri="{BB962C8B-B14F-4D97-AF65-F5344CB8AC3E}">
        <p14:creationId xmlns:p14="http://schemas.microsoft.com/office/powerpoint/2010/main" val="1805916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Examples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pic>
        <p:nvPicPr>
          <p:cNvPr id="3" name="Picture 2" descr="llllllllll.JPG"/>
          <p:cNvPicPr>
            <a:picLocks noChangeAspect="1"/>
          </p:cNvPicPr>
          <p:nvPr/>
        </p:nvPicPr>
        <p:blipFill>
          <a:blip r:embed="rId4"/>
          <a:stretch>
            <a:fillRect/>
          </a:stretch>
        </p:blipFill>
        <p:spPr>
          <a:xfrm>
            <a:off x="1797096" y="1295400"/>
            <a:ext cx="8480379" cy="3619500"/>
          </a:xfrm>
          <a:prstGeom prst="rect">
            <a:avLst/>
          </a:prstGeom>
        </p:spPr>
      </p:pic>
    </p:spTree>
    <p:extLst>
      <p:ext uri="{BB962C8B-B14F-4D97-AF65-F5344CB8AC3E}">
        <p14:creationId xmlns:p14="http://schemas.microsoft.com/office/powerpoint/2010/main" val="1774569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Summary</a:t>
            </a:r>
          </a:p>
        </p:txBody>
      </p:sp>
      <p:sp>
        <p:nvSpPr>
          <p:cNvPr id="3" name="5-Point Star 2"/>
          <p:cNvSpPr/>
          <p:nvPr/>
        </p:nvSpPr>
        <p:spPr>
          <a:xfrm>
            <a:off x="335902" y="1148811"/>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 name="TextBox 3"/>
          <p:cNvSpPr txBox="1"/>
          <p:nvPr/>
        </p:nvSpPr>
        <p:spPr>
          <a:xfrm>
            <a:off x="671513" y="1149350"/>
            <a:ext cx="2137036" cy="368300"/>
          </a:xfrm>
          <a:prstGeom prst="rect">
            <a:avLst/>
          </a:prstGeom>
          <a:noFill/>
        </p:spPr>
        <p:txBody>
          <a:bodyPr wrap="square" rtlCol="0" anchor="t">
            <a:spAutoFit/>
          </a:bodyPr>
          <a:lstStyle/>
          <a:p>
            <a:r>
              <a:rPr lang="en-US" dirty="0">
                <a:solidFill>
                  <a:srgbClr val="FFFF00"/>
                </a:solidFill>
              </a:rPr>
              <a:t>What is Node.js?</a:t>
            </a:r>
          </a:p>
        </p:txBody>
      </p:sp>
      <p:sp>
        <p:nvSpPr>
          <p:cNvPr id="6" name="5-Point Star 5"/>
          <p:cNvSpPr/>
          <p:nvPr/>
        </p:nvSpPr>
        <p:spPr>
          <a:xfrm>
            <a:off x="335901" y="1683766"/>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
        <p:nvSpPr>
          <p:cNvPr id="9" name="TextBox 8"/>
          <p:cNvSpPr txBox="1"/>
          <p:nvPr/>
        </p:nvSpPr>
        <p:spPr>
          <a:xfrm>
            <a:off x="671804" y="1663559"/>
            <a:ext cx="1859355" cy="369332"/>
          </a:xfrm>
          <a:prstGeom prst="rect">
            <a:avLst/>
          </a:prstGeom>
          <a:noFill/>
        </p:spPr>
        <p:txBody>
          <a:bodyPr wrap="none" rtlCol="0">
            <a:spAutoFit/>
          </a:bodyPr>
          <a:lstStyle/>
          <a:p>
            <a:r>
              <a:rPr lang="en-US" dirty="0" smtClean="0">
                <a:solidFill>
                  <a:srgbClr val="FFFF00"/>
                </a:solidFill>
              </a:rPr>
              <a:t>History of Node.js</a:t>
            </a:r>
            <a:endParaRPr lang="en-US" dirty="0">
              <a:solidFill>
                <a:srgbClr val="FFFF00"/>
              </a:solidFill>
            </a:endParaRPr>
          </a:p>
        </p:txBody>
      </p:sp>
      <p:sp>
        <p:nvSpPr>
          <p:cNvPr id="10" name="5-Point Star 9"/>
          <p:cNvSpPr/>
          <p:nvPr/>
        </p:nvSpPr>
        <p:spPr>
          <a:xfrm>
            <a:off x="335901" y="2218721"/>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671513" y="2219325"/>
            <a:ext cx="3306292" cy="369332"/>
          </a:xfrm>
          <a:prstGeom prst="rect">
            <a:avLst/>
          </a:prstGeom>
          <a:noFill/>
        </p:spPr>
        <p:txBody>
          <a:bodyPr wrap="square" rtlCol="0" anchor="t">
            <a:spAutoFit/>
          </a:bodyPr>
          <a:lstStyle/>
          <a:p>
            <a:r>
              <a:rPr lang="en-US" dirty="0">
                <a:solidFill>
                  <a:srgbClr val="FFFF00"/>
                </a:solidFill>
              </a:rPr>
              <a:t>Pros and Cons of using Node.js</a:t>
            </a:r>
          </a:p>
        </p:txBody>
      </p:sp>
      <p:sp>
        <p:nvSpPr>
          <p:cNvPr id="11" name="5-Point Star 10"/>
          <p:cNvSpPr/>
          <p:nvPr/>
        </p:nvSpPr>
        <p:spPr>
          <a:xfrm>
            <a:off x="335900" y="2753676"/>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2" name="TextBox 11"/>
          <p:cNvSpPr txBox="1"/>
          <p:nvPr/>
        </p:nvSpPr>
        <p:spPr>
          <a:xfrm>
            <a:off x="671804" y="2771388"/>
            <a:ext cx="2141292" cy="369332"/>
          </a:xfrm>
          <a:prstGeom prst="rect">
            <a:avLst/>
          </a:prstGeom>
          <a:noFill/>
        </p:spPr>
        <p:txBody>
          <a:bodyPr wrap="none" rtlCol="0">
            <a:spAutoFit/>
          </a:bodyPr>
          <a:lstStyle/>
          <a:p>
            <a:r>
              <a:rPr lang="en-US" dirty="0" smtClean="0">
                <a:solidFill>
                  <a:srgbClr val="FFFF00"/>
                </a:solidFill>
              </a:rPr>
              <a:t>When to use Node.js</a:t>
            </a:r>
            <a:endParaRPr lang="en-US" dirty="0">
              <a:solidFill>
                <a:srgbClr val="FFFF00"/>
              </a:solidFill>
            </a:endParaRPr>
          </a:p>
        </p:txBody>
      </p:sp>
    </p:spTree>
    <p:extLst>
      <p:ext uri="{BB962C8B-B14F-4D97-AF65-F5344CB8AC3E}">
        <p14:creationId xmlns:p14="http://schemas.microsoft.com/office/powerpoint/2010/main" val="857185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Sources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
        <p:nvSpPr>
          <p:cNvPr id="10" name="TextBox 9"/>
          <p:cNvSpPr txBox="1"/>
          <p:nvPr/>
        </p:nvSpPr>
        <p:spPr>
          <a:xfrm>
            <a:off x="938443" y="1416358"/>
            <a:ext cx="2104465" cy="369332"/>
          </a:xfrm>
          <a:prstGeom prst="rect">
            <a:avLst/>
          </a:prstGeom>
        </p:spPr>
        <p:txBody>
          <a:bodyPr rtlCol="0" anchor="t">
            <a:spAutoFit/>
          </a:bodyPr>
          <a:lstStyle/>
          <a:p>
            <a:r>
              <a:rPr lang="en-US">
                <a:solidFill>
                  <a:srgbClr val="FFFF00"/>
                </a:solidFill>
              </a:rPr>
              <a:t>Nodejs.org</a:t>
            </a:r>
          </a:p>
        </p:txBody>
      </p:sp>
      <p:sp>
        <p:nvSpPr>
          <p:cNvPr id="6" name="Cloud 5"/>
          <p:cNvSpPr/>
          <p:nvPr/>
        </p:nvSpPr>
        <p:spPr>
          <a:xfrm>
            <a:off x="245630" y="1385355"/>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p:cNvSpPr/>
          <p:nvPr/>
        </p:nvSpPr>
        <p:spPr>
          <a:xfrm>
            <a:off x="225994" y="2161547"/>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18121" y="2166165"/>
            <a:ext cx="10298872" cy="369332"/>
          </a:xfrm>
          <a:prstGeom prst="rect">
            <a:avLst/>
          </a:prstGeom>
        </p:spPr>
        <p:txBody>
          <a:bodyPr rtlCol="0">
            <a:spAutoFit/>
          </a:bodyPr>
          <a:lstStyle/>
          <a:p>
            <a:r>
              <a:rPr lang="en-US" dirty="0">
                <a:solidFill>
                  <a:srgbClr val="FFFF00"/>
                </a:solidFill>
                <a:latin typeface="Calibri" charset="0"/>
              </a:rPr>
              <a:t>http://elegantcode.com/2012/02/06/solving-the-upload-progress-bar-problemthe-history-of-node-js/</a:t>
            </a:r>
            <a:endParaRPr lang="en-US">
              <a:solidFill>
                <a:srgbClr val="FFFF00"/>
              </a:solidFill>
            </a:endParaRPr>
          </a:p>
        </p:txBody>
      </p:sp>
      <p:sp>
        <p:nvSpPr>
          <p:cNvPr id="9" name="Cloud 8"/>
          <p:cNvSpPr/>
          <p:nvPr/>
        </p:nvSpPr>
        <p:spPr>
          <a:xfrm>
            <a:off x="226019" y="2967215"/>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02038" y="2972187"/>
            <a:ext cx="4560760" cy="369332"/>
          </a:xfrm>
          <a:prstGeom prst="rect">
            <a:avLst/>
          </a:prstGeom>
        </p:spPr>
        <p:txBody>
          <a:bodyPr rtlCol="0">
            <a:spAutoFit/>
          </a:bodyPr>
          <a:lstStyle/>
          <a:p>
            <a:pPr algn="ctr"/>
            <a:r>
              <a:rPr lang="en-US" dirty="0">
                <a:solidFill>
                  <a:srgbClr val="FFFF00"/>
                </a:solidFill>
                <a:latin typeface="Calibri" charset="0"/>
              </a:rPr>
              <a:t>http://voidcanvas.com/describing-node-js/</a:t>
            </a:r>
            <a:endParaRPr lang="en-US">
              <a:solidFill>
                <a:srgbClr val="FFFF00"/>
              </a:solidFill>
            </a:endParaRPr>
          </a:p>
        </p:txBody>
      </p:sp>
      <p:sp>
        <p:nvSpPr>
          <p:cNvPr id="11" name="TextBox 10"/>
          <p:cNvSpPr txBox="1"/>
          <p:nvPr/>
        </p:nvSpPr>
        <p:spPr>
          <a:xfrm>
            <a:off x="897627" y="3740277"/>
            <a:ext cx="6192496" cy="369888"/>
          </a:xfrm>
          <a:prstGeom prst="rect">
            <a:avLst/>
          </a:prstGeom>
        </p:spPr>
        <p:txBody>
          <a:bodyPr rtlCol="0">
            <a:spAutoFit/>
          </a:bodyPr>
          <a:lstStyle/>
          <a:p>
            <a:r>
              <a:rPr lang="en-US">
                <a:solidFill>
                  <a:srgbClr val="FFFF00"/>
                </a:solidFill>
              </a:rPr>
              <a:t>https://blog.engineyard.com/2013/when-to-use-nodejs</a:t>
            </a:r>
          </a:p>
        </p:txBody>
      </p:sp>
      <p:sp>
        <p:nvSpPr>
          <p:cNvPr id="12" name="Cloud 11"/>
          <p:cNvSpPr/>
          <p:nvPr/>
        </p:nvSpPr>
        <p:spPr>
          <a:xfrm>
            <a:off x="275115" y="3733582"/>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95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237659" y="1413323"/>
            <a:ext cx="11560628" cy="1107996"/>
          </a:xfrm>
          <a:prstGeom prst="rect">
            <a:avLst/>
          </a:prstGeom>
          <a:noFill/>
        </p:spPr>
        <p:txBody>
          <a:bodyPr wrap="square" rtlCol="0" anchor="t">
            <a:spAutoFit/>
          </a:bodyPr>
          <a:lstStyle/>
          <a:p>
            <a:pPr algn="ctr"/>
            <a:r>
              <a:rPr lang="en-US" sz="6600" dirty="0">
                <a:solidFill>
                  <a:srgbClr val="FFFF00"/>
                </a:solidFill>
              </a:rPr>
              <a:t>Questions?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Tree>
    <p:extLst>
      <p:ext uri="{BB962C8B-B14F-4D97-AF65-F5344CB8AC3E}">
        <p14:creationId xmlns:p14="http://schemas.microsoft.com/office/powerpoint/2010/main" val="2367131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spAutoFit/>
          </a:bodyPr>
          <a:lstStyle/>
          <a:p>
            <a:pPr algn="ctr"/>
            <a:r>
              <a:rPr lang="en-US" sz="6600" dirty="0" smtClean="0">
                <a:solidFill>
                  <a:srgbClr val="FFFF00"/>
                </a:solidFill>
              </a:rPr>
              <a:t>Overview</a:t>
            </a:r>
            <a:endParaRPr lang="en-US" sz="6600" dirty="0">
              <a:solidFill>
                <a:srgbClr val="FFFF00"/>
              </a:solidFill>
            </a:endParaRPr>
          </a:p>
        </p:txBody>
      </p:sp>
      <p:sp>
        <p:nvSpPr>
          <p:cNvPr id="3" name="5-Point Star 2"/>
          <p:cNvSpPr/>
          <p:nvPr/>
        </p:nvSpPr>
        <p:spPr>
          <a:xfrm>
            <a:off x="335902" y="1148811"/>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 name="TextBox 3"/>
          <p:cNvSpPr txBox="1"/>
          <p:nvPr/>
        </p:nvSpPr>
        <p:spPr>
          <a:xfrm>
            <a:off x="671513" y="1149350"/>
            <a:ext cx="2137036" cy="368300"/>
          </a:xfrm>
          <a:prstGeom prst="rect">
            <a:avLst/>
          </a:prstGeom>
          <a:noFill/>
        </p:spPr>
        <p:txBody>
          <a:bodyPr wrap="square" rtlCol="0" anchor="t">
            <a:spAutoFit/>
          </a:bodyPr>
          <a:lstStyle/>
          <a:p>
            <a:r>
              <a:rPr lang="en-US" dirty="0">
                <a:solidFill>
                  <a:srgbClr val="FFFF00"/>
                </a:solidFill>
              </a:rPr>
              <a:t>What is Node.js?</a:t>
            </a:r>
          </a:p>
        </p:txBody>
      </p:sp>
      <p:sp>
        <p:nvSpPr>
          <p:cNvPr id="6" name="5-Point Star 5"/>
          <p:cNvSpPr/>
          <p:nvPr/>
        </p:nvSpPr>
        <p:spPr>
          <a:xfrm>
            <a:off x="335901" y="1683766"/>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
        <p:nvSpPr>
          <p:cNvPr id="9" name="TextBox 8"/>
          <p:cNvSpPr txBox="1"/>
          <p:nvPr/>
        </p:nvSpPr>
        <p:spPr>
          <a:xfrm>
            <a:off x="671804" y="1663559"/>
            <a:ext cx="1859355" cy="369332"/>
          </a:xfrm>
          <a:prstGeom prst="rect">
            <a:avLst/>
          </a:prstGeom>
          <a:noFill/>
        </p:spPr>
        <p:txBody>
          <a:bodyPr wrap="none" rtlCol="0">
            <a:spAutoFit/>
          </a:bodyPr>
          <a:lstStyle/>
          <a:p>
            <a:r>
              <a:rPr lang="en-US" dirty="0" smtClean="0">
                <a:solidFill>
                  <a:srgbClr val="FFFF00"/>
                </a:solidFill>
              </a:rPr>
              <a:t>History of Node.js</a:t>
            </a:r>
            <a:endParaRPr lang="en-US" dirty="0">
              <a:solidFill>
                <a:srgbClr val="FFFF00"/>
              </a:solidFill>
            </a:endParaRPr>
          </a:p>
        </p:txBody>
      </p:sp>
      <p:sp>
        <p:nvSpPr>
          <p:cNvPr id="10" name="5-Point Star 9"/>
          <p:cNvSpPr/>
          <p:nvPr/>
        </p:nvSpPr>
        <p:spPr>
          <a:xfrm>
            <a:off x="335901" y="2218721"/>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671513" y="2219325"/>
            <a:ext cx="3306292" cy="369332"/>
          </a:xfrm>
          <a:prstGeom prst="rect">
            <a:avLst/>
          </a:prstGeom>
          <a:noFill/>
        </p:spPr>
        <p:txBody>
          <a:bodyPr wrap="square" rtlCol="0" anchor="t">
            <a:spAutoFit/>
          </a:bodyPr>
          <a:lstStyle/>
          <a:p>
            <a:r>
              <a:rPr lang="en-US" dirty="0">
                <a:solidFill>
                  <a:srgbClr val="FFFF00"/>
                </a:solidFill>
              </a:rPr>
              <a:t>Pros and Cons of using Node.js</a:t>
            </a:r>
          </a:p>
        </p:txBody>
      </p:sp>
      <p:sp>
        <p:nvSpPr>
          <p:cNvPr id="11" name="5-Point Star 10"/>
          <p:cNvSpPr/>
          <p:nvPr/>
        </p:nvSpPr>
        <p:spPr>
          <a:xfrm>
            <a:off x="335900" y="2753676"/>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2" name="TextBox 11"/>
          <p:cNvSpPr txBox="1"/>
          <p:nvPr/>
        </p:nvSpPr>
        <p:spPr>
          <a:xfrm>
            <a:off x="671804" y="2771388"/>
            <a:ext cx="2141292" cy="369332"/>
          </a:xfrm>
          <a:prstGeom prst="rect">
            <a:avLst/>
          </a:prstGeom>
          <a:noFill/>
        </p:spPr>
        <p:txBody>
          <a:bodyPr wrap="none" rtlCol="0">
            <a:spAutoFit/>
          </a:bodyPr>
          <a:lstStyle/>
          <a:p>
            <a:r>
              <a:rPr lang="en-US" dirty="0" smtClean="0">
                <a:solidFill>
                  <a:srgbClr val="FFFF00"/>
                </a:solidFill>
              </a:rPr>
              <a:t>When to use Node.js</a:t>
            </a:r>
            <a:endParaRPr lang="en-US" dirty="0">
              <a:solidFill>
                <a:srgbClr val="FFFF00"/>
              </a:solidFill>
            </a:endParaRPr>
          </a:p>
        </p:txBody>
      </p:sp>
      <p:sp>
        <p:nvSpPr>
          <p:cNvPr id="13" name="5-Point Star 12"/>
          <p:cNvSpPr/>
          <p:nvPr/>
        </p:nvSpPr>
        <p:spPr>
          <a:xfrm>
            <a:off x="335899" y="3299917"/>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4" name="TextBox 13"/>
          <p:cNvSpPr txBox="1"/>
          <p:nvPr/>
        </p:nvSpPr>
        <p:spPr>
          <a:xfrm>
            <a:off x="671804" y="3324055"/>
            <a:ext cx="1066959" cy="369332"/>
          </a:xfrm>
          <a:prstGeom prst="rect">
            <a:avLst/>
          </a:prstGeom>
          <a:noFill/>
        </p:spPr>
        <p:txBody>
          <a:bodyPr wrap="none" rtlCol="0">
            <a:spAutoFit/>
          </a:bodyPr>
          <a:lstStyle/>
          <a:p>
            <a:r>
              <a:rPr lang="en-US" dirty="0" smtClean="0">
                <a:solidFill>
                  <a:srgbClr val="FFFF00"/>
                </a:solidFill>
              </a:rPr>
              <a:t>Examples</a:t>
            </a:r>
            <a:endParaRPr lang="en-US" dirty="0">
              <a:solidFill>
                <a:srgbClr val="FFFF00"/>
              </a:solidFill>
            </a:endParaRPr>
          </a:p>
        </p:txBody>
      </p:sp>
      <p:sp>
        <p:nvSpPr>
          <p:cNvPr id="15" name="5-Point Star 14"/>
          <p:cNvSpPr/>
          <p:nvPr/>
        </p:nvSpPr>
        <p:spPr>
          <a:xfrm>
            <a:off x="335898" y="3816612"/>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6" name="TextBox 15"/>
          <p:cNvSpPr txBox="1"/>
          <p:nvPr/>
        </p:nvSpPr>
        <p:spPr>
          <a:xfrm>
            <a:off x="671804" y="3837811"/>
            <a:ext cx="1077090" cy="369332"/>
          </a:xfrm>
          <a:prstGeom prst="rect">
            <a:avLst/>
          </a:prstGeom>
          <a:noFill/>
        </p:spPr>
        <p:txBody>
          <a:bodyPr wrap="none" rtlCol="0">
            <a:spAutoFit/>
          </a:bodyPr>
          <a:lstStyle/>
          <a:p>
            <a:r>
              <a:rPr lang="en-US" dirty="0" smtClean="0">
                <a:solidFill>
                  <a:srgbClr val="FFFF00"/>
                </a:solidFill>
              </a:rPr>
              <a:t>Summary</a:t>
            </a:r>
            <a:endParaRPr lang="en-US" dirty="0">
              <a:solidFill>
                <a:srgbClr val="FFFF00"/>
              </a:solidFill>
            </a:endParaRPr>
          </a:p>
        </p:txBody>
      </p:sp>
      <p:sp>
        <p:nvSpPr>
          <p:cNvPr id="17" name="5-Point Star 16"/>
          <p:cNvSpPr/>
          <p:nvPr/>
        </p:nvSpPr>
        <p:spPr>
          <a:xfrm>
            <a:off x="335898" y="4333307"/>
            <a:ext cx="223935" cy="32891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8" name="TextBox 17"/>
          <p:cNvSpPr txBox="1"/>
          <p:nvPr/>
        </p:nvSpPr>
        <p:spPr>
          <a:xfrm>
            <a:off x="671804" y="4346501"/>
            <a:ext cx="1127873" cy="369332"/>
          </a:xfrm>
          <a:prstGeom prst="rect">
            <a:avLst/>
          </a:prstGeom>
          <a:noFill/>
        </p:spPr>
        <p:txBody>
          <a:bodyPr wrap="none" rtlCol="0">
            <a:spAutoFit/>
          </a:bodyPr>
          <a:lstStyle/>
          <a:p>
            <a:r>
              <a:rPr lang="en-US" dirty="0" smtClean="0">
                <a:solidFill>
                  <a:srgbClr val="FFFF00"/>
                </a:solidFill>
              </a:rPr>
              <a:t>Questions</a:t>
            </a:r>
            <a:endParaRPr lang="en-US" dirty="0">
              <a:solidFill>
                <a:srgbClr val="FFFF00"/>
              </a:solidFill>
            </a:endParaRPr>
          </a:p>
        </p:txBody>
      </p:sp>
    </p:spTree>
    <p:extLst>
      <p:ext uri="{BB962C8B-B14F-4D97-AF65-F5344CB8AC3E}">
        <p14:creationId xmlns:p14="http://schemas.microsoft.com/office/powerpoint/2010/main" val="73167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What is Node.js?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
        <p:nvSpPr>
          <p:cNvPr id="5" name="TextBox 4"/>
          <p:cNvSpPr txBox="1"/>
          <p:nvPr/>
        </p:nvSpPr>
        <p:spPr>
          <a:xfrm>
            <a:off x="789650" y="1444577"/>
            <a:ext cx="11080002" cy="1015663"/>
          </a:xfrm>
          <a:prstGeom prst="rect">
            <a:avLst/>
          </a:prstGeom>
        </p:spPr>
        <p:txBody>
          <a:bodyPr rtlCol="0" anchor="t">
            <a:spAutoFit/>
          </a:bodyPr>
          <a:lstStyle/>
          <a:p>
            <a:r>
              <a:rPr lang="en-US" sz="2000" dirty="0">
                <a:solidFill>
                  <a:srgbClr val="FFFF00"/>
                </a:solidFill>
                <a:latin typeface="Times New Roman" charset="0"/>
                <a:cs typeface="Times New Roman" charset="0"/>
              </a:rPr>
              <a:t>Node.js is a platform built on Chrome's JavaScript runtime for easily building fast, scalable network applications. Node.js uses an event-driven, non-blocking I/O model that makes it lightweight and efficient, perfect for data-intensive real-time applications that run across distributed devices.</a:t>
            </a:r>
            <a:r>
              <a:rPr lang="en-US" dirty="0">
                <a:solidFill>
                  <a:srgbClr val="FFFF00"/>
                </a:solidFill>
                <a:latin typeface="Times New Roman" charset="0"/>
                <a:cs typeface="Times New Roman" charset="0"/>
              </a:rPr>
              <a:t> </a:t>
            </a:r>
          </a:p>
        </p:txBody>
      </p:sp>
      <p:sp>
        <p:nvSpPr>
          <p:cNvPr id="7" name="Cloud 6"/>
          <p:cNvSpPr/>
          <p:nvPr/>
        </p:nvSpPr>
        <p:spPr>
          <a:xfrm>
            <a:off x="190313" y="1481978"/>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ing.JPG"/>
          <p:cNvPicPr>
            <a:picLocks noChangeAspect="1"/>
          </p:cNvPicPr>
          <p:nvPr/>
        </p:nvPicPr>
        <p:blipFill>
          <a:blip r:embed="rId4"/>
          <a:stretch>
            <a:fillRect/>
          </a:stretch>
        </p:blipFill>
        <p:spPr>
          <a:xfrm>
            <a:off x="3212593" y="2525713"/>
            <a:ext cx="4678362" cy="2277588"/>
          </a:xfrm>
          <a:prstGeom prst="rect">
            <a:avLst/>
          </a:prstGeom>
        </p:spPr>
      </p:pic>
    </p:spTree>
    <p:extLst>
      <p:ext uri="{BB962C8B-B14F-4D97-AF65-F5344CB8AC3E}">
        <p14:creationId xmlns:p14="http://schemas.microsoft.com/office/powerpoint/2010/main" val="2590805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History of Node.js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337532"/>
            <a:ext cx="11457992" cy="2490107"/>
          </a:xfrm>
          <a:prstGeom prst="rect">
            <a:avLst/>
          </a:prstGeom>
        </p:spPr>
      </p:pic>
      <p:sp>
        <p:nvSpPr>
          <p:cNvPr id="10" name="Cloud 9"/>
          <p:cNvSpPr/>
          <p:nvPr/>
        </p:nvSpPr>
        <p:spPr>
          <a:xfrm>
            <a:off x="245625" y="1355879"/>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7575" y="1400175"/>
            <a:ext cx="9373081" cy="368300"/>
          </a:xfrm>
          <a:prstGeom prst="rect">
            <a:avLst/>
          </a:prstGeom>
        </p:spPr>
        <p:txBody>
          <a:bodyPr wrap="square" rtlCol="0" anchor="t">
            <a:spAutoFit/>
          </a:bodyPr>
          <a:lstStyle/>
          <a:p>
            <a:r>
              <a:rPr lang="en-US">
                <a:solidFill>
                  <a:srgbClr val="FFFF00"/>
                </a:solidFill>
              </a:rPr>
              <a:t>In 2008 the V8 JavaScript engine is release by Google for the Chrome web browser.</a:t>
            </a:r>
          </a:p>
        </p:txBody>
      </p:sp>
      <p:sp>
        <p:nvSpPr>
          <p:cNvPr id="11" name="Cloud 10"/>
          <p:cNvSpPr/>
          <p:nvPr/>
        </p:nvSpPr>
        <p:spPr>
          <a:xfrm>
            <a:off x="235819" y="2033819"/>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7100" y="1998663"/>
            <a:ext cx="10571179" cy="646331"/>
          </a:xfrm>
          <a:prstGeom prst="rect">
            <a:avLst/>
          </a:prstGeom>
        </p:spPr>
        <p:txBody>
          <a:bodyPr rtlCol="0">
            <a:spAutoFit/>
          </a:bodyPr>
          <a:lstStyle/>
          <a:p>
            <a:r>
              <a:rPr lang="en-US">
                <a:solidFill>
                  <a:srgbClr val="FFFF00"/>
                </a:solidFill>
              </a:rPr>
              <a:t>In 2009 Ryan Dahl attempts to solve the upload progress bar problem. Inspired by Mongrel web server for Ruby, Dahl decides to give JavaScript a try. </a:t>
            </a:r>
            <a:endParaRPr lang="en-US">
              <a:solidFill>
                <a:srgbClr val="FFFF00"/>
              </a:solidFill>
              <a:latin typeface="Calibri" charset="0"/>
            </a:endParaRPr>
          </a:p>
        </p:txBody>
      </p:sp>
      <p:sp>
        <p:nvSpPr>
          <p:cNvPr id="12" name="Cloud 11"/>
          <p:cNvSpPr/>
          <p:nvPr/>
        </p:nvSpPr>
        <p:spPr>
          <a:xfrm>
            <a:off x="255467" y="2810010"/>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1720" y="2833861"/>
            <a:ext cx="10553444" cy="369332"/>
          </a:xfrm>
          <a:prstGeom prst="rect">
            <a:avLst/>
          </a:prstGeom>
        </p:spPr>
        <p:txBody>
          <a:bodyPr rtlCol="0">
            <a:spAutoFit/>
          </a:bodyPr>
          <a:lstStyle/>
          <a:p>
            <a:pPr algn="ctr"/>
            <a:r>
              <a:rPr lang="en-US">
                <a:solidFill>
                  <a:srgbClr val="FFFF00"/>
                </a:solidFill>
              </a:rPr>
              <a:t>Convinced this was "a thing",  Dahl quits his job and spends the next 6 months working on developing Node. </a:t>
            </a:r>
          </a:p>
        </p:txBody>
      </p:sp>
      <p:sp>
        <p:nvSpPr>
          <p:cNvPr id="14" name="Cloud 13"/>
          <p:cNvSpPr/>
          <p:nvPr/>
        </p:nvSpPr>
        <p:spPr>
          <a:xfrm>
            <a:off x="275117" y="3527252"/>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27972" y="3512323"/>
            <a:ext cx="10101627" cy="646331"/>
          </a:xfrm>
          <a:prstGeom prst="rect">
            <a:avLst/>
          </a:prstGeom>
        </p:spPr>
        <p:txBody>
          <a:bodyPr rtlCol="0" anchor="t">
            <a:spAutoFit/>
          </a:bodyPr>
          <a:lstStyle/>
          <a:p>
            <a:r>
              <a:rPr lang="en-US">
                <a:solidFill>
                  <a:srgbClr val="FFFF00"/>
                </a:solidFill>
              </a:rPr>
              <a:t>After 6 months of developing Node, Dahl begs for and is given a spot at the JS Conference in Berlin. He b</a:t>
            </a:r>
            <a:r>
              <a:rPr lang="en-US" dirty="0">
                <a:solidFill>
                  <a:srgbClr val="FFFF00"/>
                </a:solidFill>
              </a:rPr>
              <a:t>lew </a:t>
            </a:r>
            <a:r>
              <a:rPr lang="en-US" dirty="0">
                <a:solidFill>
                  <a:srgbClr val="FFFF00"/>
                </a:solidFill>
                <a:latin typeface="Calibri" charset="0"/>
              </a:rPr>
              <a:t>people away with an IRC chat server written in 400 lines of JS.</a:t>
            </a:r>
          </a:p>
        </p:txBody>
      </p:sp>
    </p:spTree>
    <p:extLst>
      <p:ext uri="{BB962C8B-B14F-4D97-AF65-F5344CB8AC3E}">
        <p14:creationId xmlns:p14="http://schemas.microsoft.com/office/powerpoint/2010/main" val="2414165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Node.js Pros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
        <p:nvSpPr>
          <p:cNvPr id="10" name="Cloud 9"/>
          <p:cNvSpPr/>
          <p:nvPr/>
        </p:nvSpPr>
        <p:spPr>
          <a:xfrm>
            <a:off x="235806" y="1395180"/>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80724" y="1429050"/>
            <a:ext cx="6338906" cy="369332"/>
          </a:xfrm>
          <a:prstGeom prst="rect">
            <a:avLst/>
          </a:prstGeom>
        </p:spPr>
        <p:txBody>
          <a:bodyPr rtlCol="0">
            <a:spAutoFit/>
          </a:bodyPr>
          <a:lstStyle/>
          <a:p>
            <a:pPr algn="ctr"/>
            <a:r>
              <a:rPr lang="en-US" dirty="0">
                <a:solidFill>
                  <a:srgbClr val="FFFF00"/>
                </a:solidFill>
                <a:latin typeface="Calibri" charset="0"/>
              </a:rPr>
              <a:t>Asynchronous event driven IO helps concurrent request handling.</a:t>
            </a:r>
            <a:endParaRPr lang="en-US">
              <a:solidFill>
                <a:srgbClr val="FFFF00"/>
              </a:solidFill>
            </a:endParaRPr>
          </a:p>
        </p:txBody>
      </p:sp>
      <p:sp>
        <p:nvSpPr>
          <p:cNvPr id="11" name="Cloud 10"/>
          <p:cNvSpPr/>
          <p:nvPr/>
        </p:nvSpPr>
        <p:spPr>
          <a:xfrm>
            <a:off x="245642" y="2112421"/>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p:cNvSpPr/>
          <p:nvPr/>
        </p:nvSpPr>
        <p:spPr>
          <a:xfrm>
            <a:off x="245655" y="2868962"/>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p:cNvSpPr/>
          <p:nvPr/>
        </p:nvSpPr>
        <p:spPr>
          <a:xfrm>
            <a:off x="189871" y="3792034"/>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50588" y="2127337"/>
            <a:ext cx="3882822" cy="369332"/>
          </a:xfrm>
          <a:prstGeom prst="rect">
            <a:avLst/>
          </a:prstGeom>
        </p:spPr>
        <p:txBody>
          <a:bodyPr rtlCol="0">
            <a:spAutoFit/>
          </a:bodyPr>
          <a:lstStyle/>
          <a:p>
            <a:pPr algn="ctr"/>
            <a:r>
              <a:rPr lang="en-US" dirty="0">
                <a:solidFill>
                  <a:srgbClr val="FFFF00"/>
                </a:solidFill>
                <a:latin typeface="Calibri" charset="0"/>
              </a:rPr>
              <a:t>Uses JavaScript, which is easy to learn.</a:t>
            </a:r>
            <a:endParaRPr lang="en-US"/>
          </a:p>
        </p:txBody>
      </p:sp>
      <p:sp>
        <p:nvSpPr>
          <p:cNvPr id="15" name="TextBox 14"/>
          <p:cNvSpPr txBox="1"/>
          <p:nvPr/>
        </p:nvSpPr>
        <p:spPr>
          <a:xfrm>
            <a:off x="800100" y="2884488"/>
            <a:ext cx="7045470" cy="923330"/>
          </a:xfrm>
          <a:prstGeom prst="rect">
            <a:avLst/>
          </a:prstGeom>
        </p:spPr>
        <p:txBody>
          <a:bodyPr rtlCol="0" anchor="t">
            <a:spAutoFit/>
          </a:bodyPr>
          <a:lstStyle/>
          <a:p>
            <a:r>
              <a:rPr lang="en-US" dirty="0">
                <a:solidFill>
                  <a:srgbClr val="FFFF00"/>
                </a:solidFill>
                <a:latin typeface="Calibri" charset="0"/>
              </a:rPr>
              <a:t>Well architected Node applications are enabling Enterprises to handle 5x-10x the number of connections on a single server than previously</a:t>
            </a:r>
          </a:p>
          <a:p>
            <a:endParaRPr lang="en-US" dirty="0">
              <a:solidFill>
                <a:srgbClr val="FFFF00"/>
              </a:solidFill>
            </a:endParaRPr>
          </a:p>
        </p:txBody>
      </p:sp>
      <p:sp>
        <p:nvSpPr>
          <p:cNvPr id="16" name="TextBox 15"/>
          <p:cNvSpPr txBox="1"/>
          <p:nvPr/>
        </p:nvSpPr>
        <p:spPr>
          <a:xfrm>
            <a:off x="692419" y="3804639"/>
            <a:ext cx="6811188" cy="369332"/>
          </a:xfrm>
          <a:prstGeom prst="rect">
            <a:avLst/>
          </a:prstGeom>
        </p:spPr>
        <p:txBody>
          <a:bodyPr rtlCol="0">
            <a:spAutoFit/>
          </a:bodyPr>
          <a:lstStyle/>
          <a:p>
            <a:pPr algn="ctr"/>
            <a:r>
              <a:rPr lang="en-US" dirty="0">
                <a:solidFill>
                  <a:srgbClr val="FFFF00"/>
                </a:solidFill>
                <a:latin typeface="Calibri" charset="0"/>
              </a:rPr>
              <a:t>Active and vibrant community, with lots of code shared via github, etc.</a:t>
            </a:r>
            <a:endParaRPr lang="en-US">
              <a:solidFill>
                <a:srgbClr val="FFFF00"/>
              </a:solidFill>
            </a:endParaRPr>
          </a:p>
        </p:txBody>
      </p:sp>
    </p:spTree>
    <p:extLst>
      <p:ext uri="{BB962C8B-B14F-4D97-AF65-F5344CB8AC3E}">
        <p14:creationId xmlns:p14="http://schemas.microsoft.com/office/powerpoint/2010/main" val="2357934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Node.js Cons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
        <p:nvSpPr>
          <p:cNvPr id="10" name="Cloud 9"/>
          <p:cNvSpPr/>
          <p:nvPr/>
        </p:nvSpPr>
        <p:spPr>
          <a:xfrm>
            <a:off x="334048" y="1355880"/>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8597" y="1400089"/>
            <a:ext cx="7125365" cy="646331"/>
          </a:xfrm>
          <a:prstGeom prst="rect">
            <a:avLst/>
          </a:prstGeom>
        </p:spPr>
        <p:txBody>
          <a:bodyPr rtlCol="0" anchor="t">
            <a:spAutoFit/>
          </a:bodyPr>
          <a:lstStyle/>
          <a:p>
            <a:r>
              <a:rPr lang="en-US" dirty="0">
                <a:solidFill>
                  <a:srgbClr val="FFFF00"/>
                </a:solidFill>
              </a:rPr>
              <a:t>Asynch programming has a learning curve. Can be difficult at first to grasp the concepts. </a:t>
            </a:r>
          </a:p>
        </p:txBody>
      </p:sp>
      <p:sp>
        <p:nvSpPr>
          <p:cNvPr id="11" name="Cloud 10"/>
          <p:cNvSpPr/>
          <p:nvPr/>
        </p:nvSpPr>
        <p:spPr>
          <a:xfrm>
            <a:off x="324246" y="2151721"/>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p:cNvSpPr/>
          <p:nvPr/>
        </p:nvSpPr>
        <p:spPr>
          <a:xfrm>
            <a:off x="324258" y="3026166"/>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p:cNvSpPr/>
          <p:nvPr/>
        </p:nvSpPr>
        <p:spPr>
          <a:xfrm>
            <a:off x="324271" y="3822009"/>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36898" y="2176763"/>
            <a:ext cx="7793279" cy="369332"/>
          </a:xfrm>
          <a:prstGeom prst="rect">
            <a:avLst/>
          </a:prstGeom>
        </p:spPr>
        <p:txBody>
          <a:bodyPr rtlCol="0">
            <a:spAutoFit/>
          </a:bodyPr>
          <a:lstStyle/>
          <a:p>
            <a:r>
              <a:rPr lang="en-US" dirty="0">
                <a:solidFill>
                  <a:srgbClr val="FFFF00"/>
                </a:solidFill>
                <a:latin typeface="Calibri" charset="0"/>
              </a:rPr>
              <a:t>Node.js is not suited for CPU-intensive tasks. It is suited for I/O stuff only.</a:t>
            </a:r>
            <a:endParaRPr lang="en-US">
              <a:solidFill>
                <a:srgbClr val="FFFF00"/>
              </a:solidFill>
            </a:endParaRPr>
          </a:p>
        </p:txBody>
      </p:sp>
      <p:sp>
        <p:nvSpPr>
          <p:cNvPr id="15" name="TextBox 14"/>
          <p:cNvSpPr txBox="1"/>
          <p:nvPr/>
        </p:nvSpPr>
        <p:spPr>
          <a:xfrm>
            <a:off x="917367" y="3050188"/>
            <a:ext cx="5405807" cy="369332"/>
          </a:xfrm>
          <a:prstGeom prst="rect">
            <a:avLst/>
          </a:prstGeom>
          <a:noFill/>
        </p:spPr>
        <p:txBody>
          <a:bodyPr rtlCol="0">
            <a:spAutoFit/>
          </a:bodyPr>
          <a:lstStyle/>
          <a:p>
            <a:r>
              <a:rPr lang="en-US" dirty="0">
                <a:solidFill>
                  <a:srgbClr val="FFFF00"/>
                </a:solidFill>
                <a:latin typeface="Calibri" charset="0"/>
              </a:rPr>
              <a:t>There isn't a solid webserver option to pair it with.</a:t>
            </a:r>
            <a:endParaRPr lang="en-US">
              <a:solidFill>
                <a:srgbClr val="FFFF00"/>
              </a:solidFill>
            </a:endParaRPr>
          </a:p>
        </p:txBody>
      </p:sp>
      <p:sp>
        <p:nvSpPr>
          <p:cNvPr id="16" name="TextBox 15"/>
          <p:cNvSpPr txBox="1"/>
          <p:nvPr/>
        </p:nvSpPr>
        <p:spPr>
          <a:xfrm>
            <a:off x="907842" y="3826990"/>
            <a:ext cx="8156170" cy="369332"/>
          </a:xfrm>
          <a:prstGeom prst="rect">
            <a:avLst/>
          </a:prstGeom>
        </p:spPr>
        <p:txBody>
          <a:bodyPr rtlCol="0">
            <a:spAutoFit/>
          </a:bodyPr>
          <a:lstStyle/>
          <a:p>
            <a:r>
              <a:rPr lang="en-US" dirty="0">
                <a:solidFill>
                  <a:srgbClr val="FFFF00"/>
                </a:solidFill>
                <a:latin typeface="Calibri" charset="0"/>
              </a:rPr>
              <a:t>Not a lot of mature frameworks out there.  Things tend to be raw or move quickly.</a:t>
            </a:r>
          </a:p>
        </p:txBody>
      </p:sp>
    </p:spTree>
    <p:extLst>
      <p:ext uri="{BB962C8B-B14F-4D97-AF65-F5344CB8AC3E}">
        <p14:creationId xmlns:p14="http://schemas.microsoft.com/office/powerpoint/2010/main" val="3506405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When To Use Node.js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sp>
        <p:nvSpPr>
          <p:cNvPr id="10" name="Cloud 9"/>
          <p:cNvSpPr/>
          <p:nvPr/>
        </p:nvSpPr>
        <p:spPr>
          <a:xfrm>
            <a:off x="314408" y="1346054"/>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57263" y="1419225"/>
            <a:ext cx="7959052" cy="646113"/>
          </a:xfrm>
          <a:prstGeom prst="rect">
            <a:avLst/>
          </a:prstGeom>
        </p:spPr>
        <p:txBody>
          <a:bodyPr rtlCol="0">
            <a:spAutoFit/>
          </a:bodyPr>
          <a:lstStyle/>
          <a:p>
            <a:r>
              <a:rPr lang="en-US">
                <a:solidFill>
                  <a:srgbClr val="FFFF00"/>
                </a:solidFill>
              </a:rPr>
              <a:t>Multiple File Uploading - Node makes it possible to upload multiple files at the same time, increasing upload speeds.</a:t>
            </a:r>
          </a:p>
        </p:txBody>
      </p:sp>
      <p:sp>
        <p:nvSpPr>
          <p:cNvPr id="11" name="Cloud 10"/>
          <p:cNvSpPr/>
          <p:nvPr/>
        </p:nvSpPr>
        <p:spPr>
          <a:xfrm>
            <a:off x="314420" y="2279449"/>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57888" y="2265449"/>
            <a:ext cx="9767338" cy="646113"/>
          </a:xfrm>
          <a:prstGeom prst="rect">
            <a:avLst/>
          </a:prstGeom>
        </p:spPr>
        <p:txBody>
          <a:bodyPr rtlCol="0">
            <a:spAutoFit/>
          </a:bodyPr>
          <a:lstStyle/>
          <a:p>
            <a:r>
              <a:rPr lang="en-US">
                <a:solidFill>
                  <a:srgbClr val="FFFF00"/>
                </a:solidFill>
              </a:rPr>
              <a:t>Real-Time Applications - Stock exchange applications are a good example. Anything that needs to be done in real-time is great for node.js.</a:t>
            </a:r>
          </a:p>
        </p:txBody>
      </p:sp>
      <p:sp>
        <p:nvSpPr>
          <p:cNvPr id="12" name="Cloud 11"/>
          <p:cNvSpPr/>
          <p:nvPr/>
        </p:nvSpPr>
        <p:spPr>
          <a:xfrm>
            <a:off x="334082" y="3183369"/>
            <a:ext cx="561415" cy="4778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48219" y="3188988"/>
            <a:ext cx="9983971" cy="923330"/>
          </a:xfrm>
          <a:prstGeom prst="rect">
            <a:avLst/>
          </a:prstGeom>
        </p:spPr>
        <p:txBody>
          <a:bodyPr rtlCol="0" anchor="t">
            <a:spAutoFit/>
          </a:bodyPr>
          <a:lstStyle/>
          <a:p>
            <a:r>
              <a:rPr lang="en-US">
                <a:solidFill>
                  <a:srgbClr val="FFFF00"/>
                </a:solidFill>
                <a:latin typeface="Calibri" charset="0"/>
              </a:rPr>
              <a:t>Web Socket Server - </a:t>
            </a:r>
            <a:r>
              <a:rPr lang="en-US" dirty="0">
                <a:solidFill>
                  <a:srgbClr val="FFFF00"/>
                </a:solidFill>
                <a:latin typeface="Calibri" charset="0"/>
              </a:rPr>
              <a:t>The non-blocking architecture of node makes it the best suited solution for socket server applications or broadcasting like applications. Chat servers can become more efficient and real time using Node.js as their base.</a:t>
            </a:r>
            <a:endParaRPr lang="en-US">
              <a:solidFill>
                <a:srgbClr val="FFFF00"/>
              </a:solidFill>
              <a:latin typeface="Calibri" charset="0"/>
            </a:endParaRPr>
          </a:p>
        </p:txBody>
      </p:sp>
    </p:spTree>
    <p:extLst>
      <p:ext uri="{BB962C8B-B14F-4D97-AF65-F5344CB8AC3E}">
        <p14:creationId xmlns:p14="http://schemas.microsoft.com/office/powerpoint/2010/main" val="2703776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Examples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pic>
        <p:nvPicPr>
          <p:cNvPr id="5" name="Picture 4" descr="php.JPG"/>
          <p:cNvPicPr>
            <a:picLocks noChangeAspect="1"/>
          </p:cNvPicPr>
          <p:nvPr/>
        </p:nvPicPr>
        <p:blipFill>
          <a:blip r:embed="rId4"/>
          <a:stretch>
            <a:fillRect/>
          </a:stretch>
        </p:blipFill>
        <p:spPr>
          <a:xfrm>
            <a:off x="1089383" y="1714114"/>
            <a:ext cx="9767973" cy="2771775"/>
          </a:xfrm>
          <a:prstGeom prst="rect">
            <a:avLst/>
          </a:prstGeom>
        </p:spPr>
      </p:pic>
    </p:spTree>
    <p:extLst>
      <p:ext uri="{BB962C8B-B14F-4D97-AF65-F5344CB8AC3E}">
        <p14:creationId xmlns:p14="http://schemas.microsoft.com/office/powerpoint/2010/main" val="3929607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FBD42"/>
        </a:solidFill>
        <a:effectLst/>
      </p:bgPr>
    </p:bg>
    <p:spTree>
      <p:nvGrpSpPr>
        <p:cNvPr id="1" name=""/>
        <p:cNvGrpSpPr/>
        <p:nvPr/>
      </p:nvGrpSpPr>
      <p:grpSpPr>
        <a:xfrm>
          <a:off x="0" y="0"/>
          <a:ext cx="0" cy="0"/>
          <a:chOff x="0" y="0"/>
          <a:chExt cx="0" cy="0"/>
        </a:xfrm>
      </p:grpSpPr>
      <p:sp>
        <p:nvSpPr>
          <p:cNvPr id="2" name="TextBox 1"/>
          <p:cNvSpPr txBox="1"/>
          <p:nvPr/>
        </p:nvSpPr>
        <p:spPr>
          <a:xfrm>
            <a:off x="335902" y="205274"/>
            <a:ext cx="11560628" cy="1107996"/>
          </a:xfrm>
          <a:prstGeom prst="rect">
            <a:avLst/>
          </a:prstGeom>
          <a:noFill/>
        </p:spPr>
        <p:txBody>
          <a:bodyPr wrap="square" rtlCol="0" anchor="t">
            <a:spAutoFit/>
          </a:bodyPr>
          <a:lstStyle/>
          <a:p>
            <a:pPr algn="ctr"/>
            <a:r>
              <a:rPr lang="en-US" sz="6600" dirty="0">
                <a:solidFill>
                  <a:srgbClr val="FFFF00"/>
                </a:solidFill>
              </a:rPr>
              <a:t>Examples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4268755"/>
            <a:ext cx="11457992" cy="2490107"/>
          </a:xfrm>
          <a:prstGeom prst="rect">
            <a:avLst/>
          </a:prstGeom>
        </p:spPr>
      </p:pic>
      <p:pic>
        <p:nvPicPr>
          <p:cNvPr id="5" name="Picture 4" descr="node.JPG"/>
          <p:cNvPicPr>
            <a:picLocks noChangeAspect="1"/>
          </p:cNvPicPr>
          <p:nvPr/>
        </p:nvPicPr>
        <p:blipFill>
          <a:blip r:embed="rId4"/>
          <a:stretch>
            <a:fillRect/>
          </a:stretch>
        </p:blipFill>
        <p:spPr>
          <a:xfrm>
            <a:off x="1316038" y="1722438"/>
            <a:ext cx="10031412" cy="2538748"/>
          </a:xfrm>
          <a:prstGeom prst="rect">
            <a:avLst/>
          </a:prstGeom>
        </p:spPr>
      </p:pic>
    </p:spTree>
    <p:extLst>
      <p:ext uri="{BB962C8B-B14F-4D97-AF65-F5344CB8AC3E}">
        <p14:creationId xmlns:p14="http://schemas.microsoft.com/office/powerpoint/2010/main" val="2027045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97</Words>
  <Application>Microsoft Office PowerPoint</Application>
  <PresentationFormat>Widescreen</PresentationFormat>
  <Paragraphs>42</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Jed Brundidge</dc:creator>
  <cp:lastModifiedBy>jed</cp:lastModifiedBy>
  <cp:revision>17</cp:revision>
  <dcterms:created xsi:type="dcterms:W3CDTF">2015-04-17T18:47:08Z</dcterms:created>
  <dcterms:modified xsi:type="dcterms:W3CDTF">2015-04-23T00:57:45Z</dcterms:modified>
</cp:coreProperties>
</file>