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856974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ocoup.com/weblog/introducing-grun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runtjs.com/plugi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runtjs.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runtjs.com/getting-starte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4234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[1] </a:t>
            </a:r>
            <a:r>
              <a:rPr lang="en" u="sng">
                <a:solidFill>
                  <a:schemeClr val="hlink"/>
                </a:solidFill>
                <a:hlinkClick r:id="rId3"/>
              </a:rPr>
              <a:t>http://bocoup.com/weblog/introducing-grunt/</a:t>
            </a:r>
          </a:p>
          <a:p>
            <a:pPr lvl="0" rtl="0">
              <a:spcBef>
                <a:spcPts val="0"/>
              </a:spcBef>
              <a:buNone/>
            </a:pPr>
            <a:endParaRPr/>
          </a:p>
        </p:txBody>
      </p:sp>
    </p:spTree>
    <p:extLst>
      <p:ext uri="{BB962C8B-B14F-4D97-AF65-F5344CB8AC3E}">
        <p14:creationId xmlns:p14="http://schemas.microsoft.com/office/powerpoint/2010/main" val="305994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[2] </a:t>
            </a:r>
            <a:r>
              <a:rPr lang="en" u="sng">
                <a:solidFill>
                  <a:schemeClr val="hlink"/>
                </a:solidFill>
                <a:hlinkClick r:id="rId3"/>
              </a:rPr>
              <a:t>http://gruntjs.com/plugins</a:t>
            </a:r>
          </a:p>
          <a:p>
            <a:pPr>
              <a:spcBef>
                <a:spcPts val="0"/>
              </a:spcBef>
              <a:buNone/>
            </a:pPr>
            <a:endParaRPr/>
          </a:p>
        </p:txBody>
      </p:sp>
    </p:spTree>
    <p:extLst>
      <p:ext uri="{BB962C8B-B14F-4D97-AF65-F5344CB8AC3E}">
        <p14:creationId xmlns:p14="http://schemas.microsoft.com/office/powerpoint/2010/main" val="279741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[2] </a:t>
            </a:r>
            <a:r>
              <a:rPr lang="en" u="sng">
                <a:solidFill>
                  <a:schemeClr val="hlink"/>
                </a:solidFill>
                <a:hlinkClick r:id="rId3"/>
              </a:rPr>
              <a:t>http://gruntjs.com/</a:t>
            </a:r>
          </a:p>
          <a:p>
            <a:pPr lvl="0" rtl="0">
              <a:spcBef>
                <a:spcPts val="0"/>
              </a:spcBef>
              <a:buNone/>
            </a:pPr>
            <a:endParaRPr/>
          </a:p>
        </p:txBody>
      </p:sp>
    </p:spTree>
    <p:extLst>
      <p:ext uri="{BB962C8B-B14F-4D97-AF65-F5344CB8AC3E}">
        <p14:creationId xmlns:p14="http://schemas.microsoft.com/office/powerpoint/2010/main" val="672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8977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[2] </a:t>
            </a:r>
            <a:r>
              <a:rPr lang="en" u="sng">
                <a:solidFill>
                  <a:schemeClr val="hlink"/>
                </a:solidFill>
                <a:hlinkClick r:id="rId3"/>
              </a:rPr>
              <a:t>http://gruntjs.com/getting-started</a:t>
            </a:r>
          </a:p>
          <a:p>
            <a:pPr>
              <a:spcBef>
                <a:spcPts val="0"/>
              </a:spcBef>
              <a:buNone/>
            </a:pPr>
            <a:endParaRPr/>
          </a:p>
        </p:txBody>
      </p:sp>
    </p:spTree>
    <p:extLst>
      <p:ext uri="{BB962C8B-B14F-4D97-AF65-F5344CB8AC3E}">
        <p14:creationId xmlns:p14="http://schemas.microsoft.com/office/powerpoint/2010/main" val="1880574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5336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1107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71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atin typeface="Lato"/>
                <a:ea typeface="Lato"/>
                <a:cs typeface="Lato"/>
                <a:sym typeface="Lato"/>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p:nvPr/>
        </p:nvSpPr>
        <p:spPr>
          <a:xfrm>
            <a:off x="-100" y="0"/>
            <a:ext cx="9144000" cy="1524000"/>
          </a:xfrm>
          <a:prstGeom prst="rect">
            <a:avLst/>
          </a:prstGeom>
          <a:solidFill>
            <a:srgbClr val="E48632"/>
          </a:solidFill>
          <a:ln>
            <a:noFill/>
          </a:ln>
        </p:spPr>
        <p:txBody>
          <a:bodyPr lIns="91425" tIns="91425" rIns="91425" bIns="91425" anchor="ctr" anchorCtr="0">
            <a:noAutofit/>
          </a:bodyPr>
          <a:lstStyle/>
          <a:p>
            <a:pPr>
              <a:spcBef>
                <a:spcPts val="0"/>
              </a:spcBef>
              <a:buNone/>
            </a:pPr>
            <a:endParaRPr/>
          </a:p>
        </p:txBody>
      </p:sp>
      <p:sp>
        <p:nvSpPr>
          <p:cNvPr id="12" name="Shape 12"/>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3" name="Shape 13"/>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cxnSp>
        <p:nvCxnSpPr>
          <p:cNvPr id="15" name="Shape 15"/>
          <p:cNvCxnSpPr/>
          <p:nvPr/>
        </p:nvCxnSpPr>
        <p:spPr>
          <a:xfrm>
            <a:off x="-10500" y="1524000"/>
            <a:ext cx="9165000" cy="0"/>
          </a:xfrm>
          <a:prstGeom prst="straightConnector1">
            <a:avLst/>
          </a:prstGeom>
          <a:noFill/>
          <a:ln w="9525" cap="flat">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p:nvPr/>
        </p:nvSpPr>
        <p:spPr>
          <a:xfrm>
            <a:off x="-100" y="0"/>
            <a:ext cx="9144000" cy="1524000"/>
          </a:xfrm>
          <a:prstGeom prst="rect">
            <a:avLst/>
          </a:prstGeom>
          <a:solidFill>
            <a:srgbClr val="F5F6F6"/>
          </a:solidFill>
          <a:ln>
            <a:noFill/>
          </a:ln>
        </p:spPr>
        <p:txBody>
          <a:bodyPr lIns="91425" tIns="91425" rIns="91425" bIns="91425" anchor="ctr" anchorCtr="0">
            <a:noAutofit/>
          </a:bodyPr>
          <a:lstStyle/>
          <a:p>
            <a:pPr lvl="0" rtl="0">
              <a:spcBef>
                <a:spcPts val="0"/>
              </a:spcBef>
              <a:buNone/>
            </a:pPr>
            <a:endParaRPr/>
          </a:p>
        </p:txBody>
      </p:sp>
      <p:sp>
        <p:nvSpPr>
          <p:cNvPr id="18" name="Shape 18"/>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9" name="Shape 19"/>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cxnSp>
        <p:nvCxnSpPr>
          <p:cNvPr id="22" name="Shape 22"/>
          <p:cNvCxnSpPr/>
          <p:nvPr/>
        </p:nvCxnSpPr>
        <p:spPr>
          <a:xfrm>
            <a:off x="-10500" y="1526000"/>
            <a:ext cx="9165000" cy="0"/>
          </a:xfrm>
          <a:prstGeom prst="straightConnector1">
            <a:avLst/>
          </a:prstGeom>
          <a:noFill/>
          <a:ln w="9525" cap="flat">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100" y="0"/>
            <a:ext cx="9144000" cy="1524000"/>
          </a:xfrm>
          <a:prstGeom prst="rect">
            <a:avLst/>
          </a:prstGeom>
          <a:solidFill>
            <a:srgbClr val="F5F6F6"/>
          </a:solidFill>
          <a:ln>
            <a:noFill/>
          </a:ln>
        </p:spPr>
        <p:txBody>
          <a:bodyPr lIns="91425" tIns="91425" rIns="91425" bIns="91425" anchor="ctr" anchorCtr="0">
            <a:noAutofit/>
          </a:bodyPr>
          <a:lstStyle/>
          <a:p>
            <a:pPr lvl="0" rtl="0">
              <a:spcBef>
                <a:spcPts val="0"/>
              </a:spcBef>
              <a:buNone/>
            </a:pPr>
            <a:endParaRPr/>
          </a:p>
        </p:txBody>
      </p:sp>
      <p:sp>
        <p:nvSpPr>
          <p:cNvPr id="25" name="Shape 25"/>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cxnSp>
        <p:nvCxnSpPr>
          <p:cNvPr id="27" name="Shape 27"/>
          <p:cNvCxnSpPr/>
          <p:nvPr/>
        </p:nvCxnSpPr>
        <p:spPr>
          <a:xfrm>
            <a:off x="-10600" y="1524000"/>
            <a:ext cx="9165000" cy="0"/>
          </a:xfrm>
          <a:prstGeom prst="straightConnector1">
            <a:avLst/>
          </a:prstGeom>
          <a:noFill/>
          <a:ln w="9525" cap="flat">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p:nvPr/>
        </p:nvSpPr>
        <p:spPr>
          <a:xfrm>
            <a:off x="-100" y="5757000"/>
            <a:ext cx="9144000" cy="1100699"/>
          </a:xfrm>
          <a:prstGeom prst="rect">
            <a:avLst/>
          </a:prstGeom>
          <a:solidFill>
            <a:srgbClr val="F5F6F6"/>
          </a:solidFill>
          <a:ln>
            <a:noFill/>
          </a:ln>
        </p:spPr>
        <p:txBody>
          <a:bodyPr lIns="91425" tIns="91425" rIns="91425" bIns="91425" anchor="ctr" anchorCtr="0">
            <a:noAutofit/>
          </a:bodyPr>
          <a:lstStyle/>
          <a:p>
            <a:pPr lvl="0" rtl="0">
              <a:spcBef>
                <a:spcPts val="0"/>
              </a:spcBef>
              <a:buNone/>
            </a:pPr>
            <a:endParaRPr/>
          </a:p>
        </p:txBody>
      </p:sp>
      <p:sp>
        <p:nvSpPr>
          <p:cNvPr id="30" name="Shape 30"/>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31" name="Shape 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cxnSp>
        <p:nvCxnSpPr>
          <p:cNvPr id="32" name="Shape 32"/>
          <p:cNvCxnSpPr/>
          <p:nvPr/>
        </p:nvCxnSpPr>
        <p:spPr>
          <a:xfrm>
            <a:off x="-10600" y="5757000"/>
            <a:ext cx="9165000" cy="0"/>
          </a:xfrm>
          <a:prstGeom prst="straightConnector1">
            <a:avLst/>
          </a:prstGeom>
          <a:noFill/>
          <a:ln w="9525" cap="flat">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
        <p:nvSpPr>
          <p:cNvPr id="34" name="Shape 3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a:spcBef>
                <a:spcPts val="0"/>
              </a:spcBef>
              <a:buClr>
                <a:srgbClr val="453015"/>
              </a:buClr>
              <a:buSzPct val="100000"/>
              <a:buFont typeface="Lato"/>
              <a:buNone/>
              <a:defRPr sz="3600" b="1">
                <a:solidFill>
                  <a:srgbClr val="453015"/>
                </a:solidFill>
                <a:latin typeface="Lato"/>
                <a:ea typeface="Lato"/>
                <a:cs typeface="Lato"/>
                <a:sym typeface="Lato"/>
              </a:defRPr>
            </a:lvl1pPr>
            <a:lvl2pPr>
              <a:spcBef>
                <a:spcPts val="0"/>
              </a:spcBef>
              <a:buClr>
                <a:schemeClr val="accent1"/>
              </a:buClr>
              <a:buSzPct val="100000"/>
              <a:buNone/>
              <a:defRPr sz="3600" b="1">
                <a:solidFill>
                  <a:schemeClr val="accent1"/>
                </a:solidFill>
              </a:defRPr>
            </a:lvl2pPr>
            <a:lvl3pPr>
              <a:spcBef>
                <a:spcPts val="0"/>
              </a:spcBef>
              <a:buClr>
                <a:schemeClr val="accent1"/>
              </a:buClr>
              <a:buSzPct val="100000"/>
              <a:buNone/>
              <a:defRPr sz="3600" b="1">
                <a:solidFill>
                  <a:schemeClr val="accent1"/>
                </a:solidFill>
              </a:defRPr>
            </a:lvl3pPr>
            <a:lvl4pPr>
              <a:spcBef>
                <a:spcPts val="0"/>
              </a:spcBef>
              <a:buClr>
                <a:schemeClr val="accent1"/>
              </a:buClr>
              <a:buSzPct val="100000"/>
              <a:buNone/>
              <a:defRPr sz="3600" b="1">
                <a:solidFill>
                  <a:schemeClr val="accent1"/>
                </a:solidFill>
              </a:defRPr>
            </a:lvl4pPr>
            <a:lvl5pPr>
              <a:spcBef>
                <a:spcPts val="0"/>
              </a:spcBef>
              <a:buClr>
                <a:schemeClr val="accent1"/>
              </a:buClr>
              <a:buSzPct val="100000"/>
              <a:buNone/>
              <a:defRPr sz="3600" b="1">
                <a:solidFill>
                  <a:schemeClr val="accent1"/>
                </a:solidFill>
              </a:defRPr>
            </a:lvl5pPr>
            <a:lvl6pPr>
              <a:spcBef>
                <a:spcPts val="0"/>
              </a:spcBef>
              <a:buClr>
                <a:schemeClr val="accent1"/>
              </a:buClr>
              <a:buSzPct val="100000"/>
              <a:buNone/>
              <a:defRPr sz="3600" b="1">
                <a:solidFill>
                  <a:schemeClr val="accent1"/>
                </a:solidFill>
              </a:defRPr>
            </a:lvl6pPr>
            <a:lvl7pPr>
              <a:spcBef>
                <a:spcPts val="0"/>
              </a:spcBef>
              <a:buClr>
                <a:schemeClr val="accent1"/>
              </a:buClr>
              <a:buSzPct val="100000"/>
              <a:buNone/>
              <a:defRPr sz="3600" b="1">
                <a:solidFill>
                  <a:schemeClr val="accent1"/>
                </a:solidFill>
              </a:defRPr>
            </a:lvl7pPr>
            <a:lvl8pPr>
              <a:spcBef>
                <a:spcPts val="0"/>
              </a:spcBef>
              <a:buClr>
                <a:schemeClr val="accent1"/>
              </a:buClr>
              <a:buSzPct val="100000"/>
              <a:buNone/>
              <a:defRPr sz="3600" b="1">
                <a:solidFill>
                  <a:schemeClr val="accent1"/>
                </a:solidFill>
              </a:defRPr>
            </a:lvl8pPr>
            <a:lvl9pPr>
              <a:spcBef>
                <a:spcPts val="0"/>
              </a:spcBef>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rgbClr val="6F5A40"/>
              </a:buClr>
              <a:buSzPct val="100000"/>
              <a:buFont typeface="Lato"/>
              <a:defRPr sz="3000">
                <a:solidFill>
                  <a:srgbClr val="6F5A40"/>
                </a:solidFill>
                <a:latin typeface="Lato"/>
                <a:ea typeface="Lato"/>
                <a:cs typeface="Lato"/>
                <a:sym typeface="Lato"/>
              </a:defRPr>
            </a:lvl1pPr>
            <a:lvl2pPr>
              <a:spcBef>
                <a:spcPts val="480"/>
              </a:spcBef>
              <a:buClr>
                <a:srgbClr val="6F5A40"/>
              </a:buClr>
              <a:buSzPct val="100000"/>
              <a:buFont typeface="Lato"/>
              <a:defRPr sz="2400">
                <a:solidFill>
                  <a:srgbClr val="6F5A40"/>
                </a:solidFill>
                <a:latin typeface="Lato"/>
                <a:ea typeface="Lato"/>
                <a:cs typeface="Lato"/>
                <a:sym typeface="Lato"/>
              </a:defRPr>
            </a:lvl2pPr>
            <a:lvl3pPr>
              <a:spcBef>
                <a:spcPts val="480"/>
              </a:spcBef>
              <a:buClr>
                <a:srgbClr val="6F5A40"/>
              </a:buClr>
              <a:buSzPct val="100000"/>
              <a:buFont typeface="Lato"/>
              <a:defRPr sz="2400">
                <a:solidFill>
                  <a:srgbClr val="6F5A40"/>
                </a:solidFill>
                <a:latin typeface="Lato"/>
                <a:ea typeface="Lato"/>
                <a:cs typeface="Lato"/>
                <a:sym typeface="Lato"/>
              </a:defRPr>
            </a:lvl3pPr>
            <a:lvl4pPr>
              <a:spcBef>
                <a:spcPts val="360"/>
              </a:spcBef>
              <a:buClr>
                <a:srgbClr val="6F5A40"/>
              </a:buClr>
              <a:buSzPct val="100000"/>
              <a:buFont typeface="Lato"/>
              <a:defRPr sz="1800">
                <a:solidFill>
                  <a:srgbClr val="6F5A40"/>
                </a:solidFill>
                <a:latin typeface="Lato"/>
                <a:ea typeface="Lato"/>
                <a:cs typeface="Lato"/>
                <a:sym typeface="Lato"/>
              </a:defRPr>
            </a:lvl4pPr>
            <a:lvl5pPr>
              <a:spcBef>
                <a:spcPts val="360"/>
              </a:spcBef>
              <a:buClr>
                <a:srgbClr val="6F5A40"/>
              </a:buClr>
              <a:buSzPct val="100000"/>
              <a:buFont typeface="Lato"/>
              <a:defRPr sz="1800">
                <a:solidFill>
                  <a:srgbClr val="6F5A40"/>
                </a:solidFill>
                <a:latin typeface="Lato"/>
                <a:ea typeface="Lato"/>
                <a:cs typeface="Lato"/>
                <a:sym typeface="Lato"/>
              </a:defRPr>
            </a:lvl5pPr>
            <a:lvl6pPr>
              <a:spcBef>
                <a:spcPts val="360"/>
              </a:spcBef>
              <a:buClr>
                <a:srgbClr val="6F5A40"/>
              </a:buClr>
              <a:buSzPct val="100000"/>
              <a:buFont typeface="Lato"/>
              <a:defRPr sz="1800">
                <a:solidFill>
                  <a:srgbClr val="6F5A40"/>
                </a:solidFill>
                <a:latin typeface="Lato"/>
                <a:ea typeface="Lato"/>
                <a:cs typeface="Lato"/>
                <a:sym typeface="Lato"/>
              </a:defRPr>
            </a:lvl6pPr>
            <a:lvl7pPr>
              <a:spcBef>
                <a:spcPts val="360"/>
              </a:spcBef>
              <a:buClr>
                <a:srgbClr val="6F5A40"/>
              </a:buClr>
              <a:buSzPct val="100000"/>
              <a:buFont typeface="Lato"/>
              <a:defRPr sz="1800">
                <a:solidFill>
                  <a:srgbClr val="6F5A40"/>
                </a:solidFill>
                <a:latin typeface="Lato"/>
                <a:ea typeface="Lato"/>
                <a:cs typeface="Lato"/>
                <a:sym typeface="Lato"/>
              </a:defRPr>
            </a:lvl7pPr>
            <a:lvl8pPr>
              <a:spcBef>
                <a:spcPts val="360"/>
              </a:spcBef>
              <a:buClr>
                <a:srgbClr val="6F5A40"/>
              </a:buClr>
              <a:buSzPct val="100000"/>
              <a:buFont typeface="Lato"/>
              <a:defRPr sz="1800">
                <a:solidFill>
                  <a:srgbClr val="6F5A40"/>
                </a:solidFill>
                <a:latin typeface="Lato"/>
                <a:ea typeface="Lato"/>
                <a:cs typeface="Lato"/>
                <a:sym typeface="Lato"/>
              </a:defRPr>
            </a:lvl8pPr>
            <a:lvl9pPr>
              <a:spcBef>
                <a:spcPts val="360"/>
              </a:spcBef>
              <a:buClr>
                <a:srgbClr val="6F5A40"/>
              </a:buClr>
              <a:buSzPct val="100000"/>
              <a:buFont typeface="Lato"/>
              <a:defRPr sz="1800">
                <a:solidFill>
                  <a:srgbClr val="6F5A40"/>
                </a:solidFill>
                <a:latin typeface="Lato"/>
                <a:ea typeface="Lato"/>
                <a:cs typeface="Lato"/>
                <a:sym typeface="Lato"/>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runtjs.com/getting-start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ocoup.com/weblog/introducing-gru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gruntjs/gruntjs.com/tree/master/src/media" TargetMode="External"/><Relationship Id="rId4" Type="http://schemas.openxmlformats.org/officeDocument/2006/relationships/hyperlink" Target="http://gruntj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pic>
        <p:nvPicPr>
          <p:cNvPr id="36" name="Shape 36"/>
          <p:cNvPicPr preferRelativeResize="0"/>
          <p:nvPr/>
        </p:nvPicPr>
        <p:blipFill>
          <a:blip r:embed="rId3">
            <a:alphaModFix/>
          </a:blip>
          <a:stretch>
            <a:fillRect/>
          </a:stretch>
        </p:blipFill>
        <p:spPr>
          <a:xfrm>
            <a:off x="3389400" y="1569633"/>
            <a:ext cx="2365199" cy="2789049"/>
          </a:xfrm>
          <a:prstGeom prst="rect">
            <a:avLst/>
          </a:prstGeom>
          <a:noFill/>
          <a:ln>
            <a:noFill/>
          </a:ln>
        </p:spPr>
      </p:pic>
      <p:sp>
        <p:nvSpPr>
          <p:cNvPr id="37" name="Shape 3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lvl="0" rtl="0">
              <a:spcBef>
                <a:spcPts val="0"/>
              </a:spcBef>
              <a:buNone/>
            </a:pPr>
            <a:r>
              <a:rPr lang="en" dirty="0"/>
              <a:t>What is Grunt?</a:t>
            </a:r>
          </a:p>
        </p:txBody>
      </p:sp>
      <p:sp>
        <p:nvSpPr>
          <p:cNvPr id="43" name="Shape 4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rtl="0">
              <a:spcBef>
                <a:spcPts val="0"/>
              </a:spcBef>
              <a:buNone/>
            </a:pPr>
            <a:r>
              <a:rPr lang="en"/>
              <a:t>“Grunt is a task-based command line build tool for JavaScript projects.”</a:t>
            </a:r>
          </a:p>
          <a:p>
            <a:pPr rtl="0">
              <a:spcBef>
                <a:spcPts val="0"/>
              </a:spcBef>
              <a:buNone/>
            </a:pPr>
            <a:r>
              <a:rPr lang="en" sz="1800"/>
              <a:t>Ben Alman (creator), March 29, 2012 [1]</a:t>
            </a:r>
          </a:p>
          <a:p>
            <a:pPr rtl="0">
              <a:spcBef>
                <a:spcPts val="0"/>
              </a:spcBef>
              <a:buNone/>
            </a:pPr>
            <a:endParaRPr/>
          </a:p>
          <a:p>
            <a:pPr lvl="0" rtl="0">
              <a:spcBef>
                <a:spcPts val="0"/>
              </a:spcBef>
              <a:buNone/>
            </a:pPr>
            <a:r>
              <a:rPr lang="en"/>
              <a:t>Grunt is a general-purpose, task-based command line build tool, particularly well-suited to projects utilizing client-side technologies (HTML, CSS, JavaScript).</a:t>
            </a:r>
          </a:p>
        </p:txBody>
      </p:sp>
      <p:sp>
        <p:nvSpPr>
          <p:cNvPr id="44" name="Shape 4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a:t>
            </a:fld>
            <a:endParaRPr lang="en"/>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1"/>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1"/>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1"/>
                                        <p:tgtEl>
                                          <p:spTgt spid="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a:spcBef>
                <a:spcPts val="0"/>
              </a:spcBef>
              <a:buNone/>
            </a:pPr>
            <a:r>
              <a:rPr lang="en"/>
              <a:t>What is Grunt?</a:t>
            </a:r>
          </a:p>
        </p:txBody>
      </p:sp>
      <p:sp>
        <p:nvSpPr>
          <p:cNvPr id="50" name="Shape 5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spcBef>
                <a:spcPts val="0"/>
              </a:spcBef>
              <a:buClr>
                <a:srgbClr val="6F5A40"/>
              </a:buClr>
              <a:buSzPct val="100000"/>
              <a:buFont typeface="Lato"/>
              <a:buChar char="●"/>
            </a:pPr>
            <a:r>
              <a:rPr lang="en"/>
              <a:t>A “task runner” - workflow is based on the definition and sequencing of “tasks”</a:t>
            </a:r>
          </a:p>
          <a:p>
            <a:pPr marL="457200" lvl="0" indent="-419100" rtl="0">
              <a:spcBef>
                <a:spcPts val="0"/>
              </a:spcBef>
              <a:buClr>
                <a:srgbClr val="6F5A40"/>
              </a:buClr>
              <a:buSzPct val="100000"/>
              <a:buFont typeface="Lato"/>
              <a:buChar char="●"/>
            </a:pPr>
            <a:r>
              <a:rPr lang="en"/>
              <a:t>JavaScript is used for task definition and configuration</a:t>
            </a:r>
          </a:p>
          <a:p>
            <a:pPr marL="457200" lvl="0" indent="-419100" rtl="0">
              <a:spcBef>
                <a:spcPts val="0"/>
              </a:spcBef>
              <a:buClr>
                <a:srgbClr val="6F5A40"/>
              </a:buClr>
              <a:buSzPct val="100000"/>
              <a:buFont typeface="Lato"/>
              <a:buChar char="●"/>
            </a:pPr>
            <a:r>
              <a:rPr lang="en"/>
              <a:t>Built on Node.js and uses Node Package Manager (npm) to manage plugins and dependencies</a:t>
            </a:r>
          </a:p>
          <a:p>
            <a:pPr marL="457200" lvl="0" indent="-419100" rtl="0">
              <a:spcBef>
                <a:spcPts val="0"/>
              </a:spcBef>
              <a:buClr>
                <a:srgbClr val="6F5A40"/>
              </a:buClr>
              <a:buSzPct val="100000"/>
              <a:buFont typeface="Lato"/>
              <a:buChar char="●"/>
            </a:pPr>
            <a:r>
              <a:rPr lang="en"/>
              <a:t>Large collection of available plugins (4,000+)</a:t>
            </a:r>
          </a:p>
          <a:p>
            <a:pPr marL="457200" lvl="0" indent="-419100" rtl="0">
              <a:spcBef>
                <a:spcPts val="0"/>
              </a:spcBef>
              <a:buClr>
                <a:srgbClr val="6F5A40"/>
              </a:buClr>
              <a:buSzPct val="100000"/>
              <a:buFont typeface="Lato"/>
              <a:buChar char="●"/>
            </a:pPr>
            <a:r>
              <a:rPr lang="en"/>
              <a:t>Large community of users</a:t>
            </a:r>
          </a:p>
          <a:p>
            <a:pPr lvl="0" rtl="0">
              <a:spcBef>
                <a:spcPts val="0"/>
              </a:spcBef>
              <a:buNone/>
            </a:pPr>
            <a:endParaRPr/>
          </a:p>
        </p:txBody>
      </p:sp>
      <p:sp>
        <p:nvSpPr>
          <p:cNvPr id="51" name="Shape 5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fade">
                                      <p:cBhvr>
                                        <p:cTn id="12" dur="1"/>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fade">
                                      <p:cBhvr>
                                        <p:cTn id="17" dur="1"/>
                                        <p:tgtEl>
                                          <p:spTgt spid="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xEl>
                                              <p:pRg st="3" end="3"/>
                                            </p:txEl>
                                          </p:spTgt>
                                        </p:tgtEl>
                                        <p:attrNameLst>
                                          <p:attrName>style.visibility</p:attrName>
                                        </p:attrNameLst>
                                      </p:cBhvr>
                                      <p:to>
                                        <p:strVal val="visible"/>
                                      </p:to>
                                    </p:set>
                                    <p:animEffect transition="in" filter="fade">
                                      <p:cBhvr>
                                        <p:cTn id="22" dur="1"/>
                                        <p:tgtEl>
                                          <p:spTgt spid="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fade">
                                      <p:cBhvr>
                                        <p:cTn id="27" dur="1"/>
                                        <p:tgtEl>
                                          <p:spTgt spid="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
                                            <p:txEl>
                                              <p:pRg st="5" end="5"/>
                                            </p:txEl>
                                          </p:spTgt>
                                        </p:tgtEl>
                                        <p:attrNameLst>
                                          <p:attrName>style.visibility</p:attrName>
                                        </p:attrNameLst>
                                      </p:cBhvr>
                                      <p:to>
                                        <p:strVal val="visible"/>
                                      </p:to>
                                    </p:set>
                                    <p:animEffect transition="in" filter="fade">
                                      <p:cBhvr>
                                        <p:cTn id="32" dur="1"/>
                                        <p:tgtEl>
                                          <p:spTgt spid="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lvl="0" rtl="0">
              <a:spcBef>
                <a:spcPts val="0"/>
              </a:spcBef>
              <a:buNone/>
            </a:pPr>
            <a:r>
              <a:rPr lang="en"/>
              <a:t>Why use Grunt?</a:t>
            </a:r>
          </a:p>
        </p:txBody>
      </p:sp>
      <p:sp>
        <p:nvSpPr>
          <p:cNvPr id="57" name="Shape 5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“In one word: </a:t>
            </a:r>
            <a:r>
              <a:rPr lang="en" b="1"/>
              <a:t>automation</a:t>
            </a:r>
            <a:r>
              <a:rPr lang="en"/>
              <a:t>. The less work you have to do when performing repetitive tasks...the easier your job becomes. ...a task runner can do most of the mundane work for you—and your team—with basically zero effort.”</a:t>
            </a:r>
          </a:p>
          <a:p>
            <a:pPr lvl="0" rtl="0">
              <a:spcBef>
                <a:spcPts val="0"/>
              </a:spcBef>
              <a:buNone/>
            </a:pPr>
            <a:r>
              <a:rPr lang="en" sz="1800"/>
              <a:t>gruntjs.com [2]</a:t>
            </a:r>
          </a:p>
          <a:p>
            <a:pPr lvl="0" rtl="0">
              <a:spcBef>
                <a:spcPts val="0"/>
              </a:spcBef>
              <a:buNone/>
            </a:pPr>
            <a:endParaRPr/>
          </a:p>
        </p:txBody>
      </p:sp>
      <p:sp>
        <p:nvSpPr>
          <p:cNvPr id="58" name="Shape 5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4</a:t>
            </a:fld>
            <a:endParaRPr lang="en"/>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a:spcBef>
                <a:spcPts val="0"/>
              </a:spcBef>
              <a:buNone/>
            </a:pPr>
            <a:r>
              <a:rPr lang="en"/>
              <a:t>Benefits of Automation</a:t>
            </a:r>
          </a:p>
        </p:txBody>
      </p:sp>
      <p:sp>
        <p:nvSpPr>
          <p:cNvPr id="64" name="Shape 6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spcBef>
                <a:spcPts val="0"/>
              </a:spcBef>
              <a:buClr>
                <a:srgbClr val="6F5A40"/>
              </a:buClr>
              <a:buSzPct val="100000"/>
              <a:buFont typeface="Lato"/>
              <a:buChar char="●"/>
            </a:pPr>
            <a:r>
              <a:rPr lang="en"/>
              <a:t>Efficiency</a:t>
            </a:r>
          </a:p>
          <a:p>
            <a:pPr marL="914400" lvl="1" indent="-381000" rtl="0">
              <a:spcBef>
                <a:spcPts val="0"/>
              </a:spcBef>
              <a:buClr>
                <a:srgbClr val="6F5A40"/>
              </a:buClr>
              <a:buSzPct val="80000"/>
              <a:buFont typeface="Lato"/>
              <a:buChar char="○"/>
            </a:pPr>
            <a:r>
              <a:rPr lang="en"/>
              <a:t>Are you faster than a computer?</a:t>
            </a:r>
          </a:p>
          <a:p>
            <a:pPr marL="457200" lvl="0" indent="-419100" rtl="0">
              <a:spcBef>
                <a:spcPts val="0"/>
              </a:spcBef>
              <a:buClr>
                <a:srgbClr val="6F5A40"/>
              </a:buClr>
              <a:buSzPct val="100000"/>
              <a:buFont typeface="Lato"/>
              <a:buChar char="●"/>
            </a:pPr>
            <a:r>
              <a:rPr lang="en"/>
              <a:t>Consistency</a:t>
            </a:r>
          </a:p>
          <a:p>
            <a:pPr marL="914400" lvl="1" indent="-381000" rtl="0">
              <a:spcBef>
                <a:spcPts val="0"/>
              </a:spcBef>
              <a:buClr>
                <a:srgbClr val="6F5A40"/>
              </a:buClr>
              <a:buSzPct val="80000"/>
              <a:buFont typeface="Lato"/>
              <a:buChar char="○"/>
            </a:pPr>
            <a:r>
              <a:rPr lang="en"/>
              <a:t>Do the same tasks, in the same way, in the same order, every time.</a:t>
            </a:r>
          </a:p>
          <a:p>
            <a:pPr marL="457200" lvl="0" indent="-419100" rtl="0">
              <a:spcBef>
                <a:spcPts val="0"/>
              </a:spcBef>
              <a:buClr>
                <a:srgbClr val="6F5A40"/>
              </a:buClr>
              <a:buSzPct val="100000"/>
              <a:buFont typeface="Lato"/>
              <a:buChar char="●"/>
            </a:pPr>
            <a:r>
              <a:rPr lang="en"/>
              <a:t>Minimize human errors</a:t>
            </a:r>
          </a:p>
          <a:p>
            <a:pPr marL="914400" lvl="1" indent="-381000" rtl="0">
              <a:spcBef>
                <a:spcPts val="0"/>
              </a:spcBef>
              <a:buClr>
                <a:srgbClr val="6F5A40"/>
              </a:buClr>
              <a:buSzPct val="80000"/>
              <a:buFont typeface="Lato"/>
              <a:buChar char="○"/>
            </a:pPr>
            <a:r>
              <a:rPr lang="en"/>
              <a:t>Take human error out of the process.</a:t>
            </a:r>
          </a:p>
          <a:p>
            <a:pPr marL="457200" lvl="0" indent="-419100" rtl="0">
              <a:spcBef>
                <a:spcPts val="0"/>
              </a:spcBef>
              <a:buClr>
                <a:srgbClr val="6F5A40"/>
              </a:buClr>
              <a:buSzPct val="100000"/>
              <a:buFont typeface="Lato"/>
              <a:buChar char="●"/>
            </a:pPr>
            <a:r>
              <a:rPr lang="en"/>
              <a:t>Increase adoption of good practices</a:t>
            </a:r>
          </a:p>
          <a:p>
            <a:pPr marL="914400" lvl="1" indent="-381000">
              <a:spcBef>
                <a:spcPts val="0"/>
              </a:spcBef>
              <a:buClr>
                <a:srgbClr val="6F5A40"/>
              </a:buClr>
              <a:buSzPct val="80000"/>
              <a:buFont typeface="Lato"/>
              <a:buChar char="○"/>
            </a:pPr>
            <a:r>
              <a:rPr lang="en"/>
              <a:t>Make it easy to do the right things (e.g., check coding style, run tests, optimize files, etc.), and people are (more) likely to the do right things.</a:t>
            </a:r>
          </a:p>
        </p:txBody>
      </p:sp>
      <p:sp>
        <p:nvSpPr>
          <p:cNvPr id="65" name="Shape 6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fade">
                                      <p:cBhvr>
                                        <p:cTn id="17" dur="1"/>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fade">
                                      <p:cBhvr>
                                        <p:cTn id="22" dur="1"/>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fade">
                                      <p:cBhvr>
                                        <p:cTn id="27" dur="1"/>
                                        <p:tgtEl>
                                          <p:spTgt spid="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xEl>
                                              <p:pRg st="5" end="5"/>
                                            </p:txEl>
                                          </p:spTgt>
                                        </p:tgtEl>
                                        <p:attrNameLst>
                                          <p:attrName>style.visibility</p:attrName>
                                        </p:attrNameLst>
                                      </p:cBhvr>
                                      <p:to>
                                        <p:strVal val="visible"/>
                                      </p:to>
                                    </p:set>
                                    <p:animEffect transition="in" filter="fade">
                                      <p:cBhvr>
                                        <p:cTn id="32" dur="1"/>
                                        <p:tgtEl>
                                          <p:spTgt spid="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xEl>
                                              <p:pRg st="6" end="6"/>
                                            </p:txEl>
                                          </p:spTgt>
                                        </p:tgtEl>
                                        <p:attrNameLst>
                                          <p:attrName>style.visibility</p:attrName>
                                        </p:attrNameLst>
                                      </p:cBhvr>
                                      <p:to>
                                        <p:strVal val="visible"/>
                                      </p:to>
                                    </p:set>
                                    <p:animEffect transition="in" filter="fade">
                                      <p:cBhvr>
                                        <p:cTn id="37" dur="1"/>
                                        <p:tgtEl>
                                          <p:spTgt spid="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
                                            <p:txEl>
                                              <p:pRg st="7" end="7"/>
                                            </p:txEl>
                                          </p:spTgt>
                                        </p:tgtEl>
                                        <p:attrNameLst>
                                          <p:attrName>style.visibility</p:attrName>
                                        </p:attrNameLst>
                                      </p:cBhvr>
                                      <p:to>
                                        <p:strVal val="visible"/>
                                      </p:to>
                                    </p:set>
                                    <p:animEffect transition="in" filter="fade">
                                      <p:cBhvr>
                                        <p:cTn id="42" dur="1"/>
                                        <p:tgtEl>
                                          <p:spTgt spid="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a:spcBef>
                <a:spcPts val="0"/>
              </a:spcBef>
              <a:buNone/>
            </a:pPr>
            <a:r>
              <a:rPr lang="en"/>
              <a:t>Installation</a:t>
            </a:r>
          </a:p>
        </p:txBody>
      </p:sp>
      <p:sp>
        <p:nvSpPr>
          <p:cNvPr id="71" name="Shape 7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spcBef>
                <a:spcPts val="0"/>
              </a:spcBef>
              <a:buClr>
                <a:srgbClr val="6F5A40"/>
              </a:buClr>
              <a:buSzPct val="100000"/>
              <a:buFont typeface="Lato"/>
              <a:buAutoNum type="arabicPeriod"/>
            </a:pPr>
            <a:r>
              <a:rPr lang="en"/>
              <a:t>Install </a:t>
            </a:r>
            <a:r>
              <a:rPr lang="en" b="1"/>
              <a:t>Node.js</a:t>
            </a:r>
            <a:r>
              <a:rPr lang="en"/>
              <a:t> (nodejs.org)</a:t>
            </a:r>
          </a:p>
          <a:p>
            <a:pPr marL="457200" lvl="0" indent="-419100" rtl="0">
              <a:spcBef>
                <a:spcPts val="0"/>
              </a:spcBef>
              <a:buClr>
                <a:srgbClr val="6F5A40"/>
              </a:buClr>
              <a:buSzPct val="100000"/>
              <a:buFont typeface="Lato"/>
              <a:buAutoNum type="arabicPeriod"/>
            </a:pPr>
            <a:r>
              <a:rPr lang="en"/>
              <a:t>Install Grunt’s </a:t>
            </a:r>
            <a:r>
              <a:rPr lang="en" b="1"/>
              <a:t>command line interface (CLI)</a:t>
            </a:r>
          </a:p>
          <a:p>
            <a:pPr marL="457200" lvl="0" indent="-419100" rtl="0">
              <a:spcBef>
                <a:spcPts val="0"/>
              </a:spcBef>
              <a:buClr>
                <a:srgbClr val="6F5A40"/>
              </a:buClr>
              <a:buSzPct val="100000"/>
              <a:buFont typeface="Lato"/>
              <a:buAutoNum type="arabicPeriod"/>
            </a:pPr>
            <a:r>
              <a:rPr lang="en"/>
              <a:t>Create a </a:t>
            </a:r>
            <a:r>
              <a:rPr lang="en" b="1"/>
              <a:t>package.json</a:t>
            </a:r>
            <a:r>
              <a:rPr lang="en"/>
              <a:t> and a </a:t>
            </a:r>
            <a:r>
              <a:rPr lang="en" b="1"/>
              <a:t>Gruntfile </a:t>
            </a:r>
            <a:r>
              <a:rPr lang="en"/>
              <a:t>in the project root directory</a:t>
            </a:r>
          </a:p>
          <a:p>
            <a:pPr marL="457200" lvl="0" indent="-419100" rtl="0">
              <a:spcBef>
                <a:spcPts val="0"/>
              </a:spcBef>
              <a:buClr>
                <a:srgbClr val="6F5A40"/>
              </a:buClr>
              <a:buSzPct val="100000"/>
              <a:buFont typeface="Lato"/>
              <a:buAutoNum type="arabicPeriod"/>
            </a:pPr>
            <a:r>
              <a:rPr lang="en"/>
              <a:t>Install </a:t>
            </a:r>
            <a:r>
              <a:rPr lang="en" b="1"/>
              <a:t>Grunt</a:t>
            </a:r>
          </a:p>
          <a:p>
            <a:pPr rtl="0">
              <a:spcBef>
                <a:spcPts val="0"/>
              </a:spcBef>
              <a:buNone/>
            </a:pPr>
            <a:endParaRPr/>
          </a:p>
          <a:p>
            <a:pPr lvl="0" rtl="0">
              <a:spcBef>
                <a:spcPts val="0"/>
              </a:spcBef>
              <a:buNone/>
            </a:pPr>
            <a:r>
              <a:rPr lang="en" sz="1800"/>
              <a:t>See </a:t>
            </a:r>
            <a:r>
              <a:rPr lang="en" sz="1800" u="sng">
                <a:solidFill>
                  <a:schemeClr val="hlink"/>
                </a:solidFill>
                <a:hlinkClick r:id="rId3"/>
              </a:rPr>
              <a:t>http://gruntjs.com/getting-started</a:t>
            </a:r>
            <a:r>
              <a:rPr lang="en" sz="1800"/>
              <a:t> for detailed instructions.</a:t>
            </a:r>
          </a:p>
          <a:p>
            <a:pPr lvl="0" rtl="0">
              <a:spcBef>
                <a:spcPts val="0"/>
              </a:spcBef>
              <a:buClr>
                <a:schemeClr val="dk1"/>
              </a:buClr>
              <a:buFont typeface="Arial"/>
              <a:buNone/>
            </a:pPr>
            <a:endParaRPr/>
          </a:p>
          <a:p>
            <a:pPr lvl="0" rtl="0">
              <a:spcBef>
                <a:spcPts val="0"/>
              </a:spcBef>
              <a:buClr>
                <a:schemeClr val="dk1"/>
              </a:buClr>
              <a:buFont typeface="Arial"/>
              <a:buNone/>
            </a:pPr>
            <a:endParaRPr/>
          </a:p>
          <a:p>
            <a:pPr>
              <a:spcBef>
                <a:spcPts val="0"/>
              </a:spcBef>
              <a:buNone/>
            </a:pPr>
            <a:endParaRPr/>
          </a:p>
        </p:txBody>
      </p:sp>
      <p:sp>
        <p:nvSpPr>
          <p:cNvPr id="72" name="Shape 7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lvl="0" rtl="0">
              <a:spcBef>
                <a:spcPts val="0"/>
              </a:spcBef>
              <a:buNone/>
            </a:pPr>
            <a:r>
              <a:rPr lang="en"/>
              <a:t>Configuration: Tasks, Targets, Plugins</a:t>
            </a:r>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spcBef>
                <a:spcPts val="0"/>
              </a:spcBef>
              <a:buClr>
                <a:srgbClr val="6F5A40"/>
              </a:buClr>
              <a:buSzPct val="100000"/>
              <a:buFont typeface="Arial"/>
              <a:buChar char="●"/>
            </a:pPr>
            <a:r>
              <a:rPr lang="en"/>
              <a:t>Tasks</a:t>
            </a:r>
          </a:p>
          <a:p>
            <a:pPr marL="914400" lvl="1" indent="-381000" rtl="0">
              <a:spcBef>
                <a:spcPts val="0"/>
              </a:spcBef>
              <a:buClr>
                <a:srgbClr val="6F5A40"/>
              </a:buClr>
              <a:buSzPct val="80000"/>
              <a:buFont typeface="Courier New"/>
              <a:buChar char="o"/>
            </a:pPr>
            <a:r>
              <a:rPr lang="en"/>
              <a:t>Encapsulate reusable functionality</a:t>
            </a:r>
          </a:p>
          <a:p>
            <a:pPr marL="914400" lvl="1" indent="-381000" rtl="0">
              <a:spcBef>
                <a:spcPts val="0"/>
              </a:spcBef>
              <a:buClr>
                <a:srgbClr val="6F5A40"/>
              </a:buClr>
              <a:buSzPct val="80000"/>
              <a:buFont typeface="Courier New"/>
              <a:buChar char="o"/>
            </a:pPr>
            <a:r>
              <a:rPr lang="en" b="1"/>
              <a:t>Basic Tasks </a:t>
            </a:r>
            <a:r>
              <a:rPr lang="en"/>
              <a:t>- run the task’s defined function, do not use configuration</a:t>
            </a:r>
          </a:p>
          <a:p>
            <a:pPr marL="914400" lvl="1" indent="-381000" rtl="0">
              <a:spcBef>
                <a:spcPts val="0"/>
              </a:spcBef>
              <a:buClr>
                <a:srgbClr val="6F5A40"/>
              </a:buClr>
              <a:buSzPct val="80000"/>
              <a:buFont typeface="Courier New"/>
              <a:buChar char="o"/>
            </a:pPr>
            <a:r>
              <a:rPr lang="en" b="1"/>
              <a:t>Alias Tasks </a:t>
            </a:r>
            <a:r>
              <a:rPr lang="en"/>
              <a:t>- reference and run other tasks</a:t>
            </a:r>
          </a:p>
          <a:p>
            <a:pPr marL="914400" lvl="1" indent="-381000" rtl="0">
              <a:spcBef>
                <a:spcPts val="0"/>
              </a:spcBef>
              <a:buClr>
                <a:srgbClr val="6F5A40"/>
              </a:buClr>
              <a:buSzPct val="80000"/>
              <a:buFont typeface="Courier New"/>
              <a:buChar char="o"/>
            </a:pPr>
            <a:r>
              <a:rPr lang="en" b="1"/>
              <a:t>Multi Tasks </a:t>
            </a:r>
            <a:r>
              <a:rPr lang="en"/>
              <a:t>- can have multiple configurations defined, each identified by a “</a:t>
            </a:r>
            <a:r>
              <a:rPr lang="en" b="1"/>
              <a:t>target</a:t>
            </a:r>
            <a:r>
              <a:rPr lang="en"/>
              <a:t>”</a:t>
            </a:r>
          </a:p>
          <a:p>
            <a:pPr marL="457200" lvl="0" indent="-419100" rtl="0">
              <a:spcBef>
                <a:spcPts val="0"/>
              </a:spcBef>
              <a:buClr>
                <a:srgbClr val="6F5A40"/>
              </a:buClr>
              <a:buSzPct val="100000"/>
              <a:buFont typeface="Arial"/>
              <a:buChar char="●"/>
            </a:pPr>
            <a:r>
              <a:rPr lang="en"/>
              <a:t>Plugins</a:t>
            </a:r>
          </a:p>
          <a:p>
            <a:pPr marL="914400" lvl="1" indent="-381000" rtl="0">
              <a:spcBef>
                <a:spcPts val="0"/>
              </a:spcBef>
              <a:buClr>
                <a:srgbClr val="6F5A40"/>
              </a:buClr>
              <a:buSzPct val="80000"/>
              <a:buFont typeface="Courier New"/>
              <a:buChar char="o"/>
            </a:pPr>
            <a:r>
              <a:rPr lang="en"/>
              <a:t>npm packages encapsulating reusable tasks</a:t>
            </a:r>
          </a:p>
          <a:p>
            <a:pPr lvl="0" rtl="0">
              <a:spcBef>
                <a:spcPts val="0"/>
              </a:spcBef>
              <a:buNone/>
            </a:pPr>
            <a:endParaRPr/>
          </a:p>
        </p:txBody>
      </p:sp>
      <p:sp>
        <p:nvSpPr>
          <p:cNvPr id="79" name="Shape 7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a:spcBef>
                <a:spcPts val="0"/>
              </a:spcBef>
              <a:buNone/>
            </a:pPr>
            <a:r>
              <a:rPr lang="en"/>
              <a:t>Demos</a:t>
            </a:r>
          </a:p>
        </p:txBody>
      </p:sp>
      <p:sp>
        <p:nvSpPr>
          <p:cNvPr id="85" name="Shape 8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spcBef>
                <a:spcPts val="0"/>
              </a:spcBef>
              <a:buClr>
                <a:srgbClr val="6F5A40"/>
              </a:buClr>
              <a:buSzPct val="100000"/>
              <a:buFont typeface="Lato"/>
              <a:buChar char="●"/>
            </a:pPr>
            <a:r>
              <a:rPr lang="en"/>
              <a:t>Configuration</a:t>
            </a:r>
          </a:p>
          <a:p>
            <a:pPr marL="914400" lvl="1" indent="-381000" rtl="0">
              <a:spcBef>
                <a:spcPts val="0"/>
              </a:spcBef>
              <a:buClr>
                <a:srgbClr val="6F5A40"/>
              </a:buClr>
              <a:buSzPct val="80000"/>
              <a:buFont typeface="Lato"/>
              <a:buChar char="○"/>
            </a:pPr>
            <a:r>
              <a:rPr lang="en"/>
              <a:t>plugins, tasks, and targets</a:t>
            </a:r>
          </a:p>
          <a:p>
            <a:pPr marL="457200" lvl="0" indent="-419100" rtl="0">
              <a:spcBef>
                <a:spcPts val="0"/>
              </a:spcBef>
              <a:buClr>
                <a:srgbClr val="6F5A40"/>
              </a:buClr>
              <a:buSzPct val="100000"/>
              <a:buFont typeface="Lato"/>
              <a:buChar char="●"/>
            </a:pPr>
            <a:r>
              <a:rPr lang="en"/>
              <a:t>Check syntax/code style</a:t>
            </a:r>
          </a:p>
          <a:p>
            <a:pPr marL="914400" lvl="1" indent="-381000" rtl="0">
              <a:spcBef>
                <a:spcPts val="0"/>
              </a:spcBef>
              <a:buClr>
                <a:srgbClr val="6F5A40"/>
              </a:buClr>
              <a:buSzPct val="80000"/>
              <a:buFont typeface="Lato"/>
              <a:buChar char="○"/>
            </a:pPr>
            <a:r>
              <a:rPr lang="en"/>
              <a:t>linting, code style, etc.</a:t>
            </a:r>
          </a:p>
          <a:p>
            <a:pPr marL="457200" lvl="0" indent="-419100" rtl="0">
              <a:spcBef>
                <a:spcPts val="0"/>
              </a:spcBef>
              <a:buClr>
                <a:srgbClr val="6F5A40"/>
              </a:buClr>
              <a:buSzPct val="100000"/>
              <a:buFont typeface="Lato"/>
              <a:buChar char="●"/>
            </a:pPr>
            <a:r>
              <a:rPr lang="en"/>
              <a:t>Optimization for production deployment</a:t>
            </a:r>
          </a:p>
          <a:p>
            <a:pPr marL="914400" lvl="1" indent="-381000" rtl="0">
              <a:spcBef>
                <a:spcPts val="0"/>
              </a:spcBef>
              <a:buClr>
                <a:srgbClr val="6F5A40"/>
              </a:buClr>
              <a:buSzPct val="80000"/>
              <a:buFont typeface="Lato"/>
              <a:buChar char="○"/>
            </a:pPr>
            <a:r>
              <a:rPr lang="en"/>
              <a:t>concatenation, minification, etc.</a:t>
            </a:r>
          </a:p>
          <a:p>
            <a:pPr marL="457200" lvl="0" indent="-419100" rtl="0">
              <a:spcBef>
                <a:spcPts val="0"/>
              </a:spcBef>
              <a:buClr>
                <a:srgbClr val="6F5A40"/>
              </a:buClr>
              <a:buSzPct val="100000"/>
              <a:buFont typeface="Lato"/>
              <a:buChar char="●"/>
            </a:pPr>
            <a:r>
              <a:rPr lang="en"/>
              <a:t>Templating workflow</a:t>
            </a:r>
          </a:p>
          <a:p>
            <a:pPr marL="914400" lvl="1" indent="-381000" rtl="0">
              <a:spcBef>
                <a:spcPts val="0"/>
              </a:spcBef>
              <a:buClr>
                <a:srgbClr val="6F5A40"/>
              </a:buClr>
              <a:buSzPct val="80000"/>
              <a:buFont typeface="Lato"/>
              <a:buChar char="○"/>
            </a:pPr>
            <a:r>
              <a:rPr lang="en"/>
              <a:t>generating static assets from dynamic assets</a:t>
            </a:r>
          </a:p>
          <a:p>
            <a:pPr lvl="0" rtl="0">
              <a:spcBef>
                <a:spcPts val="0"/>
              </a:spcBef>
              <a:buNone/>
            </a:pPr>
            <a:endParaRPr/>
          </a:p>
        </p:txBody>
      </p:sp>
      <p:sp>
        <p:nvSpPr>
          <p:cNvPr id="86" name="Shape 8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299"/>
          </a:xfrm>
          <a:prstGeom prst="rect">
            <a:avLst/>
          </a:prstGeom>
        </p:spPr>
        <p:txBody>
          <a:bodyPr lIns="91425" tIns="91425" rIns="91425" bIns="91425" anchor="b" anchorCtr="0">
            <a:noAutofit/>
          </a:bodyPr>
          <a:lstStyle/>
          <a:p>
            <a:pPr>
              <a:spcBef>
                <a:spcPts val="0"/>
              </a:spcBef>
              <a:buNone/>
            </a:pPr>
            <a:r>
              <a:rPr lang="en"/>
              <a:t>References</a:t>
            </a:r>
          </a:p>
        </p:txBody>
      </p:sp>
      <p:sp>
        <p:nvSpPr>
          <p:cNvPr id="92" name="Shape 9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rtl="0">
              <a:spcBef>
                <a:spcPts val="0"/>
              </a:spcBef>
              <a:buNone/>
            </a:pPr>
            <a:r>
              <a:rPr lang="en" sz="1800" dirty="0"/>
              <a:t>[1] </a:t>
            </a:r>
            <a:r>
              <a:rPr lang="en" sz="1800" u="sng" dirty="0">
                <a:solidFill>
                  <a:schemeClr val="hlink"/>
                </a:solidFill>
                <a:hlinkClick r:id="rId3"/>
              </a:rPr>
              <a:t>http://bocoup.com/weblog/introducing-grunt/</a:t>
            </a:r>
          </a:p>
          <a:p>
            <a:pPr rtl="0">
              <a:spcBef>
                <a:spcPts val="0"/>
              </a:spcBef>
              <a:buNone/>
            </a:pPr>
            <a:r>
              <a:rPr lang="en" sz="1800" dirty="0"/>
              <a:t>[2] </a:t>
            </a:r>
            <a:r>
              <a:rPr lang="en" sz="1800" u="sng" dirty="0">
                <a:solidFill>
                  <a:schemeClr val="hlink"/>
                </a:solidFill>
                <a:hlinkClick r:id="rId4"/>
              </a:rPr>
              <a:t>http://gruntjs.com</a:t>
            </a:r>
            <a:r>
              <a:rPr lang="en" sz="1800" u="sng" dirty="0" smtClean="0">
                <a:solidFill>
                  <a:schemeClr val="hlink"/>
                </a:solidFill>
                <a:hlinkClick r:id="rId4"/>
              </a:rPr>
              <a:t>/</a:t>
            </a:r>
            <a:endParaRPr lang="en" sz="1800" u="sng" dirty="0">
              <a:solidFill>
                <a:schemeClr val="hlink"/>
              </a:solidFill>
              <a:hlinkClick r:id="rId4"/>
            </a:endParaRPr>
          </a:p>
          <a:p>
            <a:pPr>
              <a:spcBef>
                <a:spcPts val="0"/>
              </a:spcBef>
              <a:buNone/>
            </a:pPr>
            <a:endParaRPr lang="en-US" sz="1800" dirty="0" smtClean="0"/>
          </a:p>
          <a:p>
            <a:r>
              <a:rPr lang="en-US" sz="1800" dirty="0"/>
              <a:t>Grunt logo - </a:t>
            </a:r>
            <a:r>
              <a:rPr lang="en-US" sz="1800" dirty="0">
                <a:hlinkClick r:id="rId5"/>
              </a:rPr>
              <a:t>https://</a:t>
            </a:r>
            <a:r>
              <a:rPr lang="en-US" sz="1800" dirty="0" smtClean="0">
                <a:hlinkClick r:id="rId5"/>
              </a:rPr>
              <a:t>github.com/gruntjs/gruntjs.com/tree/master/src/media</a:t>
            </a:r>
            <a:endParaRPr lang="en-US" sz="1800" dirty="0" smtClean="0"/>
          </a:p>
          <a:p>
            <a:endParaRPr sz="1800" dirty="0"/>
          </a:p>
        </p:txBody>
      </p:sp>
      <p:sp>
        <p:nvSpPr>
          <p:cNvPr id="93" name="Shape 9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Tree>
  </p:cSld>
  <p:clrMapOvr>
    <a:masterClrMapping/>
  </p:clrMapOvr>
  <p:transition spd="slow">
    <p:cut/>
  </p:transition>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On-screen Show (4:3)</PresentationFormat>
  <Paragraphs>66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Lato</vt:lpstr>
      <vt:lpstr>swiss</vt:lpstr>
      <vt:lpstr>PowerPoint Presentation</vt:lpstr>
      <vt:lpstr>What is Grunt?</vt:lpstr>
      <vt:lpstr>What is Grunt?</vt:lpstr>
      <vt:lpstr>Why use Grunt?</vt:lpstr>
      <vt:lpstr>Benefits of Automation</vt:lpstr>
      <vt:lpstr>Installation</vt:lpstr>
      <vt:lpstr>Configuration: Tasks, Targets, Plugins</vt:lpstr>
      <vt:lpstr>Demos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Justin McDowell</cp:lastModifiedBy>
  <cp:revision>2</cp:revision>
  <dcterms:modified xsi:type="dcterms:W3CDTF">2015-03-19T01:21:59Z</dcterms:modified>
</cp:coreProperties>
</file>