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479" r:id="rId2"/>
    <p:sldId id="487" r:id="rId3"/>
    <p:sldId id="257" r:id="rId4"/>
    <p:sldId id="480" r:id="rId5"/>
    <p:sldId id="485" r:id="rId6"/>
    <p:sldId id="481" r:id="rId7"/>
    <p:sldId id="482" r:id="rId8"/>
    <p:sldId id="486" r:id="rId9"/>
    <p:sldId id="488" r:id="rId10"/>
    <p:sldId id="483" r:id="rId11"/>
    <p:sldId id="484" r:id="rId12"/>
    <p:sldId id="424" r:id="rId13"/>
    <p:sldId id="428" r:id="rId14"/>
    <p:sldId id="434" r:id="rId15"/>
    <p:sldId id="435" r:id="rId16"/>
    <p:sldId id="433" r:id="rId17"/>
    <p:sldId id="436" r:id="rId18"/>
    <p:sldId id="437" r:id="rId19"/>
    <p:sldId id="440" r:id="rId20"/>
    <p:sldId id="455" r:id="rId21"/>
    <p:sldId id="444" r:id="rId22"/>
    <p:sldId id="445" r:id="rId23"/>
    <p:sldId id="446" r:id="rId24"/>
    <p:sldId id="449" r:id="rId25"/>
    <p:sldId id="461" r:id="rId26"/>
    <p:sldId id="448" r:id="rId27"/>
    <p:sldId id="460" r:id="rId28"/>
    <p:sldId id="450" r:id="rId29"/>
    <p:sldId id="451" r:id="rId30"/>
    <p:sldId id="452" r:id="rId31"/>
    <p:sldId id="453" r:id="rId32"/>
    <p:sldId id="456" r:id="rId33"/>
    <p:sldId id="457" r:id="rId34"/>
    <p:sldId id="458" r:id="rId35"/>
    <p:sldId id="459" r:id="rId36"/>
  </p:sldIdLst>
  <p:sldSz cx="9144000" cy="6858000" type="screen4x3"/>
  <p:notesSz cx="6786563" cy="9917113"/>
  <p:embeddedFontLst>
    <p:embeddedFont>
      <p:font typeface="Batang" panose="02030600000101010101" pitchFamily="18" charset="-127"/>
      <p:regular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ambria Math" panose="02040503050406030204" pitchFamily="18" charset="0"/>
      <p:regular r:id="rId44"/>
    </p:embeddedFont>
    <p:embeddedFont>
      <p:font typeface="cmsy10" panose="020B0604020202020204"/>
      <p:regular r:id="rId45"/>
    </p:embeddedFont>
    <p:embeddedFont>
      <p:font typeface="msam10" panose="020B0604020202020204"/>
      <p:regular r:id="rId46"/>
    </p:embeddedFont>
    <p:embeddedFont>
      <p:font typeface="MT Extra" panose="05050102010205020202" pitchFamily="18" charset="2"/>
      <p:regular r:id="rId47"/>
    </p:embeddedFont>
    <p:embeddedFont>
      <p:font typeface="Tahoma" panose="020B0604030504040204" pitchFamily="34" charset="0"/>
      <p:regular r:id="rId48"/>
      <p:bold r:id="rId49"/>
    </p:embeddedFont>
  </p:embeddedFontLst>
  <p:custDataLst>
    <p:tags r:id="rId50"/>
  </p:custDataLst>
  <p:defaultTextStyle>
    <a:defPPr>
      <a:defRPr lang="ko-KR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Batang" panose="020B0604020202020204" charset="-127"/>
        <a:cs typeface="Arial" panose="020B0604020202020204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Batang" panose="020B0604020202020204" charset="-127"/>
        <a:cs typeface="Arial" panose="020B0604020202020204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Batang" panose="020B0604020202020204" charset="-127"/>
        <a:cs typeface="Arial" panose="020B0604020202020204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Batang" panose="020B0604020202020204" charset="-127"/>
        <a:cs typeface="Arial" panose="020B0604020202020204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Batang" panose="020B0604020202020204" charset="-127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Batang" panose="020B0604020202020204" charset="-127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Batang" panose="020B0604020202020204" charset="-127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Batang" panose="020B0604020202020204" charset="-127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Batang" panose="020B0604020202020204" charset="-127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pos="56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F33CC"/>
    <a:srgbClr val="009900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97" autoAdjust="0"/>
  </p:normalViewPr>
  <p:slideViewPr>
    <p:cSldViewPr>
      <p:cViewPr varScale="1">
        <p:scale>
          <a:sx n="78" d="100"/>
          <a:sy n="78" d="100"/>
        </p:scale>
        <p:origin x="1206" y="90"/>
      </p:cViewPr>
      <p:guideLst>
        <p:guide orient="horz" pos="4247"/>
        <p:guide pos="56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00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 rtl="0" latinLnBrk="1">
              <a:defRPr kumimoji="1" sz="1200">
                <a:latin typeface="Batang" panose="020B0604020202020204" charset="-127"/>
              </a:defRPr>
            </a:lvl1pPr>
          </a:lstStyle>
          <a:p>
            <a:endParaRPr lang="en-US" altLang="he-IL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00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l" defTabSz="930275" rtl="0" latinLnBrk="1">
              <a:defRPr kumimoji="1" sz="1200">
                <a:latin typeface="Batang" panose="020B0604020202020204" charset="-127"/>
              </a:defRPr>
            </a:lvl1pPr>
          </a:lstStyle>
          <a:p>
            <a:endParaRPr lang="en-US" altLang="he-IL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6513" y="9418638"/>
            <a:ext cx="29400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 rtl="0" latinLnBrk="1">
              <a:defRPr kumimoji="1" sz="1200">
                <a:latin typeface="Batang" panose="020B0604020202020204" charset="-127"/>
              </a:defRPr>
            </a:lvl1pPr>
          </a:lstStyle>
          <a:p>
            <a:endParaRPr lang="en-US" altLang="he-IL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18638"/>
            <a:ext cx="29400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l" defTabSz="930275" rtl="0" latinLnBrk="1">
              <a:defRPr kumimoji="1" sz="1200">
                <a:latin typeface="Batang" panose="020B0604020202020204" charset="-127"/>
              </a:defRPr>
            </a:lvl1pPr>
          </a:lstStyle>
          <a:p>
            <a:fld id="{43ACBD3A-C1DA-4D7A-9C87-99E290288165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00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 rtl="0" latinLnBrk="1">
              <a:defRPr kumimoji="1" sz="1200">
                <a:latin typeface="Batang" panose="020B0604020202020204" charset="-127"/>
              </a:defRPr>
            </a:lvl1pPr>
          </a:lstStyle>
          <a:p>
            <a:endParaRPr lang="en-US" altLang="he-IL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400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l" defTabSz="930275" rtl="0" latinLnBrk="1">
              <a:defRPr kumimoji="1" sz="1200">
                <a:latin typeface="Batang" panose="020B0604020202020204" charset="-127"/>
              </a:defRPr>
            </a:lvl1pPr>
          </a:lstStyle>
          <a:p>
            <a:endParaRPr lang="en-US" altLang="he-IL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2950"/>
            <a:ext cx="4959350" cy="3719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0113"/>
            <a:ext cx="5427663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46513" y="9418638"/>
            <a:ext cx="29400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 rtl="0" latinLnBrk="1">
              <a:defRPr kumimoji="1" sz="1200">
                <a:latin typeface="Batang" panose="020B0604020202020204" charset="-127"/>
              </a:defRPr>
            </a:lvl1pPr>
          </a:lstStyle>
          <a:p>
            <a:endParaRPr lang="en-US" altLang="he-IL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9418638"/>
            <a:ext cx="29400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l" defTabSz="930275" rtl="0" latinLnBrk="1">
              <a:defRPr kumimoji="1" sz="1200">
                <a:latin typeface="Batang" panose="020B0604020202020204" charset="-127"/>
              </a:defRPr>
            </a:lvl1pPr>
          </a:lstStyle>
          <a:p>
            <a:fld id="{118AFC9E-375E-4313-8BFF-2840FB3B4A1E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Batang" panose="020B0604020202020204" charset="-127"/>
        <a:ea typeface="+mn-ea"/>
        <a:cs typeface="Arial" panose="020B0604020202020204" pitchFamily="34" charset="0"/>
      </a:defRPr>
    </a:lvl1pPr>
    <a:lvl2pPr marL="457200" algn="r" rtl="1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Batang" panose="020B0604020202020204" charset="-127"/>
        <a:ea typeface="+mn-ea"/>
        <a:cs typeface="Arial" panose="020B0604020202020204" pitchFamily="34" charset="0"/>
      </a:defRPr>
    </a:lvl2pPr>
    <a:lvl3pPr marL="914400" algn="r" rtl="1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Batang" panose="020B0604020202020204" charset="-127"/>
        <a:ea typeface="+mn-ea"/>
        <a:cs typeface="Arial" panose="020B0604020202020204" pitchFamily="34" charset="0"/>
      </a:defRPr>
    </a:lvl3pPr>
    <a:lvl4pPr marL="1371600" algn="r" rtl="1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Batang" panose="020B0604020202020204" charset="-127"/>
        <a:ea typeface="+mn-ea"/>
        <a:cs typeface="Arial" panose="020B0604020202020204" pitchFamily="34" charset="0"/>
      </a:defRPr>
    </a:lvl4pPr>
    <a:lvl5pPr marL="1828800" algn="r" rtl="1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Batang" panose="020B0604020202020204" charset="-127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Can we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colour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the natural numbers 1, 2, 3, ... with two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colours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, say blue and red, such that there is no monochromatic Pythagorean triple?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8AFC9E-375E-4313-8BFF-2840FB3B4A1E}" type="slidenum">
              <a:rPr lang="he-IL" altLang="he-IL" smtClean="0"/>
              <a:pPr/>
              <a:t>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59313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222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222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222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pSp>
          <p:nvGrpSpPr>
            <p:cNvPr id="5223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223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223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522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he-IL" noProof="0"/>
              <a:t>Click to edit Master title style</a:t>
            </a:r>
          </a:p>
        </p:txBody>
      </p:sp>
      <p:sp>
        <p:nvSpPr>
          <p:cNvPr id="5223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he-IL" noProof="0"/>
              <a:t>Click to edit Master subtitle style</a:t>
            </a:r>
          </a:p>
        </p:txBody>
      </p:sp>
      <p:sp>
        <p:nvSpPr>
          <p:cNvPr id="5223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he-IL"/>
          </a:p>
        </p:txBody>
      </p:sp>
      <p:sp>
        <p:nvSpPr>
          <p:cNvPr id="5223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he-IL"/>
          </a:p>
        </p:txBody>
      </p:sp>
      <p:sp>
        <p:nvSpPr>
          <p:cNvPr id="5224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CC0F388-096B-49D6-82B0-D901AE6E3E08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8A4797-6561-4A51-9713-C50641603E04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6420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3563" y="-1588"/>
            <a:ext cx="2051050" cy="60944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0" y="-1588"/>
            <a:ext cx="6005513" cy="60944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40856-49A9-4177-AE3A-D3A168A8A83F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6827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75955-3DD4-4FF7-BBFD-EE1F0C96D309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7687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0EED8-A66F-473D-AE5F-95E06B5AF962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8094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1125538"/>
            <a:ext cx="4022725" cy="49672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0775" y="1125538"/>
            <a:ext cx="4024313" cy="49672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9339D-4926-451F-B623-76F1EAC3F91C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9632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44BA8D-3DFD-4049-8BF7-A3B4195A1BDE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6175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611CF-BF24-4A45-AF06-501C156A8612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64857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E1105-4D8C-4ECB-9860-FD58ECA7936F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6188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83522-5895-47A1-9AA7-EFC9C27F6337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0324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2281C-B84D-4658-AB9F-7DF10067E120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2607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ltGray">
          <a:xfrm>
            <a:off x="417513" y="8096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/>
            <a:endParaRPr kumimoji="1" lang="en-US" altLang="he-IL" sz="2400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ltGray">
          <a:xfrm>
            <a:off x="800100" y="6667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/>
            <a:endParaRPr kumimoji="1" lang="en-US" altLang="he-IL" sz="240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ltGray">
          <a:xfrm>
            <a:off x="541338" y="50323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/>
            <a:endParaRPr kumimoji="1" lang="en-US" altLang="he-IL" sz="2400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ltGray">
          <a:xfrm>
            <a:off x="911225" y="5064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/>
            <a:endParaRPr kumimoji="1" lang="en-US" altLang="he-IL" sz="2400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ltGray">
          <a:xfrm>
            <a:off x="127000" y="4302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/>
            <a:endParaRPr kumimoji="1" lang="en-US" altLang="he-IL" sz="2400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gray">
          <a:xfrm>
            <a:off x="762000" y="-26988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/>
            <a:endParaRPr kumimoji="1" lang="en-US" altLang="he-IL" sz="2400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gray">
          <a:xfrm>
            <a:off x="442913" y="7635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/>
            <a:endParaRPr kumimoji="1" lang="en-US" altLang="he-IL" sz="2400"/>
          </a:p>
        </p:txBody>
      </p:sp>
      <p:sp>
        <p:nvSpPr>
          <p:cNvPr id="5120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71575" y="-1588"/>
            <a:ext cx="7793038" cy="83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5121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125538"/>
            <a:ext cx="8199438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5121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400"/>
            </a:lvl1pPr>
          </a:lstStyle>
          <a:p>
            <a:endParaRPr lang="en-US" altLang="he-IL"/>
          </a:p>
        </p:txBody>
      </p:sp>
      <p:sp>
        <p:nvSpPr>
          <p:cNvPr id="5121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>
              <a:defRPr sz="1400"/>
            </a:lvl1pPr>
          </a:lstStyle>
          <a:p>
            <a:endParaRPr lang="en-US" altLang="he-IL"/>
          </a:p>
        </p:txBody>
      </p:sp>
      <p:sp>
        <p:nvSpPr>
          <p:cNvPr id="512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>
              <a:defRPr sz="1400"/>
            </a:lvl1pPr>
          </a:lstStyle>
          <a:p>
            <a:fld id="{293E9223-66E9-4FC3-8078-B92E3DE5C184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0099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09900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09900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09900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09900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9900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9900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9900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9900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400" kern="1200">
          <a:solidFill>
            <a:schemeClr val="folHlink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kern="1200">
          <a:solidFill>
            <a:schemeClr val="folHlink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Tahoma" panose="020B0604030504040204" pitchFamily="34" charset="0"/>
          <a:ea typeface="+mn-ea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Tahoma" panose="020B060403050404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74A0-E217-4946-9743-67E0D62C7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DISEI / ECNU summer school on Formal Verification of Trustworthy AI systems  – 2024</a:t>
            </a:r>
            <a:br>
              <a:rPr lang="en-US" sz="2400" dirty="0">
                <a:solidFill>
                  <a:schemeClr val="tx2"/>
                </a:solidFill>
              </a:rPr>
            </a:br>
            <a:br>
              <a:rPr lang="en-US" sz="2400" dirty="0"/>
            </a:br>
            <a:br>
              <a:rPr lang="en-US" sz="2400" dirty="0"/>
            </a:br>
            <a:r>
              <a:rPr lang="en-US" sz="3600" dirty="0"/>
              <a:t>SAT / SMT – the engines of reasoning</a:t>
            </a:r>
            <a:endParaRPr lang="en-IL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3D74B-99DF-49A1-AE5F-D9B3C144D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Ofer Strichman</a:t>
            </a:r>
          </a:p>
          <a:p>
            <a:r>
              <a:rPr lang="en-US" dirty="0"/>
              <a:t>The Technion, Israel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B82CD-08F7-4C2D-B61B-CF45671BF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C0F388-096B-49D6-82B0-D901AE6E3E08}" type="slidenum">
              <a:rPr lang="he-IL" altLang="he-IL" smtClean="0"/>
              <a:pPr/>
              <a:t>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58328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0B78-2B39-408F-AC89-6050263A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satisfiability problem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4F78C6-A6DC-4C2F-A740-872619BC4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Today we will only look at </a:t>
                </a:r>
                <a:r>
                  <a:rPr lang="en-US" sz="2800" dirty="0">
                    <a:solidFill>
                      <a:srgbClr val="C00000"/>
                    </a:solidFill>
                  </a:rPr>
                  <a:t>logically complete </a:t>
                </a:r>
                <a:r>
                  <a:rPr lang="en-US" sz="2800" dirty="0"/>
                  <a:t>solvers: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They either </a:t>
                </a:r>
              </a:p>
              <a:p>
                <a:r>
                  <a:rPr lang="en-US" sz="2800" dirty="0"/>
                  <a:t>find a satisfying assignment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800" dirty="0"/>
                  <a:t>, or </a:t>
                </a:r>
              </a:p>
              <a:p>
                <a:r>
                  <a:rPr lang="en-US" sz="2800" dirty="0"/>
                  <a:t>prove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800" dirty="0"/>
                  <a:t> is unsatisfiable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dirty="0"/>
              </a:p>
              <a:p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4F78C6-A6DC-4C2F-A740-872619BC4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1" t="-135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F51B6-AD9C-4E06-8D19-F5F57278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5955-3DD4-4FF7-BBFD-EE1F0C96D309}" type="slidenum">
              <a:rPr lang="he-IL" altLang="he-IL" smtClean="0"/>
              <a:pPr/>
              <a:t>10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9435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52D8-B1CA-487B-B7C9-AD12412F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99B6-96A3-4087-AD5D-1910C06A9E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All competitive SAT solvers take as input a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in </a:t>
                </a:r>
                <a:r>
                  <a:rPr lang="en-US" dirty="0">
                    <a:solidFill>
                      <a:srgbClr val="C00000"/>
                    </a:solidFill>
                  </a:rPr>
                  <a:t>Conjunctive Normal Form</a:t>
                </a:r>
                <a:r>
                  <a:rPr lang="en-US" dirty="0"/>
                  <a:t> (CNF).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 what is a CNF ? …    let us begin with NNF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99B6-96A3-4087-AD5D-1910C06A9E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2" t="-1351" b="-503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C549C-F929-488D-9D7B-D5D0E592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5955-3DD4-4FF7-BBFD-EE1F0C96D309}" type="slidenum">
              <a:rPr lang="he-IL" altLang="he-IL" smtClean="0"/>
              <a:pPr/>
              <a:t>11</a:t>
            </a:fld>
            <a:endParaRPr lang="en-US" altLang="he-IL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A83388D-A74D-44FE-A526-1A2B1E57EBE5}"/>
              </a:ext>
            </a:extLst>
          </p:cNvPr>
          <p:cNvSpPr/>
          <p:nvPr/>
        </p:nvSpPr>
        <p:spPr>
          <a:xfrm>
            <a:off x="3328135" y="3590008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5C638-E65E-4A22-9F0C-E353E850C213}"/>
              </a:ext>
            </a:extLst>
          </p:cNvPr>
          <p:cNvSpPr txBox="1"/>
          <p:nvPr/>
        </p:nvSpPr>
        <p:spPr>
          <a:xfrm>
            <a:off x="3826669" y="3380245"/>
            <a:ext cx="7839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SAT</a:t>
            </a:r>
          </a:p>
          <a:p>
            <a:pPr algn="ctr"/>
            <a:r>
              <a:rPr lang="en-US" dirty="0"/>
              <a:t>solver</a:t>
            </a:r>
            <a:endParaRPr lang="en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2EA6E2-D047-4065-99AD-02D6867ECBD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610666" y="3301977"/>
            <a:ext cx="517669" cy="40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079E2D-96CD-4BBE-8A58-88B50D1DBE85}"/>
                  </a:ext>
                </a:extLst>
              </p:cNvPr>
              <p:cNvSpPr txBox="1"/>
              <p:nvPr/>
            </p:nvSpPr>
            <p:spPr>
              <a:xfrm>
                <a:off x="5161479" y="3059668"/>
                <a:ext cx="27948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:r>
                  <a:rPr lang="en-US" sz="2000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079E2D-96CD-4BBE-8A58-88B50D1DB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479" y="3059668"/>
                <a:ext cx="2794897" cy="400110"/>
              </a:xfrm>
              <a:prstGeom prst="rect">
                <a:avLst/>
              </a:prstGeom>
              <a:blipFill>
                <a:blip r:embed="rId3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3DE5CB-8A25-4221-9B1F-8A25F120662C}"/>
              </a:ext>
            </a:extLst>
          </p:cNvPr>
          <p:cNvCxnSpPr>
            <a:stCxn id="6" idx="3"/>
          </p:cNvCxnSpPr>
          <p:nvPr/>
        </p:nvCxnSpPr>
        <p:spPr>
          <a:xfrm>
            <a:off x="4610666" y="3703411"/>
            <a:ext cx="517669" cy="47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A13E1B-2C8E-401A-9CB2-71122F9F3F82}"/>
                  </a:ext>
                </a:extLst>
              </p:cNvPr>
              <p:cNvSpPr txBox="1"/>
              <p:nvPr/>
            </p:nvSpPr>
            <p:spPr>
              <a:xfrm>
                <a:off x="5123325" y="3867900"/>
                <a:ext cx="263924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/>
                <a:r>
                  <a:rPr lang="en-US" sz="2000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A 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</a:t>
                </a:r>
                <a:r>
                  <a:rPr lang="en-US" sz="2000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is valid</a:t>
                </a:r>
              </a:p>
              <a:p>
                <a:pPr algn="l" rtl="0"/>
                <a:r>
                  <a:rPr lang="en-US" sz="2000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(=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𝜑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rPr>
                  <a:t> is unsatisfiable)</a:t>
                </a:r>
                <a:endParaRPr lang="en-IL" sz="20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A13E1B-2C8E-401A-9CB2-71122F9F3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325" y="3867900"/>
                <a:ext cx="2639249" cy="707886"/>
              </a:xfrm>
              <a:prstGeom prst="rect">
                <a:avLst/>
              </a:prstGeom>
              <a:blipFill>
                <a:blip r:embed="rId4"/>
                <a:stretch>
                  <a:fillRect l="-2309" t="-4274" r="-1617" b="-136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A15220-D437-42B4-A8EE-7AF5DC0EBDF5}"/>
                  </a:ext>
                </a:extLst>
              </p:cNvPr>
              <p:cNvSpPr txBox="1"/>
              <p:nvPr/>
            </p:nvSpPr>
            <p:spPr>
              <a:xfrm>
                <a:off x="1701206" y="3526395"/>
                <a:ext cx="1574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𝐶𝑁𝐹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A15220-D437-42B4-A8EE-7AF5DC0E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206" y="3526395"/>
                <a:ext cx="1574650" cy="646331"/>
              </a:xfrm>
              <a:prstGeom prst="rect">
                <a:avLst/>
              </a:prstGeom>
              <a:blipFill>
                <a:blip r:embed="rId5"/>
                <a:stretch>
                  <a:fillRect r="-65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0F959682-2ECF-410D-A594-04EA70976CB9}"/>
              </a:ext>
            </a:extLst>
          </p:cNvPr>
          <p:cNvSpPr/>
          <p:nvPr/>
        </p:nvSpPr>
        <p:spPr>
          <a:xfrm>
            <a:off x="1986999" y="3609669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560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32CE-0343-4B7D-B10D-D7550DFF0786}" type="slidenum">
              <a:rPr lang="he-IL" altLang="he-IL"/>
              <a:pPr/>
              <a:t>12</a:t>
            </a:fld>
            <a:endParaRPr lang="en-US" altLang="he-IL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Negation Normal Form (NNF)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Definition: A formula is said to be in Negation Normal Form (</a:t>
            </a:r>
            <a:r>
              <a:rPr lang="en-US" altLang="he-IL">
                <a:solidFill>
                  <a:schemeClr val="hlink"/>
                </a:solidFill>
              </a:rPr>
              <a:t>NNF</a:t>
            </a:r>
            <a:r>
              <a:rPr lang="en-US" altLang="he-IL"/>
              <a:t>) if it only contains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/>
              <a:t>,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/>
              <a:t> and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/>
              <a:t> connectives and only atoms can be negated.</a:t>
            </a:r>
          </a:p>
          <a:p>
            <a:endParaRPr lang="en-US" altLang="he-IL"/>
          </a:p>
          <a:p>
            <a:r>
              <a:rPr lang="en-US" altLang="he-IL"/>
              <a:t>Examples:</a:t>
            </a:r>
          </a:p>
          <a:p>
            <a:pPr lvl="1"/>
            <a:r>
              <a:rPr lang="en-US" altLang="he-IL"/>
              <a:t> 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 =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B)</a:t>
            </a:r>
            <a:r>
              <a:rPr lang="en-US" altLang="he-IL"/>
              <a:t>	is not in NNF</a:t>
            </a:r>
          </a:p>
          <a:p>
            <a:pPr lvl="1"/>
            <a:r>
              <a:rPr lang="en-US" altLang="he-IL"/>
              <a:t> 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 =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B	</a:t>
            </a:r>
            <a:r>
              <a:rPr lang="en-US" altLang="he-IL"/>
              <a:t>	is in NNF</a:t>
            </a:r>
          </a:p>
          <a:p>
            <a:endParaRPr lang="en-US" altLang="he-IL"/>
          </a:p>
          <a:p>
            <a:endParaRPr lang="en-US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C05A-601B-47CD-86D5-0D443402775D}" type="slidenum">
              <a:rPr lang="he-IL" altLang="he-IL"/>
              <a:pPr/>
              <a:t>13</a:t>
            </a:fld>
            <a:endParaRPr lang="en-US" altLang="he-IL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Converting to NNF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We can convert prop. formulas to NNF in linear time:</a:t>
            </a:r>
          </a:p>
          <a:p>
            <a:pPr lvl="1"/>
            <a:r>
              <a:rPr lang="en-US" altLang="he-IL" dirty="0"/>
              <a:t>Eliminate all connectives other than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</a:p>
          <a:p>
            <a:pPr lvl="1"/>
            <a:r>
              <a:rPr lang="en-US" altLang="he-IL" dirty="0"/>
              <a:t>Use De Morgan and double-negation rules to push negations to the right</a:t>
            </a:r>
          </a:p>
          <a:p>
            <a:r>
              <a:rPr lang="en-US" altLang="he-IL" dirty="0"/>
              <a:t>Example: </a:t>
            </a:r>
            <a:r>
              <a:rPr lang="en-US" altLang="he-IL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dirty="0">
                <a:solidFill>
                  <a:schemeClr val="tx1"/>
                </a:solidFill>
              </a:rPr>
              <a:t> =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dirty="0">
                <a:solidFill>
                  <a:schemeClr val="tx1"/>
                </a:solidFill>
              </a:rPr>
              <a:t>(A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 dirty="0">
                <a:solidFill>
                  <a:schemeClr val="tx1"/>
                </a:solidFill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dirty="0">
                <a:solidFill>
                  <a:schemeClr val="tx1"/>
                </a:solidFill>
              </a:rPr>
              <a:t>B)</a:t>
            </a:r>
          </a:p>
          <a:p>
            <a:pPr lvl="1"/>
            <a:r>
              <a:rPr lang="en-US" altLang="he-IL" dirty="0"/>
              <a:t>Eliminate ‘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 dirty="0">
                <a:latin typeface="cmsy10" panose="020B0500000000000000" pitchFamily="34" charset="0"/>
              </a:rPr>
              <a:t>’</a:t>
            </a:r>
            <a:r>
              <a:rPr lang="en-US" altLang="he-IL" dirty="0"/>
              <a:t>: </a:t>
            </a:r>
            <a:r>
              <a:rPr lang="en-US" altLang="he-IL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dirty="0">
                <a:solidFill>
                  <a:schemeClr val="tx1"/>
                </a:solidFill>
              </a:rPr>
              <a:t> =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dirty="0">
                <a:solidFill>
                  <a:schemeClr val="tx1"/>
                </a:solidFill>
              </a:rPr>
              <a:t>(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dirty="0">
                <a:solidFill>
                  <a:schemeClr val="tx1"/>
                </a:solidFill>
              </a:rPr>
              <a:t>A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dirty="0">
                <a:solidFill>
                  <a:schemeClr val="tx1"/>
                </a:solidFill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dirty="0">
                <a:solidFill>
                  <a:schemeClr val="tx1"/>
                </a:solidFill>
              </a:rPr>
              <a:t>B)</a:t>
            </a:r>
          </a:p>
          <a:p>
            <a:pPr lvl="1"/>
            <a:r>
              <a:rPr lang="en-US" altLang="he-IL" dirty="0"/>
              <a:t>Push negation using De Morgan: </a:t>
            </a:r>
            <a:r>
              <a:rPr lang="en-US" altLang="he-IL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dirty="0">
                <a:solidFill>
                  <a:schemeClr val="tx1"/>
                </a:solidFill>
              </a:rPr>
              <a:t> = (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::</a:t>
            </a:r>
            <a:r>
              <a:rPr lang="en-US" altLang="he-IL" dirty="0">
                <a:solidFill>
                  <a:schemeClr val="tx1"/>
                </a:solidFill>
              </a:rPr>
              <a:t>A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dirty="0">
                <a:solidFill>
                  <a:schemeClr val="tx1"/>
                </a:solidFill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::</a:t>
            </a:r>
            <a:r>
              <a:rPr lang="en-US" altLang="he-IL" dirty="0">
                <a:solidFill>
                  <a:schemeClr val="tx1"/>
                </a:solidFill>
              </a:rPr>
              <a:t>B)</a:t>
            </a:r>
          </a:p>
          <a:p>
            <a:pPr lvl="1"/>
            <a:r>
              <a:rPr lang="en-US" altLang="he-IL" dirty="0"/>
              <a:t>Use Double negation rule: </a:t>
            </a:r>
            <a:r>
              <a:rPr lang="en-US" altLang="he-IL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dirty="0">
                <a:solidFill>
                  <a:schemeClr val="tx1"/>
                </a:solidFill>
              </a:rPr>
              <a:t> = (A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dirty="0">
                <a:solidFill>
                  <a:schemeClr val="tx1"/>
                </a:solidFill>
              </a:rPr>
              <a:t> B)</a:t>
            </a:r>
          </a:p>
          <a:p>
            <a:endParaRPr lang="en-US" altLang="he-I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B93F-A2FE-4A19-B20F-11AD364E04BA}" type="slidenum">
              <a:rPr lang="he-IL" altLang="he-IL"/>
              <a:pPr/>
              <a:t>14</a:t>
            </a:fld>
            <a:endParaRPr lang="en-US" altLang="he-IL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Conjunctive Normal Form (CNF)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Definition: A formula is said to be in Conjunctive Normal Form (</a:t>
            </a:r>
            <a:r>
              <a:rPr lang="en-US" altLang="he-IL" dirty="0">
                <a:solidFill>
                  <a:schemeClr val="hlink"/>
                </a:solidFill>
              </a:rPr>
              <a:t>CNF</a:t>
            </a:r>
            <a:r>
              <a:rPr lang="en-US" altLang="he-IL" dirty="0"/>
              <a:t>) if it is a conjunction of clauses.</a:t>
            </a:r>
          </a:p>
          <a:p>
            <a:endParaRPr lang="en-US" altLang="he-IL" dirty="0"/>
          </a:p>
          <a:p>
            <a:r>
              <a:rPr lang="en-US" altLang="he-IL" dirty="0"/>
              <a:t>Example of a CNF formula: </a:t>
            </a:r>
          </a:p>
          <a:p>
            <a:pPr lvl="1"/>
            <a:r>
              <a:rPr lang="en-US" altLang="he-IL" dirty="0">
                <a:solidFill>
                  <a:schemeClr val="tx1"/>
                </a:solidFill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dirty="0">
                <a:solidFill>
                  <a:schemeClr val="tx1"/>
                </a:solidFill>
              </a:rPr>
              <a:t> =</a:t>
            </a:r>
            <a:r>
              <a:rPr lang="en-US" altLang="he-IL" dirty="0"/>
              <a:t> </a:t>
            </a:r>
            <a:r>
              <a:rPr lang="en-US" altLang="he-IL" dirty="0">
                <a:solidFill>
                  <a:schemeClr val="tx1"/>
                </a:solidFill>
              </a:rPr>
              <a:t>(A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dirty="0">
                <a:solidFill>
                  <a:schemeClr val="tx1"/>
                </a:solidFill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dirty="0">
                <a:solidFill>
                  <a:schemeClr val="tx1"/>
                </a:solidFill>
              </a:rPr>
              <a:t>B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dirty="0">
                <a:solidFill>
                  <a:schemeClr val="tx1"/>
                </a:solidFill>
              </a:rPr>
              <a:t> C)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dirty="0">
                <a:solidFill>
                  <a:schemeClr val="tx1"/>
                </a:solidFill>
              </a:rPr>
              <a:t>  (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dirty="0">
                <a:solidFill>
                  <a:schemeClr val="tx1"/>
                </a:solidFill>
              </a:rPr>
              <a:t>A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dirty="0">
                <a:solidFill>
                  <a:schemeClr val="tx1"/>
                </a:solidFill>
              </a:rPr>
              <a:t> D)</a:t>
            </a:r>
            <a:r>
              <a:rPr lang="en-US" altLang="he-IL" dirty="0"/>
              <a:t>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dirty="0">
                <a:solidFill>
                  <a:schemeClr val="tx1"/>
                </a:solidFill>
              </a:rPr>
              <a:t> (B)</a:t>
            </a:r>
            <a:r>
              <a:rPr lang="en-US" altLang="he-IL" dirty="0"/>
              <a:t>		</a:t>
            </a:r>
          </a:p>
          <a:p>
            <a:pPr lvl="1"/>
            <a:endParaRPr lang="en-US" altLang="he-IL" dirty="0"/>
          </a:p>
          <a:p>
            <a:r>
              <a:rPr lang="en-US" altLang="he-IL" dirty="0"/>
              <a:t>CNF is a special case of NNF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02E99211-4F7D-4F5A-A763-BB19CB5FF537}"/>
              </a:ext>
            </a:extLst>
          </p:cNvPr>
          <p:cNvSpPr/>
          <p:nvPr/>
        </p:nvSpPr>
        <p:spPr>
          <a:xfrm rot="16200000">
            <a:off x="3021980" y="2743077"/>
            <a:ext cx="144016" cy="15158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B0471-98F9-45BB-B5F8-14C43A575768}"/>
              </a:ext>
            </a:extLst>
          </p:cNvPr>
          <p:cNvSpPr txBox="1"/>
          <p:nvPr/>
        </p:nvSpPr>
        <p:spPr>
          <a:xfrm>
            <a:off x="2685061" y="353374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clause</a:t>
            </a:r>
            <a:endParaRPr lang="en-IL" dirty="0">
              <a:solidFill>
                <a:srgbClr val="C00000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4FAB871-ED5F-4A01-97E8-9E2A185F22E9}"/>
              </a:ext>
            </a:extLst>
          </p:cNvPr>
          <p:cNvSpPr/>
          <p:nvPr/>
        </p:nvSpPr>
        <p:spPr>
          <a:xfrm rot="16200000">
            <a:off x="4902281" y="3000948"/>
            <a:ext cx="101993" cy="9580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58C2C-AFC7-47F1-B2D0-4368FF423483}"/>
              </a:ext>
            </a:extLst>
          </p:cNvPr>
          <p:cNvSpPr txBox="1"/>
          <p:nvPr/>
        </p:nvSpPr>
        <p:spPr>
          <a:xfrm>
            <a:off x="4546235" y="349171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clause</a:t>
            </a:r>
            <a:endParaRPr lang="en-IL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2F64A-C7C6-4F49-BDA3-4362B4BF838B}"/>
              </a:ext>
            </a:extLst>
          </p:cNvPr>
          <p:cNvSpPr txBox="1"/>
          <p:nvPr/>
        </p:nvSpPr>
        <p:spPr>
          <a:xfrm>
            <a:off x="5698363" y="35099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clause</a:t>
            </a:r>
            <a:endParaRPr lang="en-IL" dirty="0">
              <a:solidFill>
                <a:srgbClr val="C00000"/>
              </a:solidFill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C201B6E6-1FF7-40AA-99EE-B8D40D905BD1}"/>
              </a:ext>
            </a:extLst>
          </p:cNvPr>
          <p:cNvSpPr/>
          <p:nvPr/>
        </p:nvSpPr>
        <p:spPr>
          <a:xfrm rot="16200000">
            <a:off x="5973780" y="3318614"/>
            <a:ext cx="144019" cy="3647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uiExpand="1" build="p"/>
      <p:bldP spid="2" grpId="0" animBg="1"/>
      <p:bldP spid="3" grpId="0"/>
      <p:bldP spid="8" grpId="0" animBg="1"/>
      <p:bldP spid="9" grpId="0"/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3372-9867-439C-BAC6-03F913FD0700}" type="slidenum">
              <a:rPr lang="he-IL" altLang="he-IL"/>
              <a:pPr/>
              <a:t>15</a:t>
            </a:fld>
            <a:endParaRPr lang="en-US" altLang="he-IL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Converting to CNF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913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he-IL" dirty="0"/>
                  <a:t>Every formula </a:t>
                </a:r>
                <a14:m>
                  <m:oMath xmlns:m="http://schemas.openxmlformats.org/officeDocument/2006/math"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he-IL" dirty="0"/>
                  <a:t> can be converted to CNF:</a:t>
                </a:r>
              </a:p>
              <a:p>
                <a:pPr lvl="1"/>
                <a:endParaRPr lang="en-US" altLang="he-IL" dirty="0"/>
              </a:p>
              <a:p>
                <a:pPr lvl="1"/>
                <a:r>
                  <a:rPr lang="en-US" altLang="he-IL" dirty="0"/>
                  <a:t>In </a:t>
                </a:r>
                <a:r>
                  <a:rPr lang="en-US" altLang="he-IL" dirty="0">
                    <a:solidFill>
                      <a:schemeClr val="hlink"/>
                    </a:solidFill>
                  </a:rPr>
                  <a:t>exponential</a:t>
                </a:r>
                <a:r>
                  <a:rPr lang="en-US" altLang="he-IL" dirty="0"/>
                  <a:t> time and space with </a:t>
                </a:r>
                <a14:m>
                  <m:oMath xmlns:m="http://schemas.openxmlformats.org/officeDocument/2006/math"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𝑣𝑎𝑟𝑠</m:t>
                    </m:r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dirty="0"/>
                  <a:t>.</a:t>
                </a:r>
              </a:p>
              <a:p>
                <a:pPr lvl="1"/>
                <a:endParaRPr lang="en-US" altLang="he-IL" dirty="0"/>
              </a:p>
              <a:p>
                <a:pPr lvl="1"/>
                <a:r>
                  <a:rPr lang="en-US" altLang="he-IL" dirty="0"/>
                  <a:t>In </a:t>
                </a:r>
                <a:r>
                  <a:rPr lang="en-US" altLang="he-IL" dirty="0">
                    <a:solidFill>
                      <a:schemeClr val="hlink"/>
                    </a:solidFill>
                  </a:rPr>
                  <a:t>linear</a:t>
                </a:r>
                <a:r>
                  <a:rPr lang="en-US" altLang="he-IL" dirty="0"/>
                  <a:t> time and space if new variables are added. </a:t>
                </a:r>
              </a:p>
              <a:p>
                <a:pPr lvl="2"/>
                <a:r>
                  <a:rPr lang="en-US" altLang="he-IL" dirty="0"/>
                  <a:t>Then the original and converted formulas are “</a:t>
                </a:r>
                <a:r>
                  <a:rPr lang="en-US" altLang="he-IL" dirty="0" err="1">
                    <a:solidFill>
                      <a:schemeClr val="hlink"/>
                    </a:solidFill>
                  </a:rPr>
                  <a:t>equi</a:t>
                </a:r>
                <a:r>
                  <a:rPr lang="en-US" altLang="he-IL" dirty="0">
                    <a:solidFill>
                      <a:schemeClr val="hlink"/>
                    </a:solidFill>
                  </a:rPr>
                  <a:t>-satisfiable”</a:t>
                </a:r>
                <a:r>
                  <a:rPr lang="en-US" altLang="he-IL" dirty="0"/>
                  <a:t>. </a:t>
                </a:r>
              </a:p>
              <a:p>
                <a:pPr lvl="2"/>
                <a:r>
                  <a:rPr lang="en-US" altLang="he-IL" dirty="0"/>
                  <a:t>This technique is called </a:t>
                </a:r>
                <a:r>
                  <a:rPr lang="en-US" altLang="he-IL" dirty="0" err="1">
                    <a:solidFill>
                      <a:schemeClr val="hlink"/>
                    </a:solidFill>
                  </a:rPr>
                  <a:t>Tseitin’s</a:t>
                </a:r>
                <a:r>
                  <a:rPr lang="en-US" altLang="he-IL" dirty="0">
                    <a:solidFill>
                      <a:schemeClr val="hlink"/>
                    </a:solidFill>
                  </a:rPr>
                  <a:t> encoding</a:t>
                </a:r>
                <a:r>
                  <a:rPr lang="en-US" altLang="he-IL" dirty="0"/>
                  <a:t>. </a:t>
                </a:r>
              </a:p>
            </p:txBody>
          </p:sp>
        </mc:Choice>
        <mc:Fallback>
          <p:sp>
            <p:nvSpPr>
              <p:cNvPr id="2191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372" t="-135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8CE7-60B7-47C3-A461-8244E44A6F90}" type="slidenum">
              <a:rPr lang="he-IL" altLang="he-IL"/>
              <a:pPr/>
              <a:t>16</a:t>
            </a:fld>
            <a:endParaRPr lang="en-US" altLang="he-IL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Converting to CNF: Tseitin’s encoding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Consider the formula 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>
                <a:solidFill>
                  <a:schemeClr val="tx1"/>
                </a:solidFill>
              </a:rPr>
              <a:t> = 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>
                <a:solidFill>
                  <a:schemeClr val="tx1"/>
                </a:solidFill>
              </a:rPr>
              <a:t> (B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C))</a:t>
            </a:r>
          </a:p>
          <a:p>
            <a:r>
              <a:rPr lang="en-US" altLang="he-IL"/>
              <a:t>The parse tree: </a:t>
            </a:r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r>
              <a:rPr lang="en-US" altLang="he-IL"/>
              <a:t>Associate a new auxiliary variable with each gate.</a:t>
            </a:r>
          </a:p>
          <a:p>
            <a:r>
              <a:rPr lang="en-US" altLang="he-IL"/>
              <a:t>Add constraints that define these new variables.</a:t>
            </a:r>
          </a:p>
          <a:p>
            <a:r>
              <a:rPr lang="en-US" altLang="he-IL"/>
              <a:t>Finally, enforce the root node.</a:t>
            </a:r>
          </a:p>
        </p:txBody>
      </p:sp>
      <p:grpSp>
        <p:nvGrpSpPr>
          <p:cNvPr id="217112" name="Group 24"/>
          <p:cNvGrpSpPr>
            <a:grpSpLocks/>
          </p:cNvGrpSpPr>
          <p:nvPr/>
        </p:nvGrpSpPr>
        <p:grpSpPr bwMode="auto">
          <a:xfrm>
            <a:off x="4356100" y="1989138"/>
            <a:ext cx="2301875" cy="2087562"/>
            <a:chOff x="930" y="1570"/>
            <a:chExt cx="1858" cy="1497"/>
          </a:xfrm>
        </p:grpSpPr>
        <p:grpSp>
          <p:nvGrpSpPr>
            <p:cNvPr id="217108" name="Group 20"/>
            <p:cNvGrpSpPr>
              <a:grpSpLocks/>
            </p:cNvGrpSpPr>
            <p:nvPr/>
          </p:nvGrpSpPr>
          <p:grpSpPr bwMode="auto">
            <a:xfrm>
              <a:off x="930" y="2069"/>
              <a:ext cx="362" cy="363"/>
              <a:chOff x="930" y="2069"/>
              <a:chExt cx="362" cy="363"/>
            </a:xfrm>
          </p:grpSpPr>
          <p:sp>
            <p:nvSpPr>
              <p:cNvPr id="217092" name="Oval 4"/>
              <p:cNvSpPr>
                <a:spLocks noChangeArrowheads="1"/>
              </p:cNvSpPr>
              <p:nvPr/>
            </p:nvSpPr>
            <p:spPr bwMode="auto">
              <a:xfrm>
                <a:off x="930" y="2069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17093" name="Text Box 5"/>
              <p:cNvSpPr txBox="1">
                <a:spLocks noChangeArrowheads="1"/>
              </p:cNvSpPr>
              <p:nvPr/>
            </p:nvSpPr>
            <p:spPr bwMode="auto">
              <a:xfrm>
                <a:off x="944" y="2124"/>
                <a:ext cx="25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e-IL"/>
                  <a:t>A</a:t>
                </a:r>
                <a:endParaRPr lang="en-US" altLang="he-IL" baseline="-25000"/>
              </a:p>
            </p:txBody>
          </p:sp>
        </p:grpSp>
        <p:grpSp>
          <p:nvGrpSpPr>
            <p:cNvPr id="217109" name="Group 21"/>
            <p:cNvGrpSpPr>
              <a:grpSpLocks/>
            </p:cNvGrpSpPr>
            <p:nvPr/>
          </p:nvGrpSpPr>
          <p:grpSpPr bwMode="auto">
            <a:xfrm>
              <a:off x="1927" y="2069"/>
              <a:ext cx="362" cy="363"/>
              <a:chOff x="1927" y="2069"/>
              <a:chExt cx="362" cy="363"/>
            </a:xfrm>
          </p:grpSpPr>
          <p:sp>
            <p:nvSpPr>
              <p:cNvPr id="217094" name="Oval 6"/>
              <p:cNvSpPr>
                <a:spLocks noChangeArrowheads="1"/>
              </p:cNvSpPr>
              <p:nvPr/>
            </p:nvSpPr>
            <p:spPr bwMode="auto">
              <a:xfrm>
                <a:off x="1927" y="2069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17095" name="Text Box 7"/>
              <p:cNvSpPr txBox="1">
                <a:spLocks noChangeArrowheads="1"/>
              </p:cNvSpPr>
              <p:nvPr/>
            </p:nvSpPr>
            <p:spPr bwMode="auto">
              <a:xfrm>
                <a:off x="1931" y="2134"/>
                <a:ext cx="268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e-IL">
                    <a:latin typeface="cmsy10" panose="020B0500000000000000" pitchFamily="34" charset="0"/>
                  </a:rPr>
                  <a:t>Æ</a:t>
                </a:r>
              </a:p>
            </p:txBody>
          </p:sp>
        </p:grpSp>
        <p:grpSp>
          <p:nvGrpSpPr>
            <p:cNvPr id="217107" name="Group 19"/>
            <p:cNvGrpSpPr>
              <a:grpSpLocks/>
            </p:cNvGrpSpPr>
            <p:nvPr/>
          </p:nvGrpSpPr>
          <p:grpSpPr bwMode="auto">
            <a:xfrm>
              <a:off x="1474" y="2704"/>
              <a:ext cx="362" cy="363"/>
              <a:chOff x="1474" y="2704"/>
              <a:chExt cx="362" cy="363"/>
            </a:xfrm>
          </p:grpSpPr>
          <p:sp>
            <p:nvSpPr>
              <p:cNvPr id="217096" name="Oval 8"/>
              <p:cNvSpPr>
                <a:spLocks noChangeArrowheads="1"/>
              </p:cNvSpPr>
              <p:nvPr/>
            </p:nvSpPr>
            <p:spPr bwMode="auto">
              <a:xfrm>
                <a:off x="1474" y="2704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17097" name="Text Box 9"/>
              <p:cNvSpPr txBox="1">
                <a:spLocks noChangeArrowheads="1"/>
              </p:cNvSpPr>
              <p:nvPr/>
            </p:nvSpPr>
            <p:spPr bwMode="auto">
              <a:xfrm>
                <a:off x="1488" y="2759"/>
                <a:ext cx="25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e-IL"/>
                  <a:t>B</a:t>
                </a:r>
                <a:endParaRPr lang="en-US" altLang="he-IL" baseline="-25000"/>
              </a:p>
            </p:txBody>
          </p:sp>
        </p:grpSp>
        <p:grpSp>
          <p:nvGrpSpPr>
            <p:cNvPr id="217106" name="Group 18"/>
            <p:cNvGrpSpPr>
              <a:grpSpLocks/>
            </p:cNvGrpSpPr>
            <p:nvPr/>
          </p:nvGrpSpPr>
          <p:grpSpPr bwMode="auto">
            <a:xfrm>
              <a:off x="2426" y="2704"/>
              <a:ext cx="362" cy="363"/>
              <a:chOff x="2472" y="2704"/>
              <a:chExt cx="362" cy="363"/>
            </a:xfrm>
          </p:grpSpPr>
          <p:sp>
            <p:nvSpPr>
              <p:cNvPr id="217098" name="Oval 10"/>
              <p:cNvSpPr>
                <a:spLocks noChangeArrowheads="1"/>
              </p:cNvSpPr>
              <p:nvPr/>
            </p:nvSpPr>
            <p:spPr bwMode="auto">
              <a:xfrm>
                <a:off x="2472" y="2704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17099" name="Text Box 11"/>
              <p:cNvSpPr txBox="1">
                <a:spLocks noChangeArrowheads="1"/>
              </p:cNvSpPr>
              <p:nvPr/>
            </p:nvSpPr>
            <p:spPr bwMode="auto">
              <a:xfrm>
                <a:off x="2486" y="2759"/>
                <a:ext cx="25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e-IL"/>
                  <a:t>C</a:t>
                </a:r>
                <a:endParaRPr lang="en-US" altLang="he-IL" baseline="-25000"/>
              </a:p>
            </p:txBody>
          </p:sp>
        </p:grpSp>
        <p:grpSp>
          <p:nvGrpSpPr>
            <p:cNvPr id="217110" name="Group 22"/>
            <p:cNvGrpSpPr>
              <a:grpSpLocks/>
            </p:cNvGrpSpPr>
            <p:nvPr/>
          </p:nvGrpSpPr>
          <p:grpSpPr bwMode="auto">
            <a:xfrm>
              <a:off x="1407" y="1570"/>
              <a:ext cx="384" cy="363"/>
              <a:chOff x="1407" y="1570"/>
              <a:chExt cx="384" cy="363"/>
            </a:xfrm>
          </p:grpSpPr>
          <p:sp>
            <p:nvSpPr>
              <p:cNvPr id="217100" name="Oval 12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17101" name="Text Box 13"/>
              <p:cNvSpPr txBox="1">
                <a:spLocks noChangeArrowheads="1"/>
              </p:cNvSpPr>
              <p:nvPr/>
            </p:nvSpPr>
            <p:spPr bwMode="auto">
              <a:xfrm>
                <a:off x="1407" y="1635"/>
                <a:ext cx="33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he-IL">
                    <a:latin typeface="cmsy10" panose="020B0500000000000000" pitchFamily="34" charset="0"/>
                  </a:rPr>
                  <a:t>!</a:t>
                </a:r>
              </a:p>
            </p:txBody>
          </p:sp>
        </p:grpSp>
        <p:cxnSp>
          <p:nvCxnSpPr>
            <p:cNvPr id="217102" name="AutoShape 14"/>
            <p:cNvCxnSpPr>
              <a:cxnSpLocks noChangeShapeType="1"/>
              <a:stCxn id="217100" idx="3"/>
              <a:endCxn id="217092" idx="7"/>
            </p:cNvCxnSpPr>
            <p:nvPr/>
          </p:nvCxnSpPr>
          <p:spPr bwMode="auto">
            <a:xfrm flipH="1">
              <a:off x="1239" y="1880"/>
              <a:ext cx="243" cy="2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103" name="AutoShape 15"/>
            <p:cNvCxnSpPr>
              <a:cxnSpLocks noChangeShapeType="1"/>
              <a:stCxn id="217094" idx="3"/>
              <a:endCxn id="217096" idx="7"/>
            </p:cNvCxnSpPr>
            <p:nvPr/>
          </p:nvCxnSpPr>
          <p:spPr bwMode="auto">
            <a:xfrm flipH="1">
              <a:off x="1783" y="2379"/>
              <a:ext cx="197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104" name="AutoShape 16"/>
            <p:cNvCxnSpPr>
              <a:cxnSpLocks noChangeShapeType="1"/>
              <a:stCxn id="217094" idx="5"/>
              <a:endCxn id="217098" idx="1"/>
            </p:cNvCxnSpPr>
            <p:nvPr/>
          </p:nvCxnSpPr>
          <p:spPr bwMode="auto">
            <a:xfrm>
              <a:off x="2236" y="2379"/>
              <a:ext cx="243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105" name="AutoShape 17"/>
            <p:cNvCxnSpPr>
              <a:cxnSpLocks noChangeShapeType="1"/>
              <a:stCxn id="217100" idx="5"/>
              <a:endCxn id="217094" idx="1"/>
            </p:cNvCxnSpPr>
            <p:nvPr/>
          </p:nvCxnSpPr>
          <p:spPr bwMode="auto">
            <a:xfrm>
              <a:off x="1738" y="1880"/>
              <a:ext cx="242" cy="2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7113" name="Text Box 25"/>
          <p:cNvSpPr txBox="1">
            <a:spLocks noChangeArrowheads="1"/>
          </p:cNvSpPr>
          <p:nvPr/>
        </p:nvSpPr>
        <p:spPr bwMode="auto">
          <a:xfrm>
            <a:off x="5435600" y="198913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a</a:t>
            </a:r>
            <a:r>
              <a:rPr lang="en-US" altLang="he-IL" baseline="-25000"/>
              <a:t>1</a:t>
            </a:r>
          </a:p>
        </p:txBody>
      </p:sp>
      <p:sp>
        <p:nvSpPr>
          <p:cNvPr id="217114" name="Text Box 26"/>
          <p:cNvSpPr txBox="1">
            <a:spLocks noChangeArrowheads="1"/>
          </p:cNvSpPr>
          <p:nvPr/>
        </p:nvSpPr>
        <p:spPr bwMode="auto">
          <a:xfrm>
            <a:off x="6011863" y="2708275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a</a:t>
            </a:r>
            <a:r>
              <a:rPr lang="en-US" altLang="he-IL" baseline="-250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uiExpand="1" build="p"/>
      <p:bldP spid="217113" grpId="0"/>
      <p:bldP spid="2171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B3DC-5631-43BA-AFB4-4DC4C0F6EEF1}" type="slidenum">
              <a:rPr lang="he-IL" altLang="he-IL"/>
              <a:pPr/>
              <a:t>17</a:t>
            </a:fld>
            <a:endParaRPr lang="en-US" altLang="he-IL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Converting to CNF: Tseitin’s encoding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Need to satisfy: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he-IL">
                <a:solidFill>
                  <a:schemeClr val="tx1"/>
                </a:solidFill>
              </a:rPr>
              <a:t>(a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>
                <a:solidFill>
                  <a:schemeClr val="tx1"/>
                </a:solidFill>
              </a:rPr>
              <a:t> 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>
                <a:solidFill>
                  <a:schemeClr val="tx1"/>
                </a:solidFill>
              </a:rPr>
              <a:t> a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))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he-IL">
                <a:solidFill>
                  <a:schemeClr val="tx1"/>
                </a:solidFill>
              </a:rPr>
              <a:t>(a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>
                <a:solidFill>
                  <a:schemeClr val="tx1"/>
                </a:solidFill>
              </a:rPr>
              <a:t> (B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C))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he-IL">
                <a:solidFill>
                  <a:schemeClr val="tx1"/>
                </a:solidFill>
              </a:rPr>
              <a:t>(a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)</a:t>
            </a:r>
          </a:p>
          <a:p>
            <a:pPr lvl="1"/>
            <a:endParaRPr lang="en-US" altLang="he-IL">
              <a:solidFill>
                <a:schemeClr val="tx1"/>
              </a:solidFill>
            </a:endParaRPr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r>
              <a:rPr lang="en-US" altLang="he-IL"/>
              <a:t>Each such constraint has a CNF representation with 3 or 4 clauses.</a:t>
            </a:r>
          </a:p>
        </p:txBody>
      </p:sp>
      <p:grpSp>
        <p:nvGrpSpPr>
          <p:cNvPr id="220164" name="Group 4"/>
          <p:cNvGrpSpPr>
            <a:grpSpLocks/>
          </p:cNvGrpSpPr>
          <p:nvPr/>
        </p:nvGrpSpPr>
        <p:grpSpPr bwMode="auto">
          <a:xfrm>
            <a:off x="4356100" y="1989138"/>
            <a:ext cx="2301875" cy="2087562"/>
            <a:chOff x="930" y="1570"/>
            <a:chExt cx="1858" cy="1497"/>
          </a:xfrm>
        </p:grpSpPr>
        <p:grpSp>
          <p:nvGrpSpPr>
            <p:cNvPr id="220165" name="Group 5"/>
            <p:cNvGrpSpPr>
              <a:grpSpLocks/>
            </p:cNvGrpSpPr>
            <p:nvPr/>
          </p:nvGrpSpPr>
          <p:grpSpPr bwMode="auto">
            <a:xfrm>
              <a:off x="930" y="2069"/>
              <a:ext cx="362" cy="363"/>
              <a:chOff x="930" y="2069"/>
              <a:chExt cx="362" cy="363"/>
            </a:xfrm>
          </p:grpSpPr>
          <p:sp>
            <p:nvSpPr>
              <p:cNvPr id="220166" name="Oval 6"/>
              <p:cNvSpPr>
                <a:spLocks noChangeArrowheads="1"/>
              </p:cNvSpPr>
              <p:nvPr/>
            </p:nvSpPr>
            <p:spPr bwMode="auto">
              <a:xfrm>
                <a:off x="930" y="2069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20167" name="Text Box 7"/>
              <p:cNvSpPr txBox="1">
                <a:spLocks noChangeArrowheads="1"/>
              </p:cNvSpPr>
              <p:nvPr/>
            </p:nvSpPr>
            <p:spPr bwMode="auto">
              <a:xfrm>
                <a:off x="944" y="2124"/>
                <a:ext cx="25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e-IL"/>
                  <a:t>A</a:t>
                </a:r>
                <a:endParaRPr lang="en-US" altLang="he-IL" baseline="-25000"/>
              </a:p>
            </p:txBody>
          </p:sp>
        </p:grpSp>
        <p:grpSp>
          <p:nvGrpSpPr>
            <p:cNvPr id="220168" name="Group 8"/>
            <p:cNvGrpSpPr>
              <a:grpSpLocks/>
            </p:cNvGrpSpPr>
            <p:nvPr/>
          </p:nvGrpSpPr>
          <p:grpSpPr bwMode="auto">
            <a:xfrm>
              <a:off x="1927" y="2069"/>
              <a:ext cx="362" cy="363"/>
              <a:chOff x="1927" y="2069"/>
              <a:chExt cx="362" cy="363"/>
            </a:xfrm>
          </p:grpSpPr>
          <p:sp>
            <p:nvSpPr>
              <p:cNvPr id="220169" name="Oval 9"/>
              <p:cNvSpPr>
                <a:spLocks noChangeArrowheads="1"/>
              </p:cNvSpPr>
              <p:nvPr/>
            </p:nvSpPr>
            <p:spPr bwMode="auto">
              <a:xfrm>
                <a:off x="1927" y="2069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20170" name="Text Box 10"/>
              <p:cNvSpPr txBox="1">
                <a:spLocks noChangeArrowheads="1"/>
              </p:cNvSpPr>
              <p:nvPr/>
            </p:nvSpPr>
            <p:spPr bwMode="auto">
              <a:xfrm>
                <a:off x="1931" y="2134"/>
                <a:ext cx="268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e-IL">
                    <a:latin typeface="cmsy10" panose="020B0500000000000000" pitchFamily="34" charset="0"/>
                  </a:rPr>
                  <a:t>Æ</a:t>
                </a:r>
              </a:p>
            </p:txBody>
          </p:sp>
        </p:grpSp>
        <p:grpSp>
          <p:nvGrpSpPr>
            <p:cNvPr id="220171" name="Group 11"/>
            <p:cNvGrpSpPr>
              <a:grpSpLocks/>
            </p:cNvGrpSpPr>
            <p:nvPr/>
          </p:nvGrpSpPr>
          <p:grpSpPr bwMode="auto">
            <a:xfrm>
              <a:off x="1474" y="2704"/>
              <a:ext cx="362" cy="363"/>
              <a:chOff x="1474" y="2704"/>
              <a:chExt cx="362" cy="363"/>
            </a:xfrm>
          </p:grpSpPr>
          <p:sp>
            <p:nvSpPr>
              <p:cNvPr id="220172" name="Oval 12"/>
              <p:cNvSpPr>
                <a:spLocks noChangeArrowheads="1"/>
              </p:cNvSpPr>
              <p:nvPr/>
            </p:nvSpPr>
            <p:spPr bwMode="auto">
              <a:xfrm>
                <a:off x="1474" y="2704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20173" name="Text Box 13"/>
              <p:cNvSpPr txBox="1">
                <a:spLocks noChangeArrowheads="1"/>
              </p:cNvSpPr>
              <p:nvPr/>
            </p:nvSpPr>
            <p:spPr bwMode="auto">
              <a:xfrm>
                <a:off x="1488" y="2759"/>
                <a:ext cx="25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e-IL"/>
                  <a:t>B</a:t>
                </a:r>
                <a:endParaRPr lang="en-US" altLang="he-IL" baseline="-25000"/>
              </a:p>
            </p:txBody>
          </p:sp>
        </p:grpSp>
        <p:grpSp>
          <p:nvGrpSpPr>
            <p:cNvPr id="220174" name="Group 14"/>
            <p:cNvGrpSpPr>
              <a:grpSpLocks/>
            </p:cNvGrpSpPr>
            <p:nvPr/>
          </p:nvGrpSpPr>
          <p:grpSpPr bwMode="auto">
            <a:xfrm>
              <a:off x="2426" y="2704"/>
              <a:ext cx="362" cy="363"/>
              <a:chOff x="2472" y="2704"/>
              <a:chExt cx="362" cy="363"/>
            </a:xfrm>
          </p:grpSpPr>
          <p:sp>
            <p:nvSpPr>
              <p:cNvPr id="220175" name="Oval 15"/>
              <p:cNvSpPr>
                <a:spLocks noChangeArrowheads="1"/>
              </p:cNvSpPr>
              <p:nvPr/>
            </p:nvSpPr>
            <p:spPr bwMode="auto">
              <a:xfrm>
                <a:off x="2472" y="2704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20176" name="Text Box 16"/>
              <p:cNvSpPr txBox="1">
                <a:spLocks noChangeArrowheads="1"/>
              </p:cNvSpPr>
              <p:nvPr/>
            </p:nvSpPr>
            <p:spPr bwMode="auto">
              <a:xfrm>
                <a:off x="2486" y="2759"/>
                <a:ext cx="25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e-IL"/>
                  <a:t>C</a:t>
                </a:r>
                <a:endParaRPr lang="en-US" altLang="he-IL" baseline="-25000"/>
              </a:p>
            </p:txBody>
          </p:sp>
        </p:grpSp>
        <p:grpSp>
          <p:nvGrpSpPr>
            <p:cNvPr id="220177" name="Group 17"/>
            <p:cNvGrpSpPr>
              <a:grpSpLocks/>
            </p:cNvGrpSpPr>
            <p:nvPr/>
          </p:nvGrpSpPr>
          <p:grpSpPr bwMode="auto">
            <a:xfrm>
              <a:off x="1407" y="1570"/>
              <a:ext cx="384" cy="363"/>
              <a:chOff x="1407" y="1570"/>
              <a:chExt cx="384" cy="363"/>
            </a:xfrm>
          </p:grpSpPr>
          <p:sp>
            <p:nvSpPr>
              <p:cNvPr id="220178" name="Oval 18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20179" name="Text Box 19"/>
              <p:cNvSpPr txBox="1">
                <a:spLocks noChangeArrowheads="1"/>
              </p:cNvSpPr>
              <p:nvPr/>
            </p:nvSpPr>
            <p:spPr bwMode="auto">
              <a:xfrm>
                <a:off x="1407" y="1635"/>
                <a:ext cx="33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he-IL">
                    <a:latin typeface="cmsy10" panose="020B0500000000000000" pitchFamily="34" charset="0"/>
                  </a:rPr>
                  <a:t>!</a:t>
                </a:r>
              </a:p>
            </p:txBody>
          </p:sp>
        </p:grpSp>
        <p:cxnSp>
          <p:nvCxnSpPr>
            <p:cNvPr id="220180" name="AutoShape 20"/>
            <p:cNvCxnSpPr>
              <a:cxnSpLocks noChangeShapeType="1"/>
              <a:stCxn id="220178" idx="3"/>
              <a:endCxn id="220166" idx="7"/>
            </p:cNvCxnSpPr>
            <p:nvPr/>
          </p:nvCxnSpPr>
          <p:spPr bwMode="auto">
            <a:xfrm flipH="1">
              <a:off x="1239" y="1880"/>
              <a:ext cx="243" cy="2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181" name="AutoShape 21"/>
            <p:cNvCxnSpPr>
              <a:cxnSpLocks noChangeShapeType="1"/>
              <a:stCxn id="220169" idx="3"/>
              <a:endCxn id="220172" idx="7"/>
            </p:cNvCxnSpPr>
            <p:nvPr/>
          </p:nvCxnSpPr>
          <p:spPr bwMode="auto">
            <a:xfrm flipH="1">
              <a:off x="1783" y="2379"/>
              <a:ext cx="197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182" name="AutoShape 22"/>
            <p:cNvCxnSpPr>
              <a:cxnSpLocks noChangeShapeType="1"/>
              <a:stCxn id="220169" idx="5"/>
              <a:endCxn id="220175" idx="1"/>
            </p:cNvCxnSpPr>
            <p:nvPr/>
          </p:nvCxnSpPr>
          <p:spPr bwMode="auto">
            <a:xfrm>
              <a:off x="2236" y="2379"/>
              <a:ext cx="243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183" name="AutoShape 23"/>
            <p:cNvCxnSpPr>
              <a:cxnSpLocks noChangeShapeType="1"/>
              <a:stCxn id="220178" idx="5"/>
              <a:endCxn id="220169" idx="1"/>
            </p:cNvCxnSpPr>
            <p:nvPr/>
          </p:nvCxnSpPr>
          <p:spPr bwMode="auto">
            <a:xfrm>
              <a:off x="1738" y="1880"/>
              <a:ext cx="242" cy="2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0184" name="Text Box 24"/>
          <p:cNvSpPr txBox="1">
            <a:spLocks noChangeArrowheads="1"/>
          </p:cNvSpPr>
          <p:nvPr/>
        </p:nvSpPr>
        <p:spPr bwMode="auto">
          <a:xfrm>
            <a:off x="5435600" y="198913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a</a:t>
            </a:r>
            <a:r>
              <a:rPr lang="en-US" altLang="he-IL" baseline="-25000"/>
              <a:t>1</a:t>
            </a:r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6011863" y="2708275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a</a:t>
            </a:r>
            <a:r>
              <a:rPr lang="en-US" altLang="he-IL" baseline="-25000"/>
              <a:t>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5EF9-FEEF-4C6F-AAFC-B005F235200E}" type="slidenum">
              <a:rPr lang="he-IL" altLang="he-IL"/>
              <a:pPr/>
              <a:t>18</a:t>
            </a:fld>
            <a:endParaRPr lang="en-US" altLang="he-IL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Converting to CNF: Tseitin’s encoding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Need to satisfy: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he-IL">
                <a:solidFill>
                  <a:schemeClr val="tx1"/>
                </a:solidFill>
              </a:rPr>
              <a:t>(a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>
                <a:solidFill>
                  <a:schemeClr val="tx1"/>
                </a:solidFill>
              </a:rPr>
              <a:t> 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>
                <a:solidFill>
                  <a:schemeClr val="tx1"/>
                </a:solidFill>
              </a:rPr>
              <a:t> a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))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he-IL">
                <a:solidFill>
                  <a:schemeClr val="tx1"/>
                </a:solidFill>
              </a:rPr>
              <a:t>(a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>
                <a:solidFill>
                  <a:schemeClr val="tx1"/>
                </a:solidFill>
              </a:rPr>
              <a:t> (B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C))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he-IL">
                <a:solidFill>
                  <a:schemeClr val="tx1"/>
                </a:solidFill>
              </a:rPr>
              <a:t>(a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)</a:t>
            </a:r>
          </a:p>
          <a:p>
            <a:pPr lvl="1"/>
            <a:endParaRPr lang="en-US" altLang="he-IL">
              <a:solidFill>
                <a:schemeClr val="tx1"/>
              </a:solidFill>
            </a:endParaRPr>
          </a:p>
          <a:p>
            <a:r>
              <a:rPr lang="en-US" altLang="he-IL"/>
              <a:t>First:  </a:t>
            </a:r>
            <a:r>
              <a:rPr lang="en-US" altLang="he-IL">
                <a:solidFill>
                  <a:schemeClr val="tx1"/>
                </a:solidFill>
              </a:rPr>
              <a:t>(a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A)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(a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a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)</a:t>
            </a:r>
          </a:p>
          <a:p>
            <a:r>
              <a:rPr lang="en-US" altLang="he-IL"/>
              <a:t>Second:</a:t>
            </a:r>
            <a:r>
              <a:rPr lang="en-US" altLang="he-IL">
                <a:solidFill>
                  <a:schemeClr val="tx1"/>
                </a:solidFill>
              </a:rPr>
              <a:t> 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B)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C)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(a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B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C)</a:t>
            </a:r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780-FE9A-42C1-8C63-3FA0ACADE6B9}" type="slidenum">
              <a:rPr lang="he-IL" altLang="he-IL"/>
              <a:pPr/>
              <a:t>19</a:t>
            </a:fld>
            <a:endParaRPr lang="en-US" altLang="he-IL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Converting to CNF: Tseitin’s encoding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Let’s go back to </a:t>
            </a:r>
            <a:br>
              <a:rPr lang="en-US" altLang="he-IL" dirty="0"/>
            </a:br>
            <a:r>
              <a:rPr lang="en-US" altLang="he-IL" sz="2400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he-IL" sz="2400" dirty="0">
                <a:solidFill>
                  <a:schemeClr val="tx1"/>
                </a:solidFill>
              </a:rPr>
              <a:t> = (x</a:t>
            </a:r>
            <a:r>
              <a:rPr lang="en-US" altLang="he-IL" sz="2400" baseline="-25000" dirty="0">
                <a:solidFill>
                  <a:schemeClr val="tx1"/>
                </a:solidFill>
              </a:rPr>
              <a:t>1</a:t>
            </a:r>
            <a:r>
              <a:rPr lang="en-US" altLang="he-IL" sz="2400" dirty="0">
                <a:solidFill>
                  <a:schemeClr val="tx1"/>
                </a:solidFill>
              </a:rPr>
              <a:t>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 dirty="0">
                <a:solidFill>
                  <a:schemeClr val="tx1"/>
                </a:solidFill>
              </a:rPr>
              <a:t> y</a:t>
            </a:r>
            <a:r>
              <a:rPr lang="en-US" altLang="he-IL" sz="2400" baseline="-25000" dirty="0">
                <a:solidFill>
                  <a:schemeClr val="tx1"/>
                </a:solidFill>
              </a:rPr>
              <a:t>1</a:t>
            </a:r>
            <a:r>
              <a:rPr lang="en-US" altLang="he-IL" sz="2400" dirty="0">
                <a:solidFill>
                  <a:schemeClr val="tx1"/>
                </a:solidFill>
              </a:rPr>
              <a:t>)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400" dirty="0">
                <a:solidFill>
                  <a:schemeClr val="tx1"/>
                </a:solidFill>
              </a:rPr>
              <a:t> (x</a:t>
            </a:r>
            <a:r>
              <a:rPr lang="en-US" altLang="he-IL" sz="2400" baseline="-25000" dirty="0">
                <a:solidFill>
                  <a:schemeClr val="tx1"/>
                </a:solidFill>
              </a:rPr>
              <a:t>2</a:t>
            </a:r>
            <a:r>
              <a:rPr lang="en-US" altLang="he-IL" sz="2400" dirty="0">
                <a:solidFill>
                  <a:schemeClr val="tx1"/>
                </a:solidFill>
              </a:rPr>
              <a:t>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 dirty="0">
                <a:solidFill>
                  <a:schemeClr val="tx1"/>
                </a:solidFill>
              </a:rPr>
              <a:t> y</a:t>
            </a:r>
            <a:r>
              <a:rPr lang="en-US" altLang="he-IL" sz="2400" baseline="-25000" dirty="0">
                <a:solidFill>
                  <a:schemeClr val="tx1"/>
                </a:solidFill>
              </a:rPr>
              <a:t>2</a:t>
            </a:r>
            <a:r>
              <a:rPr lang="en-US" altLang="he-IL" sz="2400" dirty="0">
                <a:solidFill>
                  <a:schemeClr val="tx1"/>
                </a:solidFill>
              </a:rPr>
              <a:t>)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400" dirty="0">
                <a:solidFill>
                  <a:schemeClr val="tx1"/>
                </a:solidFill>
              </a:rPr>
              <a:t> </a:t>
            </a:r>
            <a:r>
              <a:rPr lang="en-US" altLang="he-IL" sz="2400" dirty="0">
                <a:solidFill>
                  <a:schemeClr val="tx1"/>
                </a:solidFill>
                <a:latin typeface="MT Extra" panose="05050102010205020202" pitchFamily="18" charset="2"/>
                <a:sym typeface="MT Extra" panose="05050102010205020202" pitchFamily="18" charset="2"/>
              </a:rPr>
              <a:t></a:t>
            </a:r>
            <a:r>
              <a:rPr lang="en-US" altLang="he-IL" sz="2400" dirty="0">
                <a:solidFill>
                  <a:schemeClr val="tx1"/>
                </a:solidFill>
              </a:rPr>
              <a:t>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400" dirty="0">
                <a:solidFill>
                  <a:schemeClr val="tx1"/>
                </a:solidFill>
              </a:rPr>
              <a:t> (</a:t>
            </a:r>
            <a:r>
              <a:rPr lang="en-US" altLang="he-IL" sz="2400" dirty="0" err="1">
                <a:solidFill>
                  <a:schemeClr val="tx1"/>
                </a:solidFill>
              </a:rPr>
              <a:t>x</a:t>
            </a:r>
            <a:r>
              <a:rPr lang="en-US" altLang="he-IL" sz="2400" baseline="-25000" dirty="0" err="1">
                <a:solidFill>
                  <a:schemeClr val="tx1"/>
                </a:solidFill>
              </a:rPr>
              <a:t>n</a:t>
            </a:r>
            <a:r>
              <a:rPr lang="en-US" altLang="he-IL" sz="2400" dirty="0">
                <a:solidFill>
                  <a:schemeClr val="tx1"/>
                </a:solidFill>
              </a:rPr>
              <a:t>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 dirty="0">
                <a:solidFill>
                  <a:schemeClr val="tx1"/>
                </a:solidFill>
              </a:rPr>
              <a:t> </a:t>
            </a:r>
            <a:r>
              <a:rPr lang="en-US" altLang="he-IL" sz="2400" dirty="0" err="1">
                <a:solidFill>
                  <a:schemeClr val="tx1"/>
                </a:solidFill>
              </a:rPr>
              <a:t>y</a:t>
            </a:r>
            <a:r>
              <a:rPr lang="en-US" altLang="he-IL" sz="2400" baseline="-25000" dirty="0" err="1">
                <a:solidFill>
                  <a:schemeClr val="tx1"/>
                </a:solidFill>
              </a:rPr>
              <a:t>n</a:t>
            </a:r>
            <a:r>
              <a:rPr lang="en-US" altLang="he-IL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he-IL" dirty="0">
                <a:solidFill>
                  <a:schemeClr val="folHlink"/>
                </a:solidFill>
              </a:rPr>
              <a:t>With </a:t>
            </a:r>
            <a:r>
              <a:rPr lang="en-US" altLang="he-IL" dirty="0" err="1">
                <a:solidFill>
                  <a:schemeClr val="folHlink"/>
                </a:solidFill>
              </a:rPr>
              <a:t>Tseitin’s</a:t>
            </a:r>
            <a:r>
              <a:rPr lang="en-US" altLang="he-IL" dirty="0">
                <a:solidFill>
                  <a:schemeClr val="folHlink"/>
                </a:solidFill>
              </a:rPr>
              <a:t> encoding we need: </a:t>
            </a:r>
          </a:p>
          <a:p>
            <a:pPr lvl="1"/>
            <a:r>
              <a:rPr lang="en-US" altLang="he-IL" dirty="0">
                <a:solidFill>
                  <a:schemeClr val="tx1"/>
                </a:solidFill>
              </a:rPr>
              <a:t>2n</a:t>
            </a:r>
            <a:r>
              <a:rPr lang="en-US" altLang="he-IL" dirty="0"/>
              <a:t> auxiliary variables </a:t>
            </a:r>
            <a:r>
              <a:rPr lang="en-US" altLang="he-IL" dirty="0">
                <a:solidFill>
                  <a:schemeClr val="tx1"/>
                </a:solidFill>
              </a:rPr>
              <a:t>a</a:t>
            </a:r>
            <a:r>
              <a:rPr lang="en-US" altLang="he-IL" baseline="-25000" dirty="0">
                <a:solidFill>
                  <a:schemeClr val="tx1"/>
                </a:solidFill>
              </a:rPr>
              <a:t>1</a:t>
            </a:r>
            <a:r>
              <a:rPr lang="en-US" altLang="he-IL" dirty="0">
                <a:solidFill>
                  <a:schemeClr val="tx1"/>
                </a:solidFill>
              </a:rPr>
              <a:t>,…,a</a:t>
            </a:r>
            <a:r>
              <a:rPr lang="en-US" altLang="he-IL" baseline="-25000" dirty="0">
                <a:solidFill>
                  <a:schemeClr val="tx1"/>
                </a:solidFill>
              </a:rPr>
              <a:t>2n</a:t>
            </a:r>
            <a:r>
              <a:rPr lang="en-US" altLang="he-IL" dirty="0"/>
              <a:t>. </a:t>
            </a:r>
          </a:p>
          <a:p>
            <a:pPr lvl="1"/>
            <a:r>
              <a:rPr lang="en-US" altLang="he-IL" dirty="0"/>
              <a:t>Each adds 3 constraints.</a:t>
            </a:r>
          </a:p>
          <a:p>
            <a:pPr lvl="1"/>
            <a:r>
              <a:rPr lang="en-US" altLang="he-IL" dirty="0"/>
              <a:t>Top clause: </a:t>
            </a:r>
            <a:r>
              <a:rPr lang="en-US" altLang="he-IL" dirty="0">
                <a:solidFill>
                  <a:schemeClr val="tx1"/>
                </a:solidFill>
              </a:rPr>
              <a:t>(a</a:t>
            </a:r>
            <a:r>
              <a:rPr lang="en-US" altLang="he-IL" baseline="-25000" dirty="0">
                <a:solidFill>
                  <a:schemeClr val="tx1"/>
                </a:solidFill>
              </a:rPr>
              <a:t>1</a:t>
            </a:r>
            <a:r>
              <a:rPr lang="en-US" altLang="he-IL" dirty="0">
                <a:solidFill>
                  <a:schemeClr val="tx1"/>
                </a:solidFill>
              </a:rPr>
              <a:t>)</a:t>
            </a:r>
          </a:p>
          <a:p>
            <a:endParaRPr lang="en-US" altLang="he-IL" dirty="0"/>
          </a:p>
          <a:p>
            <a:r>
              <a:rPr lang="en-US" altLang="he-IL" dirty="0"/>
              <a:t>Hence, we have </a:t>
            </a:r>
          </a:p>
          <a:p>
            <a:pPr lvl="1"/>
            <a:r>
              <a:rPr lang="en-US" altLang="he-IL" dirty="0">
                <a:solidFill>
                  <a:schemeClr val="tx1"/>
                </a:solidFill>
              </a:rPr>
              <a:t>6n + 1</a:t>
            </a:r>
            <a:r>
              <a:rPr lang="en-US" altLang="he-IL" dirty="0"/>
              <a:t> clauses, instead of </a:t>
            </a:r>
            <a:r>
              <a:rPr lang="en-US" altLang="he-IL" dirty="0">
                <a:solidFill>
                  <a:schemeClr val="tx1"/>
                </a:solidFill>
              </a:rPr>
              <a:t>2</a:t>
            </a:r>
            <a:r>
              <a:rPr lang="en-US" altLang="he-IL" baseline="30000" dirty="0">
                <a:solidFill>
                  <a:schemeClr val="tx1"/>
                </a:solidFill>
              </a:rPr>
              <a:t>n</a:t>
            </a:r>
            <a:r>
              <a:rPr lang="en-US" altLang="he-IL" dirty="0"/>
              <a:t>.</a:t>
            </a:r>
          </a:p>
          <a:p>
            <a:pPr lvl="1"/>
            <a:r>
              <a:rPr lang="en-US" altLang="he-IL" dirty="0">
                <a:solidFill>
                  <a:schemeClr val="tx1"/>
                </a:solidFill>
              </a:rPr>
              <a:t>4n</a:t>
            </a:r>
            <a:r>
              <a:rPr lang="en-US" altLang="he-IL" dirty="0"/>
              <a:t> variables rather than </a:t>
            </a:r>
            <a:r>
              <a:rPr lang="en-US" altLang="he-IL" dirty="0">
                <a:solidFill>
                  <a:schemeClr val="tx1"/>
                </a:solidFill>
              </a:rPr>
              <a:t>2n</a:t>
            </a:r>
            <a:r>
              <a:rPr lang="en-US" altLang="he-IL" dirty="0"/>
              <a:t>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18336" y="2564904"/>
            <a:ext cx="3498850" cy="3305175"/>
            <a:chOff x="425450" y="2074863"/>
            <a:chExt cx="3498850" cy="3305175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900113" y="2955925"/>
              <a:ext cx="449262" cy="506413"/>
              <a:chOff x="929" y="2069"/>
              <a:chExt cx="363" cy="363"/>
            </a:xfrm>
          </p:grpSpPr>
          <p:sp>
            <p:nvSpPr>
              <p:cNvPr id="6" name="Oval 6"/>
              <p:cNvSpPr>
                <a:spLocks noChangeArrowheads="1"/>
              </p:cNvSpPr>
              <p:nvPr/>
            </p:nvSpPr>
            <p:spPr bwMode="auto">
              <a:xfrm>
                <a:off x="930" y="2069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§"/>
                  <a:defRPr sz="24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Char char="•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rtl="1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929" y="2124"/>
                <a:ext cx="273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§"/>
                  <a:defRPr sz="24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Char char="•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rtl="1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1800">
                    <a:solidFill>
                      <a:schemeClr val="tx1"/>
                    </a:solidFill>
                    <a:latin typeface="cmsy10" panose="020B0500000000000000" pitchFamily="34" charset="0"/>
                    <a:cs typeface="Tahoma" panose="020B0604030504040204" pitchFamily="34" charset="0"/>
                  </a:rPr>
                  <a:t>Æ</a:t>
                </a:r>
              </a:p>
            </p:txBody>
          </p:sp>
        </p:grp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278063" y="2955925"/>
              <a:ext cx="449262" cy="506413"/>
              <a:chOff x="1926" y="2069"/>
              <a:chExt cx="363" cy="363"/>
            </a:xfrm>
          </p:grpSpPr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1927" y="2069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§"/>
                  <a:defRPr sz="24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Char char="•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rtl="1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1926" y="2134"/>
                <a:ext cx="273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§"/>
                  <a:defRPr sz="24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Char char="•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rtl="1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1800">
                    <a:solidFill>
                      <a:schemeClr val="tx1"/>
                    </a:solidFill>
                    <a:latin typeface="cmsy10" panose="020B0500000000000000" pitchFamily="34" charset="0"/>
                    <a:cs typeface="Tahoma" panose="020B0604030504040204" pitchFamily="34" charset="0"/>
                  </a:rPr>
                  <a:t>Ç</a:t>
                </a:r>
              </a:p>
            </p:txBody>
          </p:sp>
        </p:grpSp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1908175" y="3971925"/>
              <a:ext cx="449263" cy="506413"/>
              <a:chOff x="1473" y="2704"/>
              <a:chExt cx="363" cy="363"/>
            </a:xfrm>
          </p:grpSpPr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1474" y="2704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§"/>
                  <a:defRPr sz="24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Char char="•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rtl="1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1473" y="2759"/>
                <a:ext cx="273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§"/>
                  <a:defRPr sz="24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Char char="•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rtl="1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1800">
                    <a:solidFill>
                      <a:schemeClr val="tx1"/>
                    </a:solidFill>
                    <a:latin typeface="cmsy10" panose="020B0500000000000000" pitchFamily="34" charset="0"/>
                    <a:cs typeface="Tahoma" panose="020B0604030504040204" pitchFamily="34" charset="0"/>
                  </a:rPr>
                  <a:t>Æ</a:t>
                </a:r>
              </a:p>
            </p:txBody>
          </p:sp>
        </p:grpSp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2987675" y="3716338"/>
              <a:ext cx="449263" cy="506412"/>
              <a:chOff x="2471" y="2704"/>
              <a:chExt cx="363" cy="363"/>
            </a:xfrm>
          </p:grpSpPr>
          <p:sp>
            <p:nvSpPr>
              <p:cNvPr id="15" name="Oval 15"/>
              <p:cNvSpPr>
                <a:spLocks noChangeArrowheads="1"/>
              </p:cNvSpPr>
              <p:nvPr/>
            </p:nvSpPr>
            <p:spPr bwMode="auto">
              <a:xfrm>
                <a:off x="2472" y="2704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§"/>
                  <a:defRPr sz="24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Char char="•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rtl="1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6" name="Text Box 16"/>
              <p:cNvSpPr txBox="1">
                <a:spLocks noChangeArrowheads="1"/>
              </p:cNvSpPr>
              <p:nvPr/>
            </p:nvSpPr>
            <p:spPr bwMode="auto">
              <a:xfrm>
                <a:off x="2471" y="2759"/>
                <a:ext cx="273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§"/>
                  <a:defRPr sz="24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Char char="•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rtl="1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1800">
                    <a:solidFill>
                      <a:schemeClr val="tx1"/>
                    </a:solidFill>
                    <a:latin typeface="cmsy10" panose="020B0500000000000000" pitchFamily="34" charset="0"/>
                    <a:cs typeface="Tahoma" panose="020B0604030504040204" pitchFamily="34" charset="0"/>
                  </a:rPr>
                  <a:t>Ç</a:t>
                </a:r>
              </a:p>
            </p:txBody>
          </p:sp>
        </p:grpSp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662113" y="2260600"/>
              <a:ext cx="447675" cy="506413"/>
              <a:chOff x="1429" y="1570"/>
              <a:chExt cx="362" cy="363"/>
            </a:xfrm>
          </p:grpSpPr>
          <p:sp>
            <p:nvSpPr>
              <p:cNvPr id="18" name="Oval 18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§"/>
                  <a:defRPr sz="24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Char char="•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rtl="1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" name="Text Box 19"/>
              <p:cNvSpPr txBox="1">
                <a:spLocks noChangeArrowheads="1"/>
              </p:cNvSpPr>
              <p:nvPr/>
            </p:nvSpPr>
            <p:spPr bwMode="auto">
              <a:xfrm>
                <a:off x="1434" y="1635"/>
                <a:ext cx="273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§"/>
                  <a:defRPr sz="24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Char char="•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rtl="1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1800">
                    <a:solidFill>
                      <a:schemeClr val="tx1"/>
                    </a:solidFill>
                    <a:latin typeface="cmsy10" panose="020B0500000000000000" pitchFamily="34" charset="0"/>
                    <a:cs typeface="Tahoma" panose="020B0604030504040204" pitchFamily="34" charset="0"/>
                  </a:rPr>
                  <a:t>Ç</a:t>
                </a:r>
              </a:p>
            </p:txBody>
          </p:sp>
        </p:grpSp>
        <p:cxnSp>
          <p:nvCxnSpPr>
            <p:cNvPr id="20" name="AutoShape 20"/>
            <p:cNvCxnSpPr>
              <a:cxnSpLocks noChangeShapeType="1"/>
              <a:stCxn id="18" idx="3"/>
              <a:endCxn id="6" idx="7"/>
            </p:cNvCxnSpPr>
            <p:nvPr/>
          </p:nvCxnSpPr>
          <p:spPr bwMode="auto">
            <a:xfrm flipH="1">
              <a:off x="1284288" y="2692400"/>
              <a:ext cx="442912" cy="338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21"/>
            <p:cNvCxnSpPr>
              <a:cxnSpLocks noChangeShapeType="1"/>
              <a:stCxn id="9" idx="3"/>
              <a:endCxn id="12" idx="0"/>
            </p:cNvCxnSpPr>
            <p:nvPr/>
          </p:nvCxnSpPr>
          <p:spPr bwMode="auto">
            <a:xfrm flipH="1">
              <a:off x="2133600" y="3387725"/>
              <a:ext cx="211138" cy="584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2"/>
            <p:cNvCxnSpPr>
              <a:cxnSpLocks noChangeShapeType="1"/>
              <a:stCxn id="9" idx="5"/>
              <a:endCxn id="15" idx="1"/>
            </p:cNvCxnSpPr>
            <p:nvPr/>
          </p:nvCxnSpPr>
          <p:spPr bwMode="auto">
            <a:xfrm>
              <a:off x="2662238" y="3387725"/>
              <a:ext cx="392112" cy="403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3"/>
            <p:cNvCxnSpPr>
              <a:cxnSpLocks noChangeShapeType="1"/>
              <a:stCxn id="18" idx="5"/>
              <a:endCxn id="9" idx="1"/>
            </p:cNvCxnSpPr>
            <p:nvPr/>
          </p:nvCxnSpPr>
          <p:spPr bwMode="auto">
            <a:xfrm>
              <a:off x="2044700" y="2692400"/>
              <a:ext cx="300038" cy="338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4" name="Group 5"/>
            <p:cNvGrpSpPr>
              <a:grpSpLocks/>
            </p:cNvGrpSpPr>
            <p:nvPr/>
          </p:nvGrpSpPr>
          <p:grpSpPr bwMode="auto">
            <a:xfrm>
              <a:off x="425450" y="3613150"/>
              <a:ext cx="493713" cy="504825"/>
              <a:chOff x="894" y="2069"/>
              <a:chExt cx="398" cy="363"/>
            </a:xfrm>
          </p:grpSpPr>
          <p:sp>
            <p:nvSpPr>
              <p:cNvPr id="25" name="Oval 6"/>
              <p:cNvSpPr>
                <a:spLocks noChangeArrowheads="1"/>
              </p:cNvSpPr>
              <p:nvPr/>
            </p:nvSpPr>
            <p:spPr bwMode="auto">
              <a:xfrm>
                <a:off x="930" y="2069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§"/>
                  <a:defRPr sz="24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Char char="•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rtl="1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6" name="Text Box 7"/>
              <p:cNvSpPr txBox="1">
                <a:spLocks noChangeArrowheads="1"/>
              </p:cNvSpPr>
              <p:nvPr/>
            </p:nvSpPr>
            <p:spPr bwMode="auto">
              <a:xfrm>
                <a:off x="894" y="2124"/>
                <a:ext cx="308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§"/>
                  <a:defRPr sz="24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Char char="•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rtl="1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x</a:t>
                </a:r>
                <a:r>
                  <a:rPr lang="en-US" altLang="he-IL" sz="1800" baseline="-250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</a:t>
                </a:r>
                <a:endParaRPr lang="en-US" altLang="he-IL" sz="1800" baseline="-25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27" name="Group 5"/>
            <p:cNvGrpSpPr>
              <a:grpSpLocks/>
            </p:cNvGrpSpPr>
            <p:nvPr/>
          </p:nvGrpSpPr>
          <p:grpSpPr bwMode="auto">
            <a:xfrm>
              <a:off x="1289050" y="3594100"/>
              <a:ext cx="493713" cy="506413"/>
              <a:chOff x="893" y="2069"/>
              <a:chExt cx="399" cy="363"/>
            </a:xfrm>
          </p:grpSpPr>
          <p:sp>
            <p:nvSpPr>
              <p:cNvPr id="28" name="Oval 6"/>
              <p:cNvSpPr>
                <a:spLocks noChangeArrowheads="1"/>
              </p:cNvSpPr>
              <p:nvPr/>
            </p:nvSpPr>
            <p:spPr bwMode="auto">
              <a:xfrm>
                <a:off x="930" y="2069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§"/>
                  <a:defRPr sz="24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Char char="•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rtl="1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9" name="Text Box 7"/>
              <p:cNvSpPr txBox="1">
                <a:spLocks noChangeArrowheads="1"/>
              </p:cNvSpPr>
              <p:nvPr/>
            </p:nvSpPr>
            <p:spPr bwMode="auto">
              <a:xfrm>
                <a:off x="893" y="2124"/>
                <a:ext cx="309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§"/>
                  <a:defRPr sz="24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Char char="•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rtl="1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y</a:t>
                </a:r>
                <a:r>
                  <a:rPr lang="en-US" altLang="he-IL" sz="1800" baseline="-250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</a:t>
                </a:r>
                <a:endParaRPr lang="en-US" altLang="he-IL" sz="1800" baseline="-25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cxnSp>
          <p:nvCxnSpPr>
            <p:cNvPr id="30" name="AutoShape 20"/>
            <p:cNvCxnSpPr>
              <a:cxnSpLocks noChangeShapeType="1"/>
              <a:stCxn id="6" idx="3"/>
              <a:endCxn id="25" idx="7"/>
            </p:cNvCxnSpPr>
            <p:nvPr/>
          </p:nvCxnSpPr>
          <p:spPr bwMode="auto">
            <a:xfrm flipH="1">
              <a:off x="854075" y="3387725"/>
              <a:ext cx="112713" cy="298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20"/>
            <p:cNvCxnSpPr>
              <a:cxnSpLocks noChangeShapeType="1"/>
              <a:stCxn id="6" idx="5"/>
              <a:endCxn id="28" idx="1"/>
            </p:cNvCxnSpPr>
            <p:nvPr/>
          </p:nvCxnSpPr>
          <p:spPr bwMode="auto">
            <a:xfrm>
              <a:off x="1284288" y="3387725"/>
              <a:ext cx="115887" cy="2809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2" name="Group 11"/>
            <p:cNvGrpSpPr>
              <a:grpSpLocks/>
            </p:cNvGrpSpPr>
            <p:nvPr/>
          </p:nvGrpSpPr>
          <p:grpSpPr bwMode="auto">
            <a:xfrm>
              <a:off x="1581150" y="4865688"/>
              <a:ext cx="447675" cy="506412"/>
              <a:chOff x="1474" y="2704"/>
              <a:chExt cx="362" cy="363"/>
            </a:xfrm>
          </p:grpSpPr>
          <p:sp>
            <p:nvSpPr>
              <p:cNvPr id="33" name="Oval 12"/>
              <p:cNvSpPr>
                <a:spLocks noChangeArrowheads="1"/>
              </p:cNvSpPr>
              <p:nvPr/>
            </p:nvSpPr>
            <p:spPr bwMode="auto">
              <a:xfrm>
                <a:off x="1474" y="2704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§"/>
                  <a:defRPr sz="24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Char char="•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rtl="1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1488" y="2759"/>
                <a:ext cx="308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§"/>
                  <a:defRPr sz="24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Char char="•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rtl="1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x</a:t>
                </a:r>
                <a:r>
                  <a:rPr lang="en-US" altLang="he-IL" sz="1800" baseline="-25000">
                    <a:solidFill>
                      <a:schemeClr val="tx1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he-IL" sz="1800" baseline="-25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cxnSp>
          <p:nvCxnSpPr>
            <p:cNvPr id="35" name="AutoShape 21"/>
            <p:cNvCxnSpPr>
              <a:cxnSpLocks noChangeShapeType="1"/>
              <a:stCxn id="12" idx="3"/>
              <a:endCxn id="33" idx="0"/>
            </p:cNvCxnSpPr>
            <p:nvPr/>
          </p:nvCxnSpPr>
          <p:spPr bwMode="auto">
            <a:xfrm flipH="1">
              <a:off x="1804988" y="4405313"/>
              <a:ext cx="169862" cy="460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6" name="Group 14"/>
            <p:cNvGrpSpPr>
              <a:grpSpLocks/>
            </p:cNvGrpSpPr>
            <p:nvPr/>
          </p:nvGrpSpPr>
          <p:grpSpPr bwMode="auto">
            <a:xfrm>
              <a:off x="2300288" y="4873625"/>
              <a:ext cx="447675" cy="506413"/>
              <a:chOff x="2472" y="2704"/>
              <a:chExt cx="362" cy="363"/>
            </a:xfrm>
          </p:grpSpPr>
          <p:sp>
            <p:nvSpPr>
              <p:cNvPr id="37" name="Oval 84"/>
              <p:cNvSpPr>
                <a:spLocks noChangeArrowheads="1"/>
              </p:cNvSpPr>
              <p:nvPr/>
            </p:nvSpPr>
            <p:spPr bwMode="auto">
              <a:xfrm>
                <a:off x="2472" y="2704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§"/>
                  <a:defRPr sz="24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Char char="•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rtl="1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8" name="Text Box 16"/>
              <p:cNvSpPr txBox="1">
                <a:spLocks noChangeArrowheads="1"/>
              </p:cNvSpPr>
              <p:nvPr/>
            </p:nvSpPr>
            <p:spPr bwMode="auto">
              <a:xfrm>
                <a:off x="2486" y="2759"/>
                <a:ext cx="309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§"/>
                  <a:defRPr sz="2400">
                    <a:solidFill>
                      <a:schemeClr val="tx2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Char char="•"/>
                  <a:defRPr sz="2000">
                    <a:solidFill>
                      <a:schemeClr val="fol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r" rtl="1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he-IL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y</a:t>
                </a:r>
                <a:r>
                  <a:rPr lang="en-US" altLang="he-IL" sz="1800" baseline="-25000">
                    <a:solidFill>
                      <a:schemeClr val="tx1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he-IL" sz="1800" baseline="-25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cxnSp>
          <p:nvCxnSpPr>
            <p:cNvPr id="39" name="AutoShape 22"/>
            <p:cNvCxnSpPr>
              <a:cxnSpLocks noChangeShapeType="1"/>
              <a:stCxn id="12" idx="5"/>
              <a:endCxn id="37" idx="0"/>
            </p:cNvCxnSpPr>
            <p:nvPr/>
          </p:nvCxnSpPr>
          <p:spPr bwMode="auto">
            <a:xfrm>
              <a:off x="2290763" y="4405313"/>
              <a:ext cx="233362" cy="468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/>
            <p:cNvCxnSpPr>
              <a:stCxn id="15" idx="5"/>
            </p:cNvCxnSpPr>
            <p:nvPr/>
          </p:nvCxnSpPr>
          <p:spPr>
            <a:xfrm>
              <a:off x="3371850" y="4149725"/>
              <a:ext cx="552450" cy="52705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91"/>
            <p:cNvSpPr>
              <a:spLocks noChangeArrowheads="1"/>
            </p:cNvSpPr>
            <p:nvPr/>
          </p:nvSpPr>
          <p:spPr bwMode="auto">
            <a:xfrm>
              <a:off x="1966913" y="2074863"/>
              <a:ext cx="3905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/>
                <a:t>a</a:t>
              </a:r>
              <a:r>
                <a:rPr lang="en-US" altLang="he-IL" baseline="-25000"/>
                <a:t>1</a:t>
              </a:r>
              <a:endParaRPr lang="he-IL" altLang="en-US"/>
            </a:p>
          </p:txBody>
        </p:sp>
        <p:sp>
          <p:nvSpPr>
            <p:cNvPr id="42" name="Rectangle 94"/>
            <p:cNvSpPr>
              <a:spLocks noChangeArrowheads="1"/>
            </p:cNvSpPr>
            <p:nvPr/>
          </p:nvSpPr>
          <p:spPr bwMode="auto">
            <a:xfrm>
              <a:off x="2524125" y="2722563"/>
              <a:ext cx="3905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/>
                <a:t>a</a:t>
              </a:r>
              <a:r>
                <a:rPr lang="en-US" altLang="he-IL" baseline="-25000"/>
                <a:t>2</a:t>
              </a:r>
              <a:endParaRPr lang="he-IL" altLang="en-US"/>
            </a:p>
          </p:txBody>
        </p:sp>
        <p:sp>
          <p:nvSpPr>
            <p:cNvPr id="43" name="Rectangle 95"/>
            <p:cNvSpPr>
              <a:spLocks noChangeArrowheads="1"/>
            </p:cNvSpPr>
            <p:nvPr/>
          </p:nvSpPr>
          <p:spPr bwMode="auto">
            <a:xfrm>
              <a:off x="3243263" y="3505200"/>
              <a:ext cx="3889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/>
                <a:t>a</a:t>
              </a:r>
              <a:r>
                <a:rPr lang="en-US" altLang="he-IL" baseline="-25000"/>
                <a:t>3</a:t>
              </a:r>
              <a:endParaRPr lang="he-IL" altLang="en-US"/>
            </a:p>
          </p:txBody>
        </p:sp>
        <p:sp>
          <p:nvSpPr>
            <p:cNvPr id="44" name="Rectangle 96"/>
            <p:cNvSpPr>
              <a:spLocks noChangeArrowheads="1"/>
            </p:cNvSpPr>
            <p:nvPr/>
          </p:nvSpPr>
          <p:spPr bwMode="auto">
            <a:xfrm>
              <a:off x="696913" y="2609850"/>
              <a:ext cx="5889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/>
                <a:t>a</a:t>
              </a:r>
              <a:r>
                <a:rPr lang="en-US" altLang="he-IL" baseline="-25000"/>
                <a:t>n+1</a:t>
              </a:r>
              <a:endParaRPr lang="he-IL" altLang="en-US"/>
            </a:p>
          </p:txBody>
        </p:sp>
        <p:sp>
          <p:nvSpPr>
            <p:cNvPr id="45" name="Rectangle 97"/>
            <p:cNvSpPr>
              <a:spLocks noChangeArrowheads="1"/>
            </p:cNvSpPr>
            <p:nvPr/>
          </p:nvSpPr>
          <p:spPr bwMode="auto">
            <a:xfrm>
              <a:off x="2085975" y="3695700"/>
              <a:ext cx="5889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/>
                <a:t>a</a:t>
              </a:r>
              <a:r>
                <a:rPr lang="en-US" altLang="he-IL" baseline="-25000"/>
                <a:t>n+2</a:t>
              </a:r>
              <a:endParaRPr lang="he-IL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4AAE-BD99-4D50-BF7A-0CD7BA61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B050"/>
                </a:solidFill>
              </a:rPr>
              <a:t>Formal Verification of Trustworthy AI systems…</a:t>
            </a:r>
            <a:endParaRPr lang="en-IL" sz="28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EC2536-BE0D-4302-89B9-5A4FEFEF3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… It all comes down to modeling your verification problem</a:t>
                </a:r>
              </a:p>
              <a:p>
                <a:r>
                  <a:rPr lang="en-US" dirty="0"/>
                  <a:t>… via a </a:t>
                </a:r>
                <a:r>
                  <a:rPr lang="en-US" dirty="0">
                    <a:solidFill>
                      <a:srgbClr val="FF0000"/>
                    </a:solidFill>
                  </a:rPr>
                  <a:t>verification condition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𝑣𝑐</m:t>
                    </m:r>
                  </m:oMath>
                </a14:m>
                <a:r>
                  <a:rPr lang="en-US" dirty="0"/>
                  <a:t> …</a:t>
                </a:r>
              </a:p>
              <a:p>
                <a:endParaRPr lang="en-US" dirty="0"/>
              </a:p>
              <a:p>
                <a:r>
                  <a:rPr lang="en-US" dirty="0"/>
                  <a:t>and then reasoning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𝑣𝑐</m:t>
                    </m:r>
                  </m:oMath>
                </a14:m>
                <a:r>
                  <a:rPr lang="en-US" dirty="0"/>
                  <a:t> is valid.</a:t>
                </a:r>
              </a:p>
              <a:p>
                <a:endParaRPr lang="en-US" dirty="0"/>
              </a:p>
              <a:p>
                <a:r>
                  <a:rPr lang="en-US" dirty="0"/>
                  <a:t>For this we use </a:t>
                </a:r>
                <a:r>
                  <a:rPr lang="en-US" dirty="0">
                    <a:solidFill>
                      <a:srgbClr val="FF0000"/>
                    </a:solidFill>
                  </a:rPr>
                  <a:t>theorem provers…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… which frequently rely on </a:t>
                </a:r>
                <a:r>
                  <a:rPr lang="en-US" dirty="0">
                    <a:solidFill>
                      <a:srgbClr val="FF0000"/>
                    </a:solidFill>
                  </a:rPr>
                  <a:t>SAT / SMT</a:t>
                </a:r>
                <a:r>
                  <a:rPr lang="en-US" dirty="0"/>
                  <a:t> engines. </a:t>
                </a:r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EC2536-BE0D-4302-89B9-5A4FEFEF3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2" t="-135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B146E-6018-4A17-A112-324D32DB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5955-3DD4-4FF7-BBFD-EE1F0C96D309}" type="slidenum">
              <a:rPr lang="he-IL" altLang="he-IL" smtClean="0"/>
              <a:pPr/>
              <a:t>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583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40E3-A94C-4062-83A1-842CC7211B9E}" type="slidenum">
              <a:rPr lang="he-IL" altLang="he-IL"/>
              <a:pPr/>
              <a:t>20</a:t>
            </a:fld>
            <a:endParaRPr lang="en-US" altLang="he-IL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What now?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064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he-IL" dirty="0"/>
                  <a:t>Time to solve SAT.</a:t>
                </a:r>
              </a:p>
              <a:p>
                <a:endParaRPr lang="en-US" altLang="he-IL" dirty="0"/>
              </a:p>
              <a:p>
                <a:r>
                  <a:rPr lang="en-US" altLang="he-IL" dirty="0"/>
                  <a:t>… but recall that we are also interested in finding proofs when </a:t>
                </a:r>
                <a14:m>
                  <m:oMath xmlns:m="http://schemas.openxmlformats.org/officeDocument/2006/math">
                    <m:r>
                      <a:rPr lang="en-US" altLang="he-I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he-IL" dirty="0"/>
                  <a:t> is unsatisfiable. </a:t>
                </a:r>
              </a:p>
              <a:p>
                <a:endParaRPr lang="en-US" altLang="he-IL" dirty="0"/>
              </a:p>
              <a:p>
                <a:pPr lvl="1"/>
                <a:endParaRPr lang="en-US" altLang="he-IL" dirty="0"/>
              </a:p>
              <a:p>
                <a:endParaRPr lang="en-US" altLang="he-IL" dirty="0"/>
              </a:p>
              <a:p>
                <a:pPr lvl="1"/>
                <a:endParaRPr lang="en-US" altLang="he-IL" dirty="0"/>
              </a:p>
            </p:txBody>
          </p:sp>
        </mc:Choice>
        <mc:Fallback xmlns="">
          <p:sp>
            <p:nvSpPr>
              <p:cNvPr id="2406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372" t="-135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D360-7E81-43EB-950B-CB884C154ABB}" type="slidenum">
              <a:rPr lang="he-IL" altLang="he-IL"/>
              <a:pPr/>
              <a:t>21</a:t>
            </a:fld>
            <a:endParaRPr lang="en-US" altLang="he-IL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Two classes of algorithms for validity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he-IL" dirty="0">
                <a:ea typeface="Batang" panose="020B0604020202020204" charset="-127"/>
              </a:rPr>
              <a:t>Two classes of algorithm for finding out:</a:t>
            </a: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en-US" altLang="he-IL" dirty="0">
                <a:ea typeface="Batang" panose="020B0604020202020204" charset="-127"/>
              </a:rPr>
              <a:t>Enumeration of possible solutions.</a:t>
            </a: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en-US" altLang="he-IL" dirty="0">
                <a:ea typeface="Batang" panose="020B0604020202020204" charset="-127"/>
              </a:rPr>
              <a:t>Deduction</a:t>
            </a:r>
          </a:p>
          <a:p>
            <a:pPr marL="533400" indent="-533400"/>
            <a:endParaRPr lang="en-US" altLang="he-IL" dirty="0">
              <a:ea typeface="Batang" panose="020B0604020202020204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BA0E-33CC-456F-94B5-FA8CD83AB691}" type="slidenum">
              <a:rPr lang="he-IL" altLang="he-IL"/>
              <a:pPr/>
              <a:t>22</a:t>
            </a:fld>
            <a:endParaRPr lang="en-US" altLang="he-IL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Batang" panose="020B0604020202020204" charset="-127"/>
              </a:rPr>
              <a:t>1. Enumeration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40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ea typeface="Batang" panose="020B0604020202020204" charset="-127"/>
                  </a:rPr>
                  <a:t>Given a formula </a:t>
                </a:r>
                <a:r>
                  <a:rPr lang="en-US" altLang="ko-KR" dirty="0">
                    <a:solidFill>
                      <a:schemeClr val="tx1"/>
                    </a:solidFill>
                    <a:ea typeface="Batang" panose="020B0604020202020204" charset="-127"/>
                  </a:rPr>
                  <a:t>φ</a:t>
                </a:r>
                <a:r>
                  <a:rPr lang="en-US" altLang="ko-KR" dirty="0">
                    <a:ea typeface="Batang" panose="020B0604020202020204" charset="-127"/>
                  </a:rPr>
                  <a:t>, is </a:t>
                </a:r>
                <a:r>
                  <a:rPr lang="en-US" altLang="ko-KR" dirty="0">
                    <a:solidFill>
                      <a:schemeClr val="tx1"/>
                    </a:solidFill>
                    <a:ea typeface="Batang" panose="020B0604020202020204" charset="-127"/>
                  </a:rPr>
                  <a:t>φ</a:t>
                </a:r>
                <a:r>
                  <a:rPr lang="en-US" altLang="ko-KR" dirty="0">
                    <a:ea typeface="Batang" panose="020B0604020202020204" charset="-127"/>
                  </a:rPr>
                  <a:t> satisfiable?</a:t>
                </a:r>
              </a:p>
              <a:p>
                <a:pPr>
                  <a:buFont typeface="Wingdings" panose="05000000000000000000" pitchFamily="2" charset="2"/>
                  <a:buNone/>
                </a:pPr>
                <a:br>
                  <a:rPr lang="en-US" altLang="ko-KR" dirty="0">
                    <a:latin typeface="Courier New" panose="02070309020205020404" pitchFamily="49" charset="0"/>
                    <a:ea typeface="Batang" panose="020B0604020202020204" charset="-127"/>
                    <a:cs typeface="Courier New" panose="02070309020205020404" pitchFamily="49" charset="0"/>
                  </a:rPr>
                </a:br>
                <a:r>
                  <a:rPr lang="en-US" altLang="ko-KR" dirty="0">
                    <a:latin typeface="Courier New" panose="02070309020205020404" pitchFamily="49" charset="0"/>
                    <a:ea typeface="Batang" panose="020B0604020202020204" charset="-127"/>
                    <a:cs typeface="Courier New" panose="02070309020205020404" pitchFamily="49" charset="0"/>
                  </a:rPr>
                  <a:t>b</a:t>
                </a:r>
                <a:r>
                  <a:rPr lang="en-US" altLang="ko-KR" dirty="0">
                    <a:solidFill>
                      <a:schemeClr val="tx1"/>
                    </a:solidFill>
                    <a:latin typeface="Courier New" panose="02070309020205020404" pitchFamily="49" charset="0"/>
                    <a:ea typeface="Batang" panose="020B0604020202020204" charset="-127"/>
                    <a:cs typeface="Courier New" panose="02070309020205020404" pitchFamily="49" charset="0"/>
                  </a:rPr>
                  <a:t>ool SAT(φ) {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ko-KR" dirty="0">
                    <a:solidFill>
                      <a:schemeClr val="tx1"/>
                    </a:solidFill>
                    <a:latin typeface="Courier New" panose="02070309020205020404" pitchFamily="49" charset="0"/>
                    <a:ea typeface="Batang" panose="020B0604020202020204" charset="-127"/>
                    <a:cs typeface="Courier New" panose="02070309020205020404" pitchFamily="49" charset="0"/>
                  </a:rPr>
                  <a:t>	for each </a:t>
                </a:r>
                <a:r>
                  <a:rPr lang="en-US" altLang="ko-KR" dirty="0">
                    <a:solidFill>
                      <a:schemeClr val="tx1"/>
                    </a:solidFill>
                    <a:latin typeface="Courier New" panose="02070309020205020404" pitchFamily="49" charset="0"/>
                    <a:ea typeface="Batang" panose="020B0604020202020204" charset="-127"/>
                    <a:cs typeface="Courier New" panose="02070309020205020404" pitchFamily="49" charset="0"/>
                    <a:sym typeface="Symbol" panose="05050102010706020507" pitchFamily="18" charset="2"/>
                  </a:rPr>
                  <a:t>  </a:t>
                </a:r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ea typeface="Batang" panose="020B0604020202020204" charset="-127"/>
                    <a:cs typeface="Courier New" panose="02070309020205020404" pitchFamily="49" charset="0"/>
                    <a:sym typeface="Symbol" panose="05050102010706020507" pitchFamily="18" charset="2"/>
                  </a:rPr>
                  <a:t>2</a:t>
                </a:r>
                <a:r>
                  <a:rPr lang="en-US" altLang="ko-KR" b="1" baseline="300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Batang" panose="020B0604020202020204" charset="-127"/>
                    <a:cs typeface="Courier New" panose="02070309020205020404" pitchFamily="49" charset="0"/>
                    <a:sym typeface="Symbol" panose="05050102010706020507" pitchFamily="18" charset="2"/>
                  </a:rPr>
                  <a:t>AP(φ)</a:t>
                </a:r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ea typeface="Batang" panose="020B0604020202020204" charset="-127"/>
                    <a:cs typeface="Courier New" panose="02070309020205020404" pitchFamily="49" charset="0"/>
                    <a:sym typeface="Symbol" panose="05050102010706020507" pitchFamily="18" charset="2"/>
                  </a:rPr>
                  <a:t> </a:t>
                </a:r>
                <a:endParaRPr lang="en-US" altLang="ko-KR" b="1" dirty="0">
                  <a:solidFill>
                    <a:schemeClr val="tx1"/>
                  </a:solidFill>
                  <a:latin typeface="Courier New" panose="02070309020205020404" pitchFamily="49" charset="0"/>
                  <a:ea typeface="Batang" panose="020B0604020202020204" charset="-127"/>
                  <a:cs typeface="Courier New" panose="02070309020205020404" pitchFamily="49" charset="0"/>
                </a:endParaRPr>
              </a:p>
              <a:p>
                <a:pPr lvl="2">
                  <a:buFont typeface="Wingdings" panose="05000000000000000000" pitchFamily="2" charset="2"/>
                  <a:buNone/>
                </a:pPr>
                <a:r>
                  <a:rPr lang="en-US" altLang="ko-KR" b="1" dirty="0">
                    <a:solidFill>
                      <a:schemeClr val="tx1"/>
                    </a:solidFill>
                    <a:latin typeface="Courier New" panose="02070309020205020404" pitchFamily="49" charset="0"/>
                    <a:ea typeface="Batang" panose="020B0604020202020204" charset="-127"/>
                    <a:cs typeface="Courier New" panose="02070309020205020404" pitchFamily="49" charset="0"/>
                  </a:rPr>
                  <a:t>	if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Batang" panose="020B0604020202020204" charset="-127"/>
                        <a:cs typeface="Courier New" panose="02070309020205020404" pitchFamily="49" charset="0"/>
                      </a:rPr>
                      <m:t>𝜶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Batang" panose="020B0604020202020204" charset="-127"/>
                        <a:cs typeface="Courier New" panose="02070309020205020404" pitchFamily="49" charset="0"/>
                      </a:rPr>
                      <m:t>⊨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Batang" panose="020B0604020202020204" charset="-127"/>
                        <a:cs typeface="Courier New" panose="02070309020205020404" pitchFamily="49" charset="0"/>
                      </a:rPr>
                      <m:t>𝝋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Batang" panose="020B0604020202020204" charset="-127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Batang" panose="020B0604020202020204" charset="-127"/>
                    <a:cs typeface="Courier New" panose="02070309020205020404" pitchFamily="49" charset="0"/>
                    <a:sym typeface="Symbol" panose="05050102010706020507" pitchFamily="18" charset="2"/>
                  </a:rPr>
                  <a:t> return true;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ko-KR" dirty="0">
                    <a:solidFill>
                      <a:schemeClr val="tx1"/>
                    </a:solidFill>
                    <a:latin typeface="Courier New" panose="02070309020205020404" pitchFamily="49" charset="0"/>
                    <a:ea typeface="Batang" panose="020B0604020202020204" charset="-127"/>
                    <a:cs typeface="Courier New" panose="02070309020205020404" pitchFamily="49" charset="0"/>
                  </a:rPr>
                  <a:t>	return false;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ko-KR" dirty="0">
                    <a:solidFill>
                      <a:schemeClr val="tx1"/>
                    </a:solidFill>
                    <a:latin typeface="Courier New" panose="02070309020205020404" pitchFamily="49" charset="0"/>
                    <a:ea typeface="Batang" panose="020B0604020202020204" charset="-127"/>
                    <a:cs typeface="Courier New" panose="02070309020205020404" pitchFamily="49" charset="0"/>
                  </a:rPr>
                  <a:t>}</a:t>
                </a:r>
              </a:p>
              <a:p>
                <a:endParaRPr lang="en-US" altLang="ko-KR" dirty="0">
                  <a:ea typeface="Batang" panose="020B0604020202020204" charset="-127"/>
                </a:endParaRPr>
              </a:p>
              <a:p>
                <a:r>
                  <a:rPr lang="en-US" altLang="ko-KR" dirty="0">
                    <a:ea typeface="Batang" panose="020B0604020202020204" charset="-127"/>
                  </a:rPr>
                  <a:t>This is a ‘naïve’ enumeration. </a:t>
                </a:r>
              </a:p>
              <a:p>
                <a:pPr lvl="1"/>
                <a:r>
                  <a:rPr lang="en-US" altLang="ko-KR" dirty="0">
                    <a:ea typeface="Batang" panose="020B0604020202020204" charset="-127"/>
                  </a:rPr>
                  <a:t>We will do much better. </a:t>
                </a:r>
              </a:p>
            </p:txBody>
          </p:sp>
        </mc:Choice>
        <mc:Fallback xmlns="">
          <p:sp>
            <p:nvSpPr>
              <p:cNvPr id="2304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372" t="-135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6E4E-B1E1-4873-B61D-5551FB31825B}" type="slidenum">
              <a:rPr lang="he-IL" altLang="he-IL"/>
              <a:pPr/>
              <a:t>23</a:t>
            </a:fld>
            <a:endParaRPr lang="en-US" altLang="he-IL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2800" dirty="0"/>
              <a:t>2. Deduction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25538"/>
            <a:ext cx="8199438" cy="4895850"/>
          </a:xfrm>
        </p:spPr>
        <p:txBody>
          <a:bodyPr/>
          <a:lstStyle/>
          <a:p>
            <a:r>
              <a:rPr lang="en-US" altLang="he-IL" u="sng"/>
              <a:t>Inference rules: </a:t>
            </a:r>
            <a:br>
              <a:rPr lang="en-US" altLang="he-IL" u="sng"/>
            </a:br>
            <a:br>
              <a:rPr lang="en-US" altLang="he-IL" u="sng"/>
            </a:br>
            <a:r>
              <a:rPr lang="en-US" altLang="he-IL"/>
              <a:t>		</a:t>
            </a:r>
            <a:r>
              <a:rPr lang="en-US" altLang="he-IL" u="sng"/>
              <a:t>Antecedents  </a:t>
            </a:r>
            <a:br>
              <a:rPr lang="en-US" altLang="he-IL" u="sng"/>
            </a:br>
            <a:r>
              <a:rPr lang="en-US" altLang="he-IL"/>
              <a:t>		Consequent</a:t>
            </a:r>
          </a:p>
          <a:p>
            <a:r>
              <a:rPr lang="en-US" altLang="he-IL"/>
              <a:t>Examples: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/>
              <a:t>	</a:t>
            </a:r>
            <a:br>
              <a:rPr lang="en-US" altLang="he-IL"/>
            </a:br>
            <a:r>
              <a:rPr lang="en-US" altLang="he-IL" u="sng"/>
              <a:t>A </a:t>
            </a:r>
            <a:r>
              <a:rPr lang="en-US" altLang="he-IL" u="sng">
                <a:latin typeface="cmsy10" panose="020B0500000000000000" pitchFamily="34" charset="0"/>
              </a:rPr>
              <a:t>!</a:t>
            </a:r>
            <a:r>
              <a:rPr lang="en-US" altLang="he-IL" u="sng"/>
              <a:t> B	B </a:t>
            </a:r>
            <a:r>
              <a:rPr lang="en-US" altLang="he-IL" u="sng">
                <a:latin typeface="cmsy10" panose="020B0500000000000000" pitchFamily="34" charset="0"/>
              </a:rPr>
              <a:t>!</a:t>
            </a:r>
            <a:r>
              <a:rPr lang="en-US" altLang="he-IL" u="sng"/>
              <a:t> C </a:t>
            </a:r>
            <a:r>
              <a:rPr lang="en-US" altLang="he-IL"/>
              <a:t>		</a:t>
            </a:r>
            <a:br>
              <a:rPr lang="en-US" altLang="he-IL"/>
            </a:br>
            <a:r>
              <a:rPr lang="en-US" altLang="he-IL"/>
              <a:t>        A </a:t>
            </a:r>
            <a:r>
              <a:rPr lang="en-US" altLang="he-IL">
                <a:latin typeface="cmsy10" panose="020B0500000000000000" pitchFamily="34" charset="0"/>
              </a:rPr>
              <a:t>!</a:t>
            </a:r>
            <a:r>
              <a:rPr lang="en-US" altLang="he-IL"/>
              <a:t> C				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/>
              <a:t>	</a:t>
            </a:r>
            <a:r>
              <a:rPr lang="en-US" altLang="he-IL" u="sng"/>
              <a:t>A </a:t>
            </a:r>
            <a:r>
              <a:rPr lang="en-US" altLang="he-IL" u="sng">
                <a:latin typeface="cmsy10" panose="020B0500000000000000" pitchFamily="34" charset="0"/>
              </a:rPr>
              <a:t>!</a:t>
            </a:r>
            <a:r>
              <a:rPr lang="en-US" altLang="he-IL" u="sng"/>
              <a:t> B	A</a:t>
            </a:r>
            <a:br>
              <a:rPr lang="en-US" altLang="he-IL" u="sng"/>
            </a:br>
            <a:r>
              <a:rPr lang="en-US" altLang="he-IL"/>
              <a:t>	 B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4859338" y="2205038"/>
            <a:ext cx="1384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(rule-name)</a:t>
            </a: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3924300" y="4070350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(trans)</a:t>
            </a:r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3924300" y="4933950"/>
            <a:ext cx="800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(M.P.)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DFA5-1930-4921-AB15-15BA1C9F618B}" type="slidenum">
              <a:rPr lang="he-IL" altLang="he-IL"/>
              <a:pPr/>
              <a:t>24</a:t>
            </a:fld>
            <a:endParaRPr lang="en-US" altLang="he-IL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Proofs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sz="2400" dirty="0"/>
              <a:t>A proof uses a given set of inference rules and axioms. This set is called the </a:t>
            </a:r>
            <a:r>
              <a:rPr lang="en-US" altLang="he-IL" sz="2400" i="1" dirty="0"/>
              <a:t>proof system</a:t>
            </a:r>
            <a:r>
              <a:rPr lang="en-US" altLang="he-IL" sz="2400" dirty="0"/>
              <a:t>.</a:t>
            </a:r>
          </a:p>
          <a:p>
            <a:r>
              <a:rPr lang="en-US" altLang="he-IL" sz="2400" dirty="0"/>
              <a:t>A </a:t>
            </a:r>
            <a:r>
              <a:rPr lang="en-US" altLang="he-IL" sz="2400" dirty="0">
                <a:solidFill>
                  <a:srgbClr val="FF0000"/>
                </a:solidFill>
              </a:rPr>
              <a:t>proof</a:t>
            </a:r>
            <a:r>
              <a:rPr lang="en-US" altLang="he-IL" sz="2400" dirty="0"/>
              <a:t> is a list of propositions, each of which is a premise or can be deduced from previous propositions via the proof system.</a:t>
            </a:r>
          </a:p>
          <a:p>
            <a:endParaRPr lang="en-US" altLang="he-IL" sz="2400" dirty="0"/>
          </a:p>
          <a:p>
            <a:r>
              <a:rPr lang="en-US" altLang="he-IL" sz="2400" dirty="0"/>
              <a:t>Let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H</a:t>
            </a:r>
            <a:r>
              <a:rPr lang="en-US" altLang="he-IL" sz="2400" dirty="0"/>
              <a:t> be a proof system.</a:t>
            </a:r>
            <a:endParaRPr lang="en-US" altLang="he-IL" sz="2400" dirty="0">
              <a:latin typeface="Symbol" panose="05050102010706020507" pitchFamily="18" charset="2"/>
              <a:sym typeface="Symbol" panose="05050102010706020507" pitchFamily="18" charset="2"/>
            </a:endParaRPr>
          </a:p>
          <a:p>
            <a:r>
              <a:rPr lang="en-US" altLang="he-IL" sz="2400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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  <a:sym typeface="Symbol" panose="05050102010706020507" pitchFamily="18" charset="2"/>
              </a:rPr>
              <a:t>`</a:t>
            </a:r>
            <a:r>
              <a:rPr lang="en-US" altLang="he-IL" sz="2400" baseline="-25000" dirty="0">
                <a:solidFill>
                  <a:schemeClr val="tx1"/>
                </a:solidFill>
                <a:latin typeface="cmsy10" panose="020B0500000000000000" pitchFamily="34" charset="0"/>
                <a:sym typeface="Symbol" panose="05050102010706020507" pitchFamily="18" charset="2"/>
              </a:rPr>
              <a:t>H</a:t>
            </a:r>
            <a:r>
              <a:rPr lang="en-US" altLang="he-IL" sz="2400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he-IL" sz="2400" dirty="0"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en-US" altLang="he-IL" sz="2400" dirty="0">
                <a:sym typeface="Symbol" panose="05050102010706020507" pitchFamily="18" charset="2"/>
              </a:rPr>
              <a:t>means: </a:t>
            </a:r>
            <a:r>
              <a:rPr lang="en-US" altLang="ko-KR" sz="2500" dirty="0">
                <a:ea typeface="Batang" panose="020B0604020202020204" charset="-127"/>
                <a:sym typeface="Symbol" panose="05050102010706020507" pitchFamily="18" charset="2"/>
              </a:rPr>
              <a:t>there is a proof of </a:t>
            </a:r>
            <a:r>
              <a:rPr lang="en-US" altLang="ko-KR" sz="2400" dirty="0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 sz="2500" dirty="0">
                <a:ea typeface="Batang" panose="020B0604020202020204" charset="-127"/>
                <a:sym typeface="Symbol" panose="05050102010706020507" pitchFamily="18" charset="2"/>
              </a:rPr>
              <a:t> in system </a:t>
            </a:r>
            <a:r>
              <a:rPr lang="en-US" altLang="ko-KR" sz="2500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H</a:t>
            </a:r>
            <a:r>
              <a:rPr lang="en-US" altLang="ko-KR" sz="2500" dirty="0">
                <a:ea typeface="Batang" panose="020B0604020202020204" charset="-127"/>
                <a:sym typeface="Symbol" panose="05050102010706020507" pitchFamily="18" charset="2"/>
              </a:rPr>
              <a:t> whose premises are included  in</a:t>
            </a:r>
            <a:r>
              <a:rPr lang="en-US" altLang="ko-KR" sz="25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</a:t>
            </a:r>
          </a:p>
          <a:p>
            <a:endParaRPr lang="en-US" altLang="he-IL" sz="2400" dirty="0">
              <a:latin typeface="cmsy10" panose="020B0500000000000000" pitchFamily="34" charset="0"/>
              <a:sym typeface="Symbol" panose="05050102010706020507" pitchFamily="18" charset="2"/>
            </a:endParaRPr>
          </a:p>
          <a:p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  <a:sym typeface="Symbol" panose="05050102010706020507" pitchFamily="18" charset="2"/>
              </a:rPr>
              <a:t>`</a:t>
            </a:r>
            <a:r>
              <a:rPr lang="en-US" altLang="he-IL" sz="2400" baseline="-25000" dirty="0">
                <a:solidFill>
                  <a:schemeClr val="tx1"/>
                </a:solidFill>
                <a:latin typeface="cmsy10" panose="020B0500000000000000" pitchFamily="34" charset="0"/>
                <a:sym typeface="Symbol" panose="05050102010706020507" pitchFamily="18" charset="2"/>
              </a:rPr>
              <a:t>H</a:t>
            </a:r>
            <a:r>
              <a:rPr lang="en-US" altLang="he-IL" sz="2400" baseline="-25000" dirty="0">
                <a:latin typeface="cmsy10" panose="020B0500000000000000" pitchFamily="34" charset="0"/>
                <a:sym typeface="Symbol" panose="05050102010706020507" pitchFamily="18" charset="2"/>
              </a:rPr>
              <a:t> </a:t>
            </a:r>
            <a:r>
              <a:rPr lang="en-US" altLang="he-IL" sz="2400" dirty="0">
                <a:sym typeface="Symbol" panose="05050102010706020507" pitchFamily="18" charset="2"/>
              </a:rPr>
              <a:t>is called the </a:t>
            </a:r>
            <a:r>
              <a:rPr lang="en-US" altLang="he-IL" sz="2400" dirty="0">
                <a:solidFill>
                  <a:srgbClr val="FF0000"/>
                </a:solidFill>
                <a:sym typeface="Symbol" panose="05050102010706020507" pitchFamily="18" charset="2"/>
              </a:rPr>
              <a:t>provability relation</a:t>
            </a:r>
            <a:r>
              <a:rPr lang="en-US" altLang="he-IL" sz="2400" dirty="0">
                <a:sym typeface="Symbol" panose="05050102010706020507" pitchFamily="18" charset="2"/>
              </a:rPr>
              <a:t>.</a:t>
            </a:r>
            <a:endParaRPr lang="en-US" altLang="ko-KR" sz="2400" dirty="0">
              <a:ea typeface="Batang" panose="020B0604020202020204" charset="-127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6D1-F421-4A8D-BC3A-B6ECA3BAACC4}" type="slidenum">
              <a:rPr lang="he-IL" altLang="he-IL"/>
              <a:pPr/>
              <a:t>25</a:t>
            </a:fld>
            <a:endParaRPr lang="en-US" altLang="he-IL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Let </a:t>
            </a:r>
            <a:r>
              <a:rPr lang="en-US" altLang="he-IL" dirty="0">
                <a:latin typeface="cmsy10" panose="020B0500000000000000" pitchFamily="34" charset="0"/>
              </a:rPr>
              <a:t>H</a:t>
            </a:r>
            <a:r>
              <a:rPr lang="en-US" altLang="he-IL" dirty="0"/>
              <a:t> be the proof system comprised of the rules </a:t>
            </a:r>
            <a:r>
              <a:rPr lang="en-US" altLang="he-IL" dirty="0">
                <a:solidFill>
                  <a:srgbClr val="FF0000"/>
                </a:solidFill>
              </a:rPr>
              <a:t>Trans</a:t>
            </a:r>
            <a:r>
              <a:rPr lang="en-US" altLang="he-IL" dirty="0"/>
              <a:t> and </a:t>
            </a:r>
            <a:r>
              <a:rPr lang="en-US" altLang="he-IL" dirty="0">
                <a:solidFill>
                  <a:srgbClr val="FF0000"/>
                </a:solidFill>
              </a:rPr>
              <a:t>M.P. </a:t>
            </a:r>
            <a:r>
              <a:rPr lang="en-US" altLang="he-IL" dirty="0">
                <a:solidFill>
                  <a:schemeClr val="folHlink"/>
                </a:solidFill>
              </a:rPr>
              <a:t>that we saw earlier.</a:t>
            </a:r>
          </a:p>
          <a:p>
            <a:endParaRPr lang="en-US" altLang="he-IL" dirty="0"/>
          </a:p>
          <a:p>
            <a:r>
              <a:rPr lang="en-US" altLang="he-IL" dirty="0"/>
              <a:t>Does the following relation hold?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789" name="Rectangle 5"/>
              <p:cNvSpPr>
                <a:spLocks noChangeArrowheads="1"/>
              </p:cNvSpPr>
              <p:nvPr/>
            </p:nvSpPr>
            <p:spPr bwMode="auto">
              <a:xfrm>
                <a:off x="2571069" y="3200400"/>
                <a:ext cx="52378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rtl="0"/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he-IL" sz="2400" dirty="0"/>
                  <a:t> </a:t>
                </a:r>
                <a:r>
                  <a:rPr lang="en-US" altLang="he-IL" sz="2400" dirty="0">
                    <a:latin typeface="cmsy10" panose="020B0500000000000000" pitchFamily="34" charset="0"/>
                  </a:rPr>
                  <a:t>!</a:t>
                </a:r>
                <a:r>
                  <a:rPr lang="en-US" altLang="he-IL" sz="2400" dirty="0"/>
                  <a:t>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he-IL" sz="2400" dirty="0" err="1"/>
                  <a:t>,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he-IL" sz="2400" dirty="0"/>
                  <a:t> </a:t>
                </a:r>
                <a:r>
                  <a:rPr lang="en-US" altLang="he-IL" sz="2400" dirty="0">
                    <a:latin typeface="cmsy10" panose="020B0500000000000000" pitchFamily="34" charset="0"/>
                  </a:rPr>
                  <a:t>!</a:t>
                </a:r>
                <a:r>
                  <a:rPr lang="en-US" altLang="he-IL" sz="2400" dirty="0"/>
                  <a:t>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he-IL" sz="2400" dirty="0"/>
                  <a:t>,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he-IL" sz="2400" dirty="0"/>
                  <a:t> </a:t>
                </a:r>
                <a:r>
                  <a:rPr lang="en-US" altLang="he-IL" sz="2400" dirty="0">
                    <a:latin typeface="cmsy10" panose="020B0500000000000000" pitchFamily="34" charset="0"/>
                  </a:rPr>
                  <a:t>!</a:t>
                </a:r>
                <a:r>
                  <a:rPr lang="en-US" altLang="he-IL" sz="2400" dirty="0"/>
                  <a:t>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he-IL" sz="2400" dirty="0"/>
                  <a:t>,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he-IL" sz="2400" dirty="0"/>
                  <a:t> </a:t>
                </a:r>
                <a:r>
                  <a:rPr lang="en-US" altLang="he-IL" sz="2400" dirty="0">
                    <a:latin typeface="cmsy10" panose="020B0500000000000000" pitchFamily="34" charset="0"/>
                  </a:rPr>
                  <a:t>!</a:t>
                </a:r>
                <a:r>
                  <a:rPr lang="en-US" altLang="he-IL" sz="2400" dirty="0"/>
                  <a:t>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he-IL" sz="2400" dirty="0"/>
                  <a:t>,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he-IL" sz="2400" dirty="0"/>
                  <a:t>  </a:t>
                </a:r>
                <a:r>
                  <a:rPr lang="en-US" altLang="he-IL" sz="2400" dirty="0">
                    <a:latin typeface="cmsy10" panose="020B0500000000000000" pitchFamily="34" charset="0"/>
                  </a:rPr>
                  <a:t>`</a:t>
                </a:r>
                <a:r>
                  <a:rPr lang="en-US" altLang="he-IL" sz="2400" baseline="-25000" dirty="0">
                    <a:latin typeface="cmsy10" panose="020B0500000000000000" pitchFamily="34" charset="0"/>
                  </a:rPr>
                  <a:t>H</a:t>
                </a:r>
                <a:r>
                  <a:rPr lang="en-US" altLang="he-IL" sz="2400" dirty="0"/>
                  <a:t>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he-IL" dirty="0"/>
                  <a:t> </a:t>
                </a:r>
              </a:p>
            </p:txBody>
          </p:sp>
        </mc:Choice>
        <mc:Fallback xmlns="">
          <p:sp>
            <p:nvSpPr>
              <p:cNvPr id="24678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1069" y="3200400"/>
                <a:ext cx="5237844" cy="461665"/>
              </a:xfrm>
              <a:prstGeom prst="rect">
                <a:avLst/>
              </a:prstGeom>
              <a:blipFill>
                <a:blip r:embed="rId2"/>
                <a:stretch>
                  <a:fillRect t="-15789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738A-32EE-42CD-B358-148C3D011BA6}" type="slidenum">
              <a:rPr lang="he-IL" altLang="he-IL"/>
              <a:pPr/>
              <a:t>26</a:t>
            </a:fld>
            <a:endParaRPr lang="en-US" altLang="he-IL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Deductive proof: example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16113"/>
            <a:ext cx="8199438" cy="41052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he-IL" sz="2400" dirty="0">
                <a:solidFill>
                  <a:schemeClr val="folHlink"/>
                </a:solidFill>
              </a:rPr>
              <a:t>1.</a:t>
            </a:r>
            <a:r>
              <a:rPr lang="en-US" altLang="he-IL" sz="2400" dirty="0">
                <a:solidFill>
                  <a:schemeClr val="tx1"/>
                </a:solidFill>
              </a:rPr>
              <a:t> a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 dirty="0">
                <a:solidFill>
                  <a:schemeClr val="tx1"/>
                </a:solidFill>
              </a:rPr>
              <a:t> b	</a:t>
            </a:r>
            <a:r>
              <a:rPr lang="en-US" altLang="he-IL" sz="2400" dirty="0">
                <a:solidFill>
                  <a:schemeClr val="folHlink"/>
                </a:solidFill>
              </a:rPr>
              <a:t>premise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 dirty="0">
                <a:solidFill>
                  <a:schemeClr val="folHlink"/>
                </a:solidFill>
              </a:rPr>
              <a:t>2.</a:t>
            </a:r>
            <a:r>
              <a:rPr lang="en-US" altLang="he-IL" sz="2400" dirty="0">
                <a:solidFill>
                  <a:schemeClr val="tx1"/>
                </a:solidFill>
              </a:rPr>
              <a:t> b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 dirty="0">
                <a:solidFill>
                  <a:schemeClr val="tx1"/>
                </a:solidFill>
              </a:rPr>
              <a:t> c	</a:t>
            </a:r>
            <a:r>
              <a:rPr lang="en-US" altLang="he-IL" sz="2400" dirty="0">
                <a:solidFill>
                  <a:schemeClr val="folHlink"/>
                </a:solidFill>
              </a:rPr>
              <a:t>premise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 dirty="0">
                <a:solidFill>
                  <a:schemeClr val="folHlink"/>
                </a:solidFill>
              </a:rPr>
              <a:t>3.</a:t>
            </a:r>
            <a:r>
              <a:rPr lang="en-US" altLang="he-IL" sz="2400" dirty="0">
                <a:solidFill>
                  <a:schemeClr val="tx1"/>
                </a:solidFill>
              </a:rPr>
              <a:t> a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 dirty="0">
                <a:solidFill>
                  <a:schemeClr val="tx1"/>
                </a:solidFill>
              </a:rPr>
              <a:t> c	</a:t>
            </a:r>
            <a:r>
              <a:rPr lang="en-US" altLang="he-IL" sz="2400" dirty="0">
                <a:solidFill>
                  <a:schemeClr val="folHlink"/>
                </a:solidFill>
              </a:rPr>
              <a:t>1,2,Trans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 dirty="0">
                <a:solidFill>
                  <a:schemeClr val="folHlink"/>
                </a:solidFill>
              </a:rPr>
              <a:t>4.</a:t>
            </a:r>
            <a:r>
              <a:rPr lang="en-US" altLang="he-IL" sz="2400" dirty="0">
                <a:solidFill>
                  <a:schemeClr val="tx1"/>
                </a:solidFill>
              </a:rPr>
              <a:t> c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 dirty="0">
                <a:solidFill>
                  <a:schemeClr val="tx1"/>
                </a:solidFill>
              </a:rPr>
              <a:t> d	</a:t>
            </a:r>
            <a:r>
              <a:rPr lang="en-US" altLang="he-IL" sz="2400" dirty="0">
                <a:solidFill>
                  <a:schemeClr val="folHlink"/>
                </a:solidFill>
              </a:rPr>
              <a:t>premise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 dirty="0">
                <a:solidFill>
                  <a:schemeClr val="folHlink"/>
                </a:solidFill>
              </a:rPr>
              <a:t>5.</a:t>
            </a:r>
            <a:r>
              <a:rPr lang="en-US" altLang="he-IL" sz="2400" dirty="0">
                <a:solidFill>
                  <a:schemeClr val="tx1"/>
                </a:solidFill>
              </a:rPr>
              <a:t> d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 dirty="0">
                <a:solidFill>
                  <a:schemeClr val="tx1"/>
                </a:solidFill>
              </a:rPr>
              <a:t> e	</a:t>
            </a:r>
            <a:r>
              <a:rPr lang="en-US" altLang="he-IL" sz="2400" dirty="0">
                <a:solidFill>
                  <a:schemeClr val="folHlink"/>
                </a:solidFill>
              </a:rPr>
              <a:t>premise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 dirty="0">
                <a:solidFill>
                  <a:schemeClr val="folHlink"/>
                </a:solidFill>
              </a:rPr>
              <a:t>6.</a:t>
            </a:r>
            <a:r>
              <a:rPr lang="en-US" altLang="he-IL" sz="2400" dirty="0">
                <a:solidFill>
                  <a:schemeClr val="tx1"/>
                </a:solidFill>
              </a:rPr>
              <a:t> c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 dirty="0">
                <a:solidFill>
                  <a:schemeClr val="tx1"/>
                </a:solidFill>
              </a:rPr>
              <a:t> e	</a:t>
            </a:r>
            <a:r>
              <a:rPr lang="en-US" altLang="he-IL" sz="2400" dirty="0">
                <a:solidFill>
                  <a:schemeClr val="folHlink"/>
                </a:solidFill>
              </a:rPr>
              <a:t>4,5, Trans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 dirty="0">
                <a:solidFill>
                  <a:schemeClr val="folHlink"/>
                </a:solidFill>
              </a:rPr>
              <a:t>7.</a:t>
            </a:r>
            <a:r>
              <a:rPr lang="en-US" altLang="he-IL" sz="2400" dirty="0">
                <a:solidFill>
                  <a:schemeClr val="tx1"/>
                </a:solidFill>
              </a:rPr>
              <a:t> a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 dirty="0">
                <a:solidFill>
                  <a:schemeClr val="tx1"/>
                </a:solidFill>
              </a:rPr>
              <a:t> e	</a:t>
            </a:r>
            <a:r>
              <a:rPr lang="en-US" altLang="he-IL" sz="2400" dirty="0">
                <a:solidFill>
                  <a:schemeClr val="folHlink"/>
                </a:solidFill>
              </a:rPr>
              <a:t>3,6, Trans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 dirty="0">
                <a:solidFill>
                  <a:schemeClr val="folHlink"/>
                </a:solidFill>
              </a:rPr>
              <a:t>8.</a:t>
            </a:r>
            <a:r>
              <a:rPr lang="en-US" altLang="he-IL" sz="2400" dirty="0">
                <a:solidFill>
                  <a:schemeClr val="tx1"/>
                </a:solidFill>
              </a:rPr>
              <a:t> a		</a:t>
            </a:r>
            <a:r>
              <a:rPr lang="en-US" altLang="he-IL" sz="2400" dirty="0">
                <a:solidFill>
                  <a:schemeClr val="folHlink"/>
                </a:solidFill>
              </a:rPr>
              <a:t>premise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 dirty="0">
                <a:solidFill>
                  <a:schemeClr val="folHlink"/>
                </a:solidFill>
              </a:rPr>
              <a:t>9.</a:t>
            </a:r>
            <a:r>
              <a:rPr lang="en-US" altLang="he-IL" sz="2400" dirty="0">
                <a:solidFill>
                  <a:schemeClr val="tx1"/>
                </a:solidFill>
              </a:rPr>
              <a:t> e		</a:t>
            </a:r>
            <a:r>
              <a:rPr lang="en-US" altLang="he-IL" sz="2400" dirty="0">
                <a:solidFill>
                  <a:schemeClr val="folHlink"/>
                </a:solidFill>
              </a:rPr>
              <a:t>7,8.M.P.</a:t>
            </a:r>
          </a:p>
        </p:txBody>
      </p:sp>
      <p:sp>
        <p:nvSpPr>
          <p:cNvPr id="233496" name="Rectangle 24"/>
          <p:cNvSpPr>
            <a:spLocks noChangeArrowheads="1"/>
          </p:cNvSpPr>
          <p:nvPr/>
        </p:nvSpPr>
        <p:spPr bwMode="auto">
          <a:xfrm>
            <a:off x="1122363" y="1196975"/>
            <a:ext cx="522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0"/>
            <a:r>
              <a:rPr lang="en-US" altLang="he-IL" sz="2400"/>
              <a:t>a </a:t>
            </a:r>
            <a:r>
              <a:rPr lang="en-US" altLang="he-IL" sz="2400">
                <a:latin typeface="cmsy10" panose="020B0500000000000000" pitchFamily="34" charset="0"/>
              </a:rPr>
              <a:t>!</a:t>
            </a:r>
            <a:r>
              <a:rPr lang="en-US" altLang="he-IL" sz="2400"/>
              <a:t> b, b </a:t>
            </a:r>
            <a:r>
              <a:rPr lang="en-US" altLang="he-IL" sz="2400">
                <a:latin typeface="cmsy10" panose="020B0500000000000000" pitchFamily="34" charset="0"/>
              </a:rPr>
              <a:t>!</a:t>
            </a:r>
            <a:r>
              <a:rPr lang="en-US" altLang="he-IL" sz="2400"/>
              <a:t> c, c </a:t>
            </a:r>
            <a:r>
              <a:rPr lang="en-US" altLang="he-IL" sz="2400">
                <a:latin typeface="cmsy10" panose="020B0500000000000000" pitchFamily="34" charset="0"/>
              </a:rPr>
              <a:t>!</a:t>
            </a:r>
            <a:r>
              <a:rPr lang="en-US" altLang="he-IL" sz="2400"/>
              <a:t> d, d </a:t>
            </a:r>
            <a:r>
              <a:rPr lang="en-US" altLang="he-IL" sz="2400">
                <a:latin typeface="cmsy10" panose="020B0500000000000000" pitchFamily="34" charset="0"/>
              </a:rPr>
              <a:t>!</a:t>
            </a:r>
            <a:r>
              <a:rPr lang="en-US" altLang="he-IL" sz="2400"/>
              <a:t> e, a  </a:t>
            </a:r>
            <a:r>
              <a:rPr lang="en-US" altLang="he-IL" sz="2400">
                <a:latin typeface="cmsy10" panose="020B0500000000000000" pitchFamily="34" charset="0"/>
              </a:rPr>
              <a:t>`</a:t>
            </a:r>
            <a:r>
              <a:rPr lang="en-US" altLang="he-IL" sz="2400" baseline="-25000">
                <a:latin typeface="cmsy10" panose="020B0500000000000000" pitchFamily="34" charset="0"/>
              </a:rPr>
              <a:t>H</a:t>
            </a:r>
            <a:r>
              <a:rPr lang="en-US" altLang="he-IL" sz="2400"/>
              <a:t> e</a:t>
            </a:r>
            <a:r>
              <a:rPr lang="en-US" altLang="he-IL"/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3C91-BA7E-4B0B-B21C-CDA83942BBFC}" type="slidenum">
              <a:rPr lang="he-IL" altLang="he-IL"/>
              <a:pPr/>
              <a:t>27</a:t>
            </a:fld>
            <a:endParaRPr lang="en-US" altLang="he-IL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Proof graph (DAG)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25538"/>
            <a:ext cx="8199438" cy="6477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he-IL" sz="2400">
                <a:solidFill>
                  <a:srgbClr val="FF0000"/>
                </a:solidFill>
              </a:rPr>
              <a:t>a </a:t>
            </a:r>
            <a:r>
              <a:rPr lang="en-US" altLang="he-IL" sz="2400">
                <a:solidFill>
                  <a:srgbClr val="FF0000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>
                <a:solidFill>
                  <a:srgbClr val="FF0000"/>
                </a:solidFill>
              </a:rPr>
              <a:t> b	  b </a:t>
            </a:r>
            <a:r>
              <a:rPr lang="en-US" altLang="he-IL" sz="2400">
                <a:solidFill>
                  <a:srgbClr val="FF0000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>
                <a:solidFill>
                  <a:srgbClr val="FF0000"/>
                </a:solidFill>
              </a:rPr>
              <a:t> c		 	c </a:t>
            </a:r>
            <a:r>
              <a:rPr lang="en-US" altLang="he-IL" sz="2400">
                <a:solidFill>
                  <a:srgbClr val="FF0000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>
                <a:solidFill>
                  <a:srgbClr val="FF0000"/>
                </a:solidFill>
              </a:rPr>
              <a:t> d	  d </a:t>
            </a:r>
            <a:r>
              <a:rPr lang="en-US" altLang="he-IL" sz="2400">
                <a:solidFill>
                  <a:srgbClr val="FF0000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>
                <a:solidFill>
                  <a:srgbClr val="FF0000"/>
                </a:solidFill>
              </a:rPr>
              <a:t> e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1187450" y="2060575"/>
            <a:ext cx="98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 sz="2400"/>
              <a:t>a </a:t>
            </a:r>
            <a:r>
              <a:rPr lang="en-US" altLang="he-IL" sz="2400">
                <a:latin typeface="cmsy10" panose="020B0500000000000000" pitchFamily="34" charset="0"/>
              </a:rPr>
              <a:t>!</a:t>
            </a:r>
            <a:r>
              <a:rPr lang="en-US" altLang="he-IL" sz="2400"/>
              <a:t> c</a:t>
            </a:r>
            <a:endParaRPr lang="en-US" altLang="he-IL" sz="2400" baseline="-25000"/>
          </a:p>
        </p:txBody>
      </p:sp>
      <p:sp>
        <p:nvSpPr>
          <p:cNvPr id="245765" name="Text Box 5"/>
          <p:cNvSpPr txBox="1">
            <a:spLocks noChangeArrowheads="1"/>
          </p:cNvSpPr>
          <p:nvPr/>
        </p:nvSpPr>
        <p:spPr bwMode="auto">
          <a:xfrm>
            <a:off x="5076825" y="2133600"/>
            <a:ext cx="98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 sz="2400"/>
              <a:t>c </a:t>
            </a:r>
            <a:r>
              <a:rPr lang="en-US" altLang="he-IL" sz="2400">
                <a:latin typeface="cmsy10" panose="020B0500000000000000" pitchFamily="34" charset="0"/>
              </a:rPr>
              <a:t>!</a:t>
            </a:r>
            <a:r>
              <a:rPr lang="en-US" altLang="he-IL" sz="2400"/>
              <a:t> e</a:t>
            </a:r>
            <a:endParaRPr lang="en-US" altLang="he-IL" sz="2400" baseline="-25000"/>
          </a:p>
        </p:txBody>
      </p:sp>
      <p:sp>
        <p:nvSpPr>
          <p:cNvPr id="245766" name="Line 6"/>
          <p:cNvSpPr>
            <a:spLocks noChangeShapeType="1"/>
          </p:cNvSpPr>
          <p:nvPr/>
        </p:nvSpPr>
        <p:spPr bwMode="auto">
          <a:xfrm flipH="1">
            <a:off x="1763713" y="1628775"/>
            <a:ext cx="576262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767" name="Line 7"/>
          <p:cNvSpPr>
            <a:spLocks noChangeShapeType="1"/>
          </p:cNvSpPr>
          <p:nvPr/>
        </p:nvSpPr>
        <p:spPr bwMode="auto">
          <a:xfrm flipH="1">
            <a:off x="5651500" y="1557338"/>
            <a:ext cx="360363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768" name="Line 8"/>
          <p:cNvSpPr>
            <a:spLocks noChangeShapeType="1"/>
          </p:cNvSpPr>
          <p:nvPr/>
        </p:nvSpPr>
        <p:spPr bwMode="auto">
          <a:xfrm>
            <a:off x="1258888" y="1628775"/>
            <a:ext cx="360362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769" name="Line 9"/>
          <p:cNvSpPr>
            <a:spLocks noChangeShapeType="1"/>
          </p:cNvSpPr>
          <p:nvPr/>
        </p:nvSpPr>
        <p:spPr bwMode="auto">
          <a:xfrm>
            <a:off x="4979988" y="1595438"/>
            <a:ext cx="360362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770" name="Line 10"/>
          <p:cNvSpPr>
            <a:spLocks noChangeShapeType="1"/>
          </p:cNvSpPr>
          <p:nvPr/>
        </p:nvSpPr>
        <p:spPr bwMode="auto">
          <a:xfrm>
            <a:off x="1908175" y="2636838"/>
            <a:ext cx="15113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771" name="Line 11"/>
          <p:cNvSpPr>
            <a:spLocks noChangeShapeType="1"/>
          </p:cNvSpPr>
          <p:nvPr/>
        </p:nvSpPr>
        <p:spPr bwMode="auto">
          <a:xfrm flipH="1">
            <a:off x="3995738" y="2636838"/>
            <a:ext cx="122396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772" name="Text Box 12"/>
          <p:cNvSpPr txBox="1">
            <a:spLocks noChangeArrowheads="1"/>
          </p:cNvSpPr>
          <p:nvPr/>
        </p:nvSpPr>
        <p:spPr bwMode="auto">
          <a:xfrm>
            <a:off x="3203575" y="3357563"/>
            <a:ext cx="100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 sz="2400"/>
              <a:t>a </a:t>
            </a:r>
            <a:r>
              <a:rPr lang="en-US" altLang="he-IL" sz="2400">
                <a:latin typeface="cmsy10" panose="020B0500000000000000" pitchFamily="34" charset="0"/>
              </a:rPr>
              <a:t>!</a:t>
            </a:r>
            <a:r>
              <a:rPr lang="en-US" altLang="he-IL" sz="2400"/>
              <a:t> e</a:t>
            </a:r>
            <a:endParaRPr lang="en-US" altLang="he-IL" sz="2400" baseline="-25000"/>
          </a:p>
        </p:txBody>
      </p:sp>
      <p:sp>
        <p:nvSpPr>
          <p:cNvPr id="245773" name="Text Box 13"/>
          <p:cNvSpPr txBox="1">
            <a:spLocks noChangeArrowheads="1"/>
          </p:cNvSpPr>
          <p:nvPr/>
        </p:nvSpPr>
        <p:spPr bwMode="auto">
          <a:xfrm>
            <a:off x="6804025" y="306863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 sz="2400">
                <a:solidFill>
                  <a:srgbClr val="FF0000"/>
                </a:solidFill>
              </a:rPr>
              <a:t>a</a:t>
            </a:r>
            <a:endParaRPr lang="en-US" altLang="he-IL" sz="2400" baseline="-25000">
              <a:solidFill>
                <a:srgbClr val="FF0000"/>
              </a:solidFill>
            </a:endParaRPr>
          </a:p>
        </p:txBody>
      </p:sp>
      <p:sp>
        <p:nvSpPr>
          <p:cNvPr id="245774" name="Line 14"/>
          <p:cNvSpPr>
            <a:spLocks noChangeShapeType="1"/>
          </p:cNvSpPr>
          <p:nvPr/>
        </p:nvSpPr>
        <p:spPr bwMode="auto">
          <a:xfrm flipH="1">
            <a:off x="5580063" y="3429000"/>
            <a:ext cx="10795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775" name="Line 15"/>
          <p:cNvSpPr>
            <a:spLocks noChangeShapeType="1"/>
          </p:cNvSpPr>
          <p:nvPr/>
        </p:nvSpPr>
        <p:spPr bwMode="auto">
          <a:xfrm>
            <a:off x="3708400" y="3789363"/>
            <a:ext cx="15113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776" name="Text Box 16"/>
          <p:cNvSpPr txBox="1">
            <a:spLocks noChangeArrowheads="1"/>
          </p:cNvSpPr>
          <p:nvPr/>
        </p:nvSpPr>
        <p:spPr bwMode="auto">
          <a:xfrm>
            <a:off x="5292725" y="38608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 sz="2400"/>
              <a:t>e</a:t>
            </a:r>
            <a:endParaRPr lang="en-US" altLang="he-IL" sz="2400" baseline="-25000"/>
          </a:p>
        </p:txBody>
      </p:sp>
      <p:sp>
        <p:nvSpPr>
          <p:cNvPr id="245777" name="Rectangle 17"/>
          <p:cNvSpPr>
            <a:spLocks noChangeArrowheads="1"/>
          </p:cNvSpPr>
          <p:nvPr/>
        </p:nvSpPr>
        <p:spPr bwMode="auto">
          <a:xfrm>
            <a:off x="1258888" y="1628775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(trans)</a:t>
            </a:r>
          </a:p>
        </p:txBody>
      </p:sp>
      <p:sp>
        <p:nvSpPr>
          <p:cNvPr id="245778" name="Rectangle 18"/>
          <p:cNvSpPr>
            <a:spLocks noChangeArrowheads="1"/>
          </p:cNvSpPr>
          <p:nvPr/>
        </p:nvSpPr>
        <p:spPr bwMode="auto">
          <a:xfrm>
            <a:off x="3276600" y="2781300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(trans)</a:t>
            </a:r>
          </a:p>
        </p:txBody>
      </p:sp>
      <p:sp>
        <p:nvSpPr>
          <p:cNvPr id="245779" name="Rectangle 19"/>
          <p:cNvSpPr>
            <a:spLocks noChangeArrowheads="1"/>
          </p:cNvSpPr>
          <p:nvPr/>
        </p:nvSpPr>
        <p:spPr bwMode="auto">
          <a:xfrm>
            <a:off x="5148263" y="1628775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(trans)</a:t>
            </a:r>
          </a:p>
        </p:txBody>
      </p:sp>
      <p:sp>
        <p:nvSpPr>
          <p:cNvPr id="245780" name="Rectangle 20"/>
          <p:cNvSpPr>
            <a:spLocks noChangeArrowheads="1"/>
          </p:cNvSpPr>
          <p:nvPr/>
        </p:nvSpPr>
        <p:spPr bwMode="auto">
          <a:xfrm>
            <a:off x="4932363" y="3573463"/>
            <a:ext cx="800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(M.P.)</a:t>
            </a:r>
          </a:p>
        </p:txBody>
      </p:sp>
      <p:sp>
        <p:nvSpPr>
          <p:cNvPr id="245781" name="Text Box 21"/>
          <p:cNvSpPr txBox="1">
            <a:spLocks noChangeArrowheads="1"/>
          </p:cNvSpPr>
          <p:nvPr/>
        </p:nvSpPr>
        <p:spPr bwMode="auto">
          <a:xfrm>
            <a:off x="323850" y="4437063"/>
            <a:ext cx="1801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>
                <a:solidFill>
                  <a:schemeClr val="folHlink"/>
                </a:solidFill>
              </a:rPr>
              <a:t>Roots: </a:t>
            </a:r>
            <a:r>
              <a:rPr lang="en-US" altLang="he-IL">
                <a:solidFill>
                  <a:srgbClr val="FF0000"/>
                </a:solidFill>
              </a:rPr>
              <a:t>premises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DA0B-55B4-4A26-9988-73E956F0A53B}" type="slidenum">
              <a:rPr lang="he-IL" altLang="he-IL"/>
              <a:pPr/>
              <a:t>28</a:t>
            </a:fld>
            <a:endParaRPr lang="en-US" altLang="he-IL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Proofs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268413"/>
            <a:ext cx="8199438" cy="4967287"/>
          </a:xfrm>
        </p:spPr>
        <p:txBody>
          <a:bodyPr/>
          <a:lstStyle/>
          <a:p>
            <a:r>
              <a:rPr lang="en-US" altLang="he-IL"/>
              <a:t>The problem: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`</a:t>
            </a:r>
            <a:r>
              <a:rPr lang="en-US" altLang="he-IL"/>
              <a:t> is a relation defined by syntactic transformations of the underlying proof system.</a:t>
            </a:r>
          </a:p>
          <a:p>
            <a:endParaRPr lang="en-US" altLang="he-IL"/>
          </a:p>
          <a:p>
            <a:r>
              <a:rPr lang="en-US" altLang="he-IL"/>
              <a:t>For a given proof system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H</a:t>
            </a:r>
            <a:r>
              <a:rPr lang="en-US" altLang="he-IL"/>
              <a:t>, </a:t>
            </a:r>
          </a:p>
          <a:p>
            <a:pPr lvl="1"/>
            <a:r>
              <a:rPr lang="en-US" altLang="he-IL"/>
              <a:t>does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`</a:t>
            </a:r>
            <a:r>
              <a:rPr lang="en-US" altLang="he-IL"/>
              <a:t> conclude “correct” conclusions from premises ? </a:t>
            </a:r>
          </a:p>
          <a:p>
            <a:pPr lvl="1"/>
            <a:r>
              <a:rPr lang="en-US" altLang="he-IL"/>
              <a:t>Can we conclude all true statements with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H</a:t>
            </a:r>
            <a:r>
              <a:rPr lang="en-US" altLang="he-IL"/>
              <a:t>?</a:t>
            </a:r>
          </a:p>
          <a:p>
            <a:endParaRPr lang="en-US" altLang="he-IL"/>
          </a:p>
          <a:p>
            <a:r>
              <a:rPr lang="en-US" altLang="he-IL"/>
              <a:t>Correct with respect to what ? </a:t>
            </a:r>
          </a:p>
          <a:p>
            <a:pPr lvl="1"/>
            <a:r>
              <a:rPr lang="en-US" altLang="he-IL"/>
              <a:t>With respect to the semantic definition of the logic. In the case of propositional logic truth tables gives us this.</a:t>
            </a:r>
          </a:p>
          <a:p>
            <a:endParaRPr lang="en-US" altLang="he-IL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B4C6-7C71-43CA-B68E-E48F638F66D1}" type="slidenum">
              <a:rPr lang="he-IL" altLang="he-IL"/>
              <a:pPr/>
              <a:t>29</a:t>
            </a:fld>
            <a:endParaRPr lang="en-US" altLang="he-IL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Soundness and completeness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500">
              <a:ea typeface="Batang" panose="020B0604020202020204" charset="-127"/>
              <a:sym typeface="Symbol" panose="05050102010706020507" pitchFamily="18" charset="2"/>
            </a:endParaRPr>
          </a:p>
          <a:p>
            <a:r>
              <a:rPr lang="en-US" altLang="ko-KR" sz="2500">
                <a:ea typeface="Batang" panose="020B0604020202020204" charset="-127"/>
                <a:sym typeface="Symbol" panose="05050102010706020507" pitchFamily="18" charset="2"/>
              </a:rPr>
              <a:t>Let </a:t>
            </a:r>
            <a:r>
              <a:rPr lang="en-US" altLang="ko-KR" sz="250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H</a:t>
            </a:r>
            <a:r>
              <a:rPr lang="en-US" altLang="ko-KR" sz="2500"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sz="2500">
                <a:ea typeface="Batang" panose="020B0604020202020204" charset="-127"/>
                <a:sym typeface="Symbol" panose="05050102010706020507" pitchFamily="18" charset="2"/>
              </a:rPr>
              <a:t>be a proof system</a:t>
            </a:r>
          </a:p>
          <a:p>
            <a:endParaRPr lang="en-US" altLang="ko-KR" sz="2500">
              <a:ea typeface="Batang" panose="020B0604020202020204" charset="-127"/>
              <a:sym typeface="Symbol" panose="05050102010706020507" pitchFamily="18" charset="2"/>
            </a:endParaRPr>
          </a:p>
          <a:p>
            <a:r>
              <a:rPr lang="en-US" altLang="ko-KR" sz="2500" i="1">
                <a:solidFill>
                  <a:srgbClr val="FF0000"/>
                </a:solidFill>
                <a:ea typeface="Batang" panose="020B0604020202020204" charset="-127"/>
                <a:sym typeface="Symbol" panose="05050102010706020507" pitchFamily="18" charset="2"/>
              </a:rPr>
              <a:t>Soundness</a:t>
            </a:r>
            <a:r>
              <a:rPr lang="en-US" altLang="ko-KR" sz="2500">
                <a:ea typeface="Batang" panose="020B0604020202020204" charset="-127"/>
                <a:sym typeface="Symbol" panose="05050102010706020507" pitchFamily="18" charset="2"/>
              </a:rPr>
              <a:t> of </a:t>
            </a:r>
            <a:r>
              <a:rPr lang="en-US" altLang="ko-KR" sz="250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H</a:t>
            </a:r>
            <a:r>
              <a:rPr lang="en-US" altLang="ko-KR" sz="2500">
                <a:ea typeface="Batang" panose="020B0604020202020204" charset="-127"/>
                <a:sym typeface="Symbol" panose="05050102010706020507" pitchFamily="18" charset="2"/>
              </a:rPr>
              <a:t>: 	</a:t>
            </a:r>
            <a:r>
              <a:rPr lang="en-US" altLang="ko-KR" sz="25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if </a:t>
            </a:r>
            <a:r>
              <a:rPr lang="en-US" altLang="ko-KR" sz="250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`</a:t>
            </a:r>
            <a:r>
              <a:rPr lang="en-US" altLang="ko-KR" sz="2500" baseline="-2500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H</a:t>
            </a:r>
            <a:r>
              <a:rPr lang="en-US" altLang="ko-KR" sz="25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sz="2400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 sz="2500">
                <a:ea typeface="Batang" panose="020B0604020202020204" charset="-127"/>
                <a:sym typeface="Symbol" panose="05050102010706020507" pitchFamily="18" charset="2"/>
              </a:rPr>
              <a:t> then  </a:t>
            </a:r>
            <a:r>
              <a:rPr lang="en-US" altLang="ko-KR" sz="2500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 sz="25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sz="2400">
                <a:solidFill>
                  <a:schemeClr val="tx1"/>
                </a:solidFill>
                <a:ea typeface="Batang" panose="020B0604020202020204" charset="-127"/>
              </a:rPr>
              <a:t>φ</a:t>
            </a:r>
            <a:endParaRPr lang="en-US" altLang="ko-KR" sz="2500">
              <a:solidFill>
                <a:schemeClr val="tx1"/>
              </a:solidFill>
              <a:ea typeface="Batang" panose="020B0604020202020204" charset="-127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2500">
              <a:ea typeface="Batang" panose="020B0604020202020204" charset="-127"/>
              <a:sym typeface="Symbol" panose="05050102010706020507" pitchFamily="18" charset="2"/>
            </a:endParaRPr>
          </a:p>
          <a:p>
            <a:r>
              <a:rPr lang="en-US" altLang="ko-KR" sz="2500" i="1">
                <a:solidFill>
                  <a:srgbClr val="FF0000"/>
                </a:solidFill>
                <a:ea typeface="Batang" panose="020B0604020202020204" charset="-127"/>
                <a:sym typeface="Symbol" panose="05050102010706020507" pitchFamily="18" charset="2"/>
              </a:rPr>
              <a:t>Completeness</a:t>
            </a:r>
            <a:r>
              <a:rPr lang="en-US" altLang="ko-KR" sz="2500">
                <a:ea typeface="Batang" panose="020B0604020202020204" charset="-127"/>
                <a:sym typeface="Symbol" panose="05050102010706020507" pitchFamily="18" charset="2"/>
              </a:rPr>
              <a:t> of </a:t>
            </a:r>
            <a:r>
              <a:rPr lang="en-US" altLang="ko-KR" sz="250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H</a:t>
            </a:r>
            <a:r>
              <a:rPr lang="en-US" altLang="ko-KR" sz="2500">
                <a:ea typeface="Batang" panose="020B0604020202020204" charset="-127"/>
                <a:sym typeface="Symbol" panose="05050102010706020507" pitchFamily="18" charset="2"/>
              </a:rPr>
              <a:t> : 	if </a:t>
            </a:r>
            <a:r>
              <a:rPr lang="en-US" altLang="ko-KR" sz="2500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 </a:t>
            </a:r>
            <a:r>
              <a:rPr lang="en-US" altLang="ko-KR" sz="2400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 sz="2500">
                <a:ea typeface="Batang" panose="020B0604020202020204" charset="-127"/>
                <a:sym typeface="Symbol" panose="05050102010706020507" pitchFamily="18" charset="2"/>
              </a:rPr>
              <a:t> then </a:t>
            </a:r>
            <a:r>
              <a:rPr lang="en-US" altLang="ko-KR" sz="250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`</a:t>
            </a:r>
            <a:r>
              <a:rPr lang="en-US" altLang="ko-KR" sz="2500" baseline="-2500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H</a:t>
            </a:r>
            <a:r>
              <a:rPr lang="en-US" altLang="ko-KR" sz="25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sz="2400">
                <a:solidFill>
                  <a:schemeClr val="tx1"/>
                </a:solidFill>
                <a:ea typeface="Batang" panose="020B0604020202020204" charset="-127"/>
              </a:rPr>
              <a:t>φ</a:t>
            </a:r>
          </a:p>
          <a:p>
            <a:endParaRPr lang="en-US" altLang="ko-KR" sz="2400">
              <a:ea typeface="Batang" panose="020B0604020202020204" charset="-127"/>
            </a:endParaRPr>
          </a:p>
          <a:p>
            <a:r>
              <a:rPr lang="en-US" altLang="ko-KR" sz="2400">
                <a:ea typeface="Batang" panose="020B0604020202020204" charset="-127"/>
              </a:rPr>
              <a:t>How to prove soundness and completeness ? </a:t>
            </a:r>
            <a:endParaRPr lang="en-US" altLang="ko-KR" sz="2500">
              <a:ea typeface="Batang" panose="020B0604020202020204" charset="-127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2500">
              <a:ea typeface="Batang" panose="020B0604020202020204" charset="-127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1361-D62B-4DBD-B9B1-95E1AAB8FFF8}" type="slidenum">
              <a:rPr lang="he-IL" altLang="he-IL"/>
              <a:pPr/>
              <a:t>3</a:t>
            </a:fld>
            <a:endParaRPr lang="en-US" altLang="he-IL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Batang" panose="020B0604020202020204" charset="-127"/>
              </a:rPr>
              <a:t>Plan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800" dirty="0">
                <a:solidFill>
                  <a:srgbClr val="FF0000"/>
                </a:solidFill>
                <a:ea typeface="Batang" panose="020B0604020202020204" charset="-127"/>
              </a:rPr>
              <a:t>Assumed prior knowledge</a:t>
            </a:r>
            <a:r>
              <a:rPr lang="en-US" altLang="ko-KR" sz="2800" dirty="0">
                <a:ea typeface="Batang" panose="020B0604020202020204" charset="-127"/>
              </a:rPr>
              <a:t>: </a:t>
            </a:r>
          </a:p>
          <a:p>
            <a:pPr lvl="1"/>
            <a:r>
              <a:rPr lang="en-US" altLang="ko-KR" dirty="0">
                <a:ea typeface="Batang" panose="020B0604020202020204" charset="-127"/>
              </a:rPr>
              <a:t>propositional logic</a:t>
            </a:r>
          </a:p>
          <a:p>
            <a:pPr lvl="1"/>
            <a:r>
              <a:rPr lang="en-US" altLang="ko-KR" dirty="0">
                <a:ea typeface="Batang" panose="020B0604020202020204" charset="-127"/>
              </a:rPr>
              <a:t>basic logic concepts such as deduction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endParaRPr lang="en-IL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altLang="ko-KR" dirty="0">
              <a:ea typeface="Batang" panose="020B0604020202020204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EA8-A129-4D61-A3D8-D222859AEDD4}" type="slidenum">
              <a:rPr lang="he-IL" altLang="he-IL"/>
              <a:pPr/>
              <a:t>30</a:t>
            </a:fld>
            <a:endParaRPr lang="en-US" altLang="he-IL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Example: Hilbert axiom system 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H</a:t>
            </a:r>
            <a:r>
              <a:rPr lang="en-US" altLang="he-IL"/>
              <a:t>)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25538"/>
            <a:ext cx="8199438" cy="1511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he-IL" sz="2400"/>
              <a:t>Let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H</a:t>
            </a:r>
            <a:r>
              <a:rPr lang="en-US" altLang="he-IL" sz="2400"/>
              <a:t> be </a:t>
            </a:r>
            <a:r>
              <a:rPr lang="en-US" altLang="he-IL" sz="2000"/>
              <a:t>(M.P) </a:t>
            </a:r>
            <a:r>
              <a:rPr lang="en-US" altLang="he-IL" sz="2400"/>
              <a:t>+ the following axiom schemas:</a:t>
            </a:r>
            <a:r>
              <a:rPr lang="en-US" altLang="he-IL" sz="2000"/>
              <a:t> </a:t>
            </a:r>
            <a:r>
              <a:rPr lang="en-US" altLang="he-IL" sz="2000" u="sng"/>
              <a:t>   </a:t>
            </a:r>
            <a:br>
              <a:rPr lang="en-US" altLang="he-IL" sz="2000" u="sng"/>
            </a:br>
            <a:endParaRPr lang="en-US" altLang="he-IL" sz="2000"/>
          </a:p>
        </p:txBody>
      </p:sp>
      <p:grpSp>
        <p:nvGrpSpPr>
          <p:cNvPr id="237572" name="Group 4"/>
          <p:cNvGrpSpPr>
            <a:grpSpLocks/>
          </p:cNvGrpSpPr>
          <p:nvPr/>
        </p:nvGrpSpPr>
        <p:grpSpPr bwMode="auto">
          <a:xfrm>
            <a:off x="1042988" y="1773238"/>
            <a:ext cx="4643437" cy="609600"/>
            <a:chOff x="703" y="1217"/>
            <a:chExt cx="2925" cy="384"/>
          </a:xfrm>
        </p:grpSpPr>
        <p:sp>
          <p:nvSpPr>
            <p:cNvPr id="237573" name="Line 5"/>
            <p:cNvSpPr>
              <a:spLocks noChangeShapeType="1"/>
            </p:cNvSpPr>
            <p:nvPr/>
          </p:nvSpPr>
          <p:spPr bwMode="auto">
            <a:xfrm>
              <a:off x="703" y="1344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37574" name="Text Box 6"/>
            <p:cNvSpPr txBox="1">
              <a:spLocks noChangeArrowheads="1"/>
            </p:cNvSpPr>
            <p:nvPr/>
          </p:nvSpPr>
          <p:spPr bwMode="auto">
            <a:xfrm>
              <a:off x="2102" y="1217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(H1)</a:t>
              </a:r>
            </a:p>
          </p:txBody>
        </p:sp>
        <p:sp>
          <p:nvSpPr>
            <p:cNvPr id="237575" name="Rectangle 7"/>
            <p:cNvSpPr>
              <a:spLocks noChangeArrowheads="1"/>
            </p:cNvSpPr>
            <p:nvPr/>
          </p:nvSpPr>
          <p:spPr bwMode="auto">
            <a:xfrm>
              <a:off x="748" y="1389"/>
              <a:ext cx="28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he-IL" sz="2000"/>
                <a:t>A 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 (B 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 A)   </a:t>
              </a:r>
            </a:p>
          </p:txBody>
        </p:sp>
      </p:grpSp>
      <p:grpSp>
        <p:nvGrpSpPr>
          <p:cNvPr id="237576" name="Group 8"/>
          <p:cNvGrpSpPr>
            <a:grpSpLocks/>
          </p:cNvGrpSpPr>
          <p:nvPr/>
        </p:nvGrpSpPr>
        <p:grpSpPr bwMode="auto">
          <a:xfrm>
            <a:off x="1023938" y="2517775"/>
            <a:ext cx="5049837" cy="623888"/>
            <a:chOff x="645" y="1888"/>
            <a:chExt cx="3181" cy="393"/>
          </a:xfrm>
        </p:grpSpPr>
        <p:sp>
          <p:nvSpPr>
            <p:cNvPr id="237577" name="Line 9"/>
            <p:cNvSpPr>
              <a:spLocks noChangeShapeType="1"/>
            </p:cNvSpPr>
            <p:nvPr/>
          </p:nvSpPr>
          <p:spPr bwMode="auto">
            <a:xfrm>
              <a:off x="703" y="1979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37578" name="Text Box 10"/>
            <p:cNvSpPr txBox="1">
              <a:spLocks noChangeArrowheads="1"/>
            </p:cNvSpPr>
            <p:nvPr/>
          </p:nvSpPr>
          <p:spPr bwMode="auto">
            <a:xfrm>
              <a:off x="3424" y="1888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(H2)</a:t>
              </a:r>
            </a:p>
          </p:txBody>
        </p:sp>
        <p:sp>
          <p:nvSpPr>
            <p:cNvPr id="237579" name="Rectangle 11"/>
            <p:cNvSpPr>
              <a:spLocks noChangeArrowheads="1"/>
            </p:cNvSpPr>
            <p:nvPr/>
          </p:nvSpPr>
          <p:spPr bwMode="auto">
            <a:xfrm>
              <a:off x="645" y="2069"/>
              <a:ext cx="27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rtl="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he-IL" sz="2000"/>
                <a:t>((A 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(B 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 C)) 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((A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 B)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(A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 C))</a:t>
              </a:r>
            </a:p>
          </p:txBody>
        </p:sp>
      </p:grpSp>
      <p:grpSp>
        <p:nvGrpSpPr>
          <p:cNvPr id="237580" name="Group 12"/>
          <p:cNvGrpSpPr>
            <a:grpSpLocks/>
          </p:cNvGrpSpPr>
          <p:nvPr/>
        </p:nvGrpSpPr>
        <p:grpSpPr bwMode="auto">
          <a:xfrm>
            <a:off x="1042988" y="3429000"/>
            <a:ext cx="4957762" cy="550863"/>
            <a:chOff x="658" y="2705"/>
            <a:chExt cx="3123" cy="347"/>
          </a:xfrm>
        </p:grpSpPr>
        <p:sp>
          <p:nvSpPr>
            <p:cNvPr id="237581" name="Line 13"/>
            <p:cNvSpPr>
              <a:spLocks noChangeShapeType="1"/>
            </p:cNvSpPr>
            <p:nvPr/>
          </p:nvSpPr>
          <p:spPr bwMode="auto">
            <a:xfrm flipV="1">
              <a:off x="658" y="2795"/>
              <a:ext cx="181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37582" name="Text Box 14"/>
            <p:cNvSpPr txBox="1">
              <a:spLocks noChangeArrowheads="1"/>
            </p:cNvSpPr>
            <p:nvPr/>
          </p:nvSpPr>
          <p:spPr bwMode="auto">
            <a:xfrm>
              <a:off x="3379" y="2705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(H3)</a:t>
              </a:r>
            </a:p>
          </p:txBody>
        </p:sp>
        <p:sp>
          <p:nvSpPr>
            <p:cNvPr id="237583" name="Rectangle 15"/>
            <p:cNvSpPr>
              <a:spLocks noChangeArrowheads="1"/>
            </p:cNvSpPr>
            <p:nvPr/>
          </p:nvSpPr>
          <p:spPr bwMode="auto">
            <a:xfrm>
              <a:off x="671" y="2840"/>
              <a:ext cx="17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rtl="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he-IL" sz="2000"/>
                <a:t>(</a:t>
              </a:r>
              <a:r>
                <a:rPr lang="en-US" altLang="he-IL" sz="2000">
                  <a:latin typeface="cmsy10" panose="020B0500000000000000" pitchFamily="34" charset="0"/>
                </a:rPr>
                <a:t>:</a:t>
              </a:r>
              <a:r>
                <a:rPr lang="en-US" altLang="he-IL" sz="2000"/>
                <a:t>B </a:t>
              </a:r>
              <a:r>
                <a:rPr lang="en-US" altLang="he-IL" sz="2000">
                  <a:latin typeface="cmsy10" panose="020B0500000000000000" pitchFamily="34" charset="0"/>
                </a:rPr>
                <a:t>! :</a:t>
              </a:r>
              <a:r>
                <a:rPr lang="en-US" altLang="he-IL" sz="2000"/>
                <a:t>A) </a:t>
              </a:r>
              <a:r>
                <a:rPr lang="en-US" altLang="he-IL" sz="2000">
                  <a:latin typeface="cmsy10" panose="020B0500000000000000" pitchFamily="34" charset="0"/>
                </a:rPr>
                <a:t>! </a:t>
              </a:r>
              <a:r>
                <a:rPr lang="en-US" altLang="he-IL" sz="2000"/>
                <a:t>(A 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 B)</a:t>
              </a:r>
            </a:p>
          </p:txBody>
        </p:sp>
      </p:grpSp>
      <p:sp>
        <p:nvSpPr>
          <p:cNvPr id="237584" name="Rectangle 16"/>
          <p:cNvSpPr>
            <a:spLocks noChangeArrowheads="1"/>
          </p:cNvSpPr>
          <p:nvPr/>
        </p:nvSpPr>
        <p:spPr bwMode="auto">
          <a:xfrm>
            <a:off x="684213" y="4581525"/>
            <a:ext cx="8199437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rtl="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rtl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rtl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l" rtl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H</a:t>
            </a:r>
            <a:r>
              <a:rPr lang="en-US" altLang="he-IL" sz="2400"/>
              <a:t> is sound and complete</a:t>
            </a:r>
            <a:endParaRPr lang="en-US" altLang="he-IL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48B7-08EB-4807-B35B-B1A9DABD882C}" type="slidenum">
              <a:rPr lang="he-IL" altLang="he-IL"/>
              <a:pPr/>
              <a:t>31</a:t>
            </a:fld>
            <a:endParaRPr lang="en-US" altLang="he-IL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Soundness and completeness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25538"/>
            <a:ext cx="8199438" cy="1295400"/>
          </a:xfrm>
        </p:spPr>
        <p:txBody>
          <a:bodyPr/>
          <a:lstStyle/>
          <a:p>
            <a:r>
              <a:rPr lang="en-US" altLang="he-IL" sz="2400"/>
              <a:t>To prove soundness of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H</a:t>
            </a:r>
            <a:r>
              <a:rPr lang="en-US" altLang="he-IL" sz="2400"/>
              <a:t>, prove the soundness of its axioms and inference rules (easy with truth-tables). For example:</a:t>
            </a:r>
          </a:p>
          <a:p>
            <a:endParaRPr lang="en-US" altLang="he-IL" sz="2400"/>
          </a:p>
          <a:p>
            <a:endParaRPr lang="en-US" altLang="he-IL" sz="2400"/>
          </a:p>
          <a:p>
            <a:endParaRPr lang="en-US" altLang="he-IL" sz="2400"/>
          </a:p>
          <a:p>
            <a:endParaRPr lang="en-US" altLang="he-IL" sz="2400"/>
          </a:p>
          <a:p>
            <a:endParaRPr lang="en-US" altLang="he-IL" sz="2400"/>
          </a:p>
          <a:p>
            <a:endParaRPr lang="en-US" altLang="he-IL" sz="2400"/>
          </a:p>
          <a:p>
            <a:endParaRPr lang="en-US" altLang="he-IL" sz="2400"/>
          </a:p>
          <a:p>
            <a:r>
              <a:rPr lang="en-US" altLang="he-IL" sz="2400"/>
              <a:t>Completeness – harder, but possible. </a:t>
            </a:r>
          </a:p>
        </p:txBody>
      </p:sp>
      <p:graphicFrame>
        <p:nvGraphicFramePr>
          <p:cNvPr id="238596" name="Group 4"/>
          <p:cNvGraphicFramePr>
            <a:graphicFrameLocks noGrp="1"/>
          </p:cNvGraphicFramePr>
          <p:nvPr/>
        </p:nvGraphicFramePr>
        <p:xfrm>
          <a:off x="3132138" y="2349500"/>
          <a:ext cx="3600450" cy="2286000"/>
        </p:xfrm>
        <a:graphic>
          <a:graphicData uri="http://schemas.openxmlformats.org/drawingml/2006/table">
            <a:tbl>
              <a:tblPr rtl="1"/>
              <a:tblGrid>
                <a:gridCol w="2160588">
                  <a:extLst>
                    <a:ext uri="{9D8B030D-6E8A-4147-A177-3AD203B41FA5}">
                      <a16:colId xmlns:a16="http://schemas.microsoft.com/office/drawing/2014/main" val="548777956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349426712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65193051"/>
                    </a:ext>
                  </a:extLst>
                </a:gridCol>
              </a:tblGrid>
              <a:tr h="287338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anose="020B0500000000000000" pitchFamily="34" charset="0"/>
                          <a:cs typeface="Times New Roman" panose="02020603050405020304" pitchFamily="18" charset="0"/>
                        </a:rPr>
                        <a:t>!</a:t>
                      </a: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 </a:t>
                      </a: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anose="020B0500000000000000" pitchFamily="34" charset="0"/>
                          <a:cs typeface="Times New Roman" panose="02020603050405020304" pitchFamily="18" charset="0"/>
                        </a:rPr>
                        <a:t>!</a:t>
                      </a: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143"/>
                  </a:ext>
                </a:extLst>
              </a:tr>
              <a:tr h="263525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018732"/>
                  </a:ext>
                </a:extLst>
              </a:tr>
              <a:tr h="312738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243547"/>
                  </a:ext>
                </a:extLst>
              </a:tr>
              <a:tr h="360363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005832"/>
                  </a:ext>
                </a:extLst>
              </a:tr>
              <a:tr h="287338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555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458E-FE91-4C15-8A58-508D42AE6984}" type="slidenum">
              <a:rPr lang="he-IL" altLang="he-IL"/>
              <a:pPr/>
              <a:t>32</a:t>
            </a:fld>
            <a:endParaRPr lang="en-US" altLang="he-IL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The resolution inference system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The </a:t>
            </a:r>
            <a:r>
              <a:rPr lang="en-US" altLang="he-IL">
                <a:solidFill>
                  <a:srgbClr val="FF0000"/>
                </a:solidFill>
              </a:rPr>
              <a:t>resolution</a:t>
            </a:r>
            <a:r>
              <a:rPr lang="en-US" altLang="he-IL"/>
              <a:t> inference rule for CNF:</a:t>
            </a:r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r>
              <a:rPr lang="en-US" altLang="he-IL"/>
              <a:t>Example: </a:t>
            </a:r>
          </a:p>
          <a:p>
            <a:endParaRPr lang="en-US" altLang="he-IL"/>
          </a:p>
          <a:p>
            <a:pPr lvl="1"/>
            <a:endParaRPr lang="en-US" altLang="he-IL"/>
          </a:p>
        </p:txBody>
      </p:sp>
      <p:pic>
        <p:nvPicPr>
          <p:cNvPr id="241669" name="Picture 5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349500"/>
            <a:ext cx="55626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1672" name="Picture 8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724400"/>
            <a:ext cx="21590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B51A-429E-42FA-BCC0-58B0229CEDD6}" type="slidenum">
              <a:rPr lang="he-IL" altLang="he-IL"/>
              <a:pPr/>
              <a:t>33</a:t>
            </a:fld>
            <a:endParaRPr lang="en-US" altLang="he-IL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Proof by resolution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Let </a:t>
            </a:r>
            <a:r>
              <a:rPr lang="en-US" altLang="he-IL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</a:t>
            </a:r>
            <a:r>
              <a:rPr lang="en-US" altLang="he-IL" dirty="0">
                <a:solidFill>
                  <a:schemeClr val="tx1"/>
                </a:solidFill>
              </a:rPr>
              <a:t> = (1 3)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dirty="0">
                <a:solidFill>
                  <a:schemeClr val="tx1"/>
                </a:solidFill>
              </a:rPr>
              <a:t> (-1 2 5)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dirty="0">
                <a:solidFill>
                  <a:schemeClr val="tx1"/>
                </a:solidFill>
              </a:rPr>
              <a:t> (-1 4)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dirty="0">
                <a:solidFill>
                  <a:schemeClr val="tx1"/>
                </a:solidFill>
              </a:rPr>
              <a:t> (-1 -4)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 Æ</a:t>
            </a:r>
            <a:r>
              <a:rPr lang="en-US" altLang="he-IL" dirty="0">
                <a:solidFill>
                  <a:schemeClr val="tx1"/>
                </a:solidFill>
              </a:rPr>
              <a:t> (1 -2)</a:t>
            </a:r>
          </a:p>
          <a:p>
            <a:r>
              <a:rPr lang="en-US" altLang="he-IL" dirty="0"/>
              <a:t>We’ll try to prove </a:t>
            </a:r>
            <a:r>
              <a:rPr lang="en-US" altLang="he-IL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</a:t>
            </a:r>
            <a:r>
              <a:rPr lang="en-US" altLang="he-IL" dirty="0">
                <a:solidFill>
                  <a:schemeClr val="tx1"/>
                </a:solidFill>
              </a:rPr>
              <a:t> → (3 5)</a:t>
            </a:r>
          </a:p>
        </p:txBody>
      </p:sp>
      <p:grpSp>
        <p:nvGrpSpPr>
          <p:cNvPr id="242709" name="Group 21"/>
          <p:cNvGrpSpPr>
            <a:grpSpLocks/>
          </p:cNvGrpSpPr>
          <p:nvPr/>
        </p:nvGrpSpPr>
        <p:grpSpPr bwMode="auto">
          <a:xfrm>
            <a:off x="1103313" y="2781300"/>
            <a:ext cx="4602162" cy="2670175"/>
            <a:chOff x="695" y="1752"/>
            <a:chExt cx="2899" cy="1682"/>
          </a:xfrm>
        </p:grpSpPr>
        <p:sp>
          <p:nvSpPr>
            <p:cNvPr id="242692" name="Text Box 4"/>
            <p:cNvSpPr txBox="1">
              <a:spLocks noChangeArrowheads="1"/>
            </p:cNvSpPr>
            <p:nvPr/>
          </p:nvSpPr>
          <p:spPr bwMode="auto">
            <a:xfrm>
              <a:off x="695" y="1761"/>
              <a:ext cx="4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e-IL"/>
                <a:t>(1 3)</a:t>
              </a:r>
            </a:p>
          </p:txBody>
        </p:sp>
        <p:sp>
          <p:nvSpPr>
            <p:cNvPr id="242693" name="Text Box 5"/>
            <p:cNvSpPr txBox="1">
              <a:spLocks noChangeArrowheads="1"/>
            </p:cNvSpPr>
            <p:nvPr/>
          </p:nvSpPr>
          <p:spPr bwMode="auto">
            <a:xfrm>
              <a:off x="1253" y="1752"/>
              <a:ext cx="6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e-IL"/>
                <a:t>(-1 2 5)</a:t>
              </a:r>
            </a:p>
          </p:txBody>
        </p:sp>
        <p:sp>
          <p:nvSpPr>
            <p:cNvPr id="242694" name="Text Box 6"/>
            <p:cNvSpPr txBox="1">
              <a:spLocks noChangeArrowheads="1"/>
            </p:cNvSpPr>
            <p:nvPr/>
          </p:nvSpPr>
          <p:spPr bwMode="auto">
            <a:xfrm>
              <a:off x="975" y="2205"/>
              <a:ext cx="5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(2 3 5)</a:t>
              </a:r>
            </a:p>
          </p:txBody>
        </p:sp>
        <p:sp>
          <p:nvSpPr>
            <p:cNvPr id="242695" name="Text Box 7"/>
            <p:cNvSpPr txBox="1">
              <a:spLocks noChangeArrowheads="1"/>
            </p:cNvSpPr>
            <p:nvPr/>
          </p:nvSpPr>
          <p:spPr bwMode="auto">
            <a:xfrm>
              <a:off x="1701" y="2205"/>
              <a:ext cx="4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(1 -2)</a:t>
              </a:r>
            </a:p>
          </p:txBody>
        </p:sp>
        <p:sp>
          <p:nvSpPr>
            <p:cNvPr id="242696" name="Text Box 8"/>
            <p:cNvSpPr txBox="1">
              <a:spLocks noChangeArrowheads="1"/>
            </p:cNvSpPr>
            <p:nvPr/>
          </p:nvSpPr>
          <p:spPr bwMode="auto">
            <a:xfrm>
              <a:off x="1338" y="2704"/>
              <a:ext cx="5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(1 3 5)</a:t>
              </a:r>
            </a:p>
          </p:txBody>
        </p:sp>
        <p:sp>
          <p:nvSpPr>
            <p:cNvPr id="242697" name="Text Box 9"/>
            <p:cNvSpPr txBox="1">
              <a:spLocks noChangeArrowheads="1"/>
            </p:cNvSpPr>
            <p:nvPr/>
          </p:nvSpPr>
          <p:spPr bwMode="auto">
            <a:xfrm>
              <a:off x="2426" y="2205"/>
              <a:ext cx="4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(-1 4)</a:t>
              </a:r>
            </a:p>
          </p:txBody>
        </p:sp>
        <p:sp>
          <p:nvSpPr>
            <p:cNvPr id="242698" name="Text Box 10"/>
            <p:cNvSpPr txBox="1">
              <a:spLocks noChangeArrowheads="1"/>
            </p:cNvSpPr>
            <p:nvPr/>
          </p:nvSpPr>
          <p:spPr bwMode="auto">
            <a:xfrm>
              <a:off x="3061" y="2205"/>
              <a:ext cx="53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(-1 -4)</a:t>
              </a:r>
            </a:p>
          </p:txBody>
        </p:sp>
        <p:sp>
          <p:nvSpPr>
            <p:cNvPr id="242699" name="Text Box 11"/>
            <p:cNvSpPr txBox="1">
              <a:spLocks noChangeArrowheads="1"/>
            </p:cNvSpPr>
            <p:nvPr/>
          </p:nvSpPr>
          <p:spPr bwMode="auto">
            <a:xfrm>
              <a:off x="2744" y="2700"/>
              <a:ext cx="3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(-1)</a:t>
              </a:r>
            </a:p>
          </p:txBody>
        </p:sp>
        <p:sp>
          <p:nvSpPr>
            <p:cNvPr id="242700" name="Text Box 12"/>
            <p:cNvSpPr txBox="1">
              <a:spLocks noChangeArrowheads="1"/>
            </p:cNvSpPr>
            <p:nvPr/>
          </p:nvSpPr>
          <p:spPr bwMode="auto">
            <a:xfrm>
              <a:off x="2064" y="3203"/>
              <a:ext cx="4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(3 5)</a:t>
              </a:r>
            </a:p>
          </p:txBody>
        </p:sp>
        <p:sp>
          <p:nvSpPr>
            <p:cNvPr id="242701" name="Line 13"/>
            <p:cNvSpPr>
              <a:spLocks noChangeShapeType="1"/>
            </p:cNvSpPr>
            <p:nvPr/>
          </p:nvSpPr>
          <p:spPr bwMode="auto">
            <a:xfrm>
              <a:off x="930" y="1979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2702" name="Line 14"/>
            <p:cNvSpPr>
              <a:spLocks noChangeShapeType="1"/>
            </p:cNvSpPr>
            <p:nvPr/>
          </p:nvSpPr>
          <p:spPr bwMode="auto">
            <a:xfrm flipH="1">
              <a:off x="1247" y="1979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2703" name="Line 15"/>
            <p:cNvSpPr>
              <a:spLocks noChangeShapeType="1"/>
            </p:cNvSpPr>
            <p:nvPr/>
          </p:nvSpPr>
          <p:spPr bwMode="auto">
            <a:xfrm>
              <a:off x="1292" y="2432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2704" name="Line 16"/>
            <p:cNvSpPr>
              <a:spLocks noChangeShapeType="1"/>
            </p:cNvSpPr>
            <p:nvPr/>
          </p:nvSpPr>
          <p:spPr bwMode="auto">
            <a:xfrm flipH="1">
              <a:off x="1609" y="2432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2705" name="Line 17"/>
            <p:cNvSpPr>
              <a:spLocks noChangeShapeType="1"/>
            </p:cNvSpPr>
            <p:nvPr/>
          </p:nvSpPr>
          <p:spPr bwMode="auto">
            <a:xfrm>
              <a:off x="2654" y="2478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2706" name="Line 18"/>
            <p:cNvSpPr>
              <a:spLocks noChangeShapeType="1"/>
            </p:cNvSpPr>
            <p:nvPr/>
          </p:nvSpPr>
          <p:spPr bwMode="auto">
            <a:xfrm flipH="1">
              <a:off x="2971" y="2478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2707" name="Line 19"/>
            <p:cNvSpPr>
              <a:spLocks noChangeShapeType="1"/>
            </p:cNvSpPr>
            <p:nvPr/>
          </p:nvSpPr>
          <p:spPr bwMode="auto">
            <a:xfrm>
              <a:off x="1701" y="2976"/>
              <a:ext cx="544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2708" name="Line 20"/>
            <p:cNvSpPr>
              <a:spLocks noChangeShapeType="1"/>
            </p:cNvSpPr>
            <p:nvPr/>
          </p:nvSpPr>
          <p:spPr bwMode="auto">
            <a:xfrm flipH="1">
              <a:off x="2336" y="2931"/>
              <a:ext cx="54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2677-1EDC-40A9-AEE6-CEF22FA029C4}" type="slidenum">
              <a:rPr lang="he-IL" altLang="he-IL"/>
              <a:pPr/>
              <a:t>34</a:t>
            </a:fld>
            <a:endParaRPr lang="en-US" altLang="he-IL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Resolution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Resolution is a </a:t>
            </a:r>
            <a:r>
              <a:rPr lang="en-US" altLang="he-IL" dirty="0">
                <a:solidFill>
                  <a:srgbClr val="FF0000"/>
                </a:solidFill>
              </a:rPr>
              <a:t>sound</a:t>
            </a:r>
            <a:r>
              <a:rPr lang="en-US" altLang="he-IL" dirty="0"/>
              <a:t> and </a:t>
            </a:r>
            <a:r>
              <a:rPr lang="en-US" altLang="he-IL" dirty="0">
                <a:solidFill>
                  <a:srgbClr val="FF0000"/>
                </a:solidFill>
              </a:rPr>
              <a:t>complete</a:t>
            </a:r>
            <a:r>
              <a:rPr lang="en-US" altLang="he-IL" dirty="0"/>
              <a:t> inference system for CNF</a:t>
            </a:r>
            <a:endParaRPr lang="he-IL" altLang="he-IL" dirty="0"/>
          </a:p>
          <a:p>
            <a:r>
              <a:rPr lang="en-US" altLang="he-IL" dirty="0"/>
              <a:t>If the input formula is </a:t>
            </a:r>
            <a:r>
              <a:rPr lang="en-US" altLang="he-IL" dirty="0" err="1"/>
              <a:t>unsatisfiable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hlink"/>
                </a:solidFill>
              </a:rPr>
              <a:t>there exists</a:t>
            </a:r>
            <a:r>
              <a:rPr lang="en-US" altLang="he-IL" dirty="0"/>
              <a:t> a proof of the </a:t>
            </a:r>
            <a:r>
              <a:rPr lang="en-US" altLang="he-IL" dirty="0">
                <a:solidFill>
                  <a:schemeClr val="hlink"/>
                </a:solidFill>
              </a:rPr>
              <a:t>empty clause</a:t>
            </a:r>
            <a:endParaRPr lang="he-IL" altLang="he-IL" dirty="0">
              <a:solidFill>
                <a:schemeClr val="hlink"/>
              </a:solidFill>
            </a:endParaRPr>
          </a:p>
          <a:p>
            <a:endParaRPr lang="en-US" altLang="he-IL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9B40-9C79-451B-9EC6-6D485449DD43}" type="slidenum">
              <a:rPr lang="he-IL" altLang="he-IL"/>
              <a:pPr/>
              <a:t>35</a:t>
            </a:fld>
            <a:endParaRPr lang="en-US" altLang="he-IL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Let </a:t>
            </a:r>
            <a:r>
              <a:rPr lang="en-US" altLang="he-IL" sz="2400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</a:t>
            </a:r>
            <a:r>
              <a:rPr lang="en-US" altLang="he-IL" sz="2400" dirty="0">
                <a:solidFill>
                  <a:schemeClr val="tx1"/>
                </a:solidFill>
              </a:rPr>
              <a:t> = (1 3)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 dirty="0">
                <a:solidFill>
                  <a:schemeClr val="tx1"/>
                </a:solidFill>
              </a:rPr>
              <a:t> (-1 2)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 dirty="0">
                <a:solidFill>
                  <a:schemeClr val="tx1"/>
                </a:solidFill>
              </a:rPr>
              <a:t> (-1 4)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 dirty="0">
                <a:solidFill>
                  <a:schemeClr val="tx1"/>
                </a:solidFill>
              </a:rPr>
              <a:t> (-1 -4)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 dirty="0">
                <a:solidFill>
                  <a:schemeClr val="tx1"/>
                </a:solidFill>
              </a:rPr>
              <a:t> (1 -2)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 Æ</a:t>
            </a:r>
            <a:r>
              <a:rPr lang="en-US" altLang="he-IL" sz="2400" dirty="0">
                <a:solidFill>
                  <a:schemeClr val="tx1"/>
                </a:solidFill>
              </a:rPr>
              <a:t> (-3)</a:t>
            </a:r>
            <a:endParaRPr lang="en-US" altLang="he-IL" dirty="0">
              <a:solidFill>
                <a:schemeClr val="tx1"/>
              </a:solidFill>
            </a:endParaRPr>
          </a:p>
          <a:p>
            <a:endParaRPr lang="en-US" altLang="he-IL" dirty="0"/>
          </a:p>
        </p:txBody>
      </p:sp>
      <p:grpSp>
        <p:nvGrpSpPr>
          <p:cNvPr id="244762" name="Group 26"/>
          <p:cNvGrpSpPr>
            <a:grpSpLocks/>
          </p:cNvGrpSpPr>
          <p:nvPr/>
        </p:nvGrpSpPr>
        <p:grpSpPr bwMode="auto">
          <a:xfrm>
            <a:off x="1103313" y="2781300"/>
            <a:ext cx="4602162" cy="3390900"/>
            <a:chOff x="695" y="1752"/>
            <a:chExt cx="2899" cy="2136"/>
          </a:xfrm>
        </p:grpSpPr>
        <p:sp>
          <p:nvSpPr>
            <p:cNvPr id="244741" name="Text Box 5"/>
            <p:cNvSpPr txBox="1">
              <a:spLocks noChangeArrowheads="1"/>
            </p:cNvSpPr>
            <p:nvPr/>
          </p:nvSpPr>
          <p:spPr bwMode="auto">
            <a:xfrm>
              <a:off x="695" y="1761"/>
              <a:ext cx="4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e-IL"/>
                <a:t>(1 3)</a:t>
              </a:r>
            </a:p>
          </p:txBody>
        </p:sp>
        <p:sp>
          <p:nvSpPr>
            <p:cNvPr id="244742" name="Text Box 6"/>
            <p:cNvSpPr txBox="1">
              <a:spLocks noChangeArrowheads="1"/>
            </p:cNvSpPr>
            <p:nvPr/>
          </p:nvSpPr>
          <p:spPr bwMode="auto">
            <a:xfrm>
              <a:off x="1253" y="1752"/>
              <a:ext cx="4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(-1 2)</a:t>
              </a:r>
            </a:p>
          </p:txBody>
        </p:sp>
        <p:sp>
          <p:nvSpPr>
            <p:cNvPr id="244743" name="Text Box 7"/>
            <p:cNvSpPr txBox="1">
              <a:spLocks noChangeArrowheads="1"/>
            </p:cNvSpPr>
            <p:nvPr/>
          </p:nvSpPr>
          <p:spPr bwMode="auto">
            <a:xfrm>
              <a:off x="975" y="2205"/>
              <a:ext cx="4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(2 3)</a:t>
              </a:r>
            </a:p>
          </p:txBody>
        </p:sp>
        <p:sp>
          <p:nvSpPr>
            <p:cNvPr id="244744" name="Text Box 8"/>
            <p:cNvSpPr txBox="1">
              <a:spLocks noChangeArrowheads="1"/>
            </p:cNvSpPr>
            <p:nvPr/>
          </p:nvSpPr>
          <p:spPr bwMode="auto">
            <a:xfrm>
              <a:off x="1701" y="2205"/>
              <a:ext cx="4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(1 -2)</a:t>
              </a:r>
            </a:p>
          </p:txBody>
        </p:sp>
        <p:sp>
          <p:nvSpPr>
            <p:cNvPr id="244745" name="Text Box 9"/>
            <p:cNvSpPr txBox="1">
              <a:spLocks noChangeArrowheads="1"/>
            </p:cNvSpPr>
            <p:nvPr/>
          </p:nvSpPr>
          <p:spPr bwMode="auto">
            <a:xfrm>
              <a:off x="1338" y="2704"/>
              <a:ext cx="4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(1 3)</a:t>
              </a:r>
            </a:p>
          </p:txBody>
        </p:sp>
        <p:sp>
          <p:nvSpPr>
            <p:cNvPr id="244746" name="Text Box 10"/>
            <p:cNvSpPr txBox="1">
              <a:spLocks noChangeArrowheads="1"/>
            </p:cNvSpPr>
            <p:nvPr/>
          </p:nvSpPr>
          <p:spPr bwMode="auto">
            <a:xfrm>
              <a:off x="2426" y="2205"/>
              <a:ext cx="4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(-1 4)</a:t>
              </a:r>
            </a:p>
          </p:txBody>
        </p:sp>
        <p:sp>
          <p:nvSpPr>
            <p:cNvPr id="244747" name="Text Box 11"/>
            <p:cNvSpPr txBox="1">
              <a:spLocks noChangeArrowheads="1"/>
            </p:cNvSpPr>
            <p:nvPr/>
          </p:nvSpPr>
          <p:spPr bwMode="auto">
            <a:xfrm>
              <a:off x="3061" y="2205"/>
              <a:ext cx="53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(-1 -4)</a:t>
              </a:r>
            </a:p>
          </p:txBody>
        </p:sp>
        <p:sp>
          <p:nvSpPr>
            <p:cNvPr id="244748" name="Text Box 12"/>
            <p:cNvSpPr txBox="1">
              <a:spLocks noChangeArrowheads="1"/>
            </p:cNvSpPr>
            <p:nvPr/>
          </p:nvSpPr>
          <p:spPr bwMode="auto">
            <a:xfrm>
              <a:off x="2744" y="2700"/>
              <a:ext cx="3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(-1)</a:t>
              </a:r>
            </a:p>
          </p:txBody>
        </p:sp>
        <p:sp>
          <p:nvSpPr>
            <p:cNvPr id="244749" name="Text Box 13"/>
            <p:cNvSpPr txBox="1">
              <a:spLocks noChangeArrowheads="1"/>
            </p:cNvSpPr>
            <p:nvPr/>
          </p:nvSpPr>
          <p:spPr bwMode="auto">
            <a:xfrm>
              <a:off x="2161" y="3203"/>
              <a:ext cx="3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(3)</a:t>
              </a:r>
            </a:p>
          </p:txBody>
        </p:sp>
        <p:sp>
          <p:nvSpPr>
            <p:cNvPr id="244750" name="Line 14"/>
            <p:cNvSpPr>
              <a:spLocks noChangeShapeType="1"/>
            </p:cNvSpPr>
            <p:nvPr/>
          </p:nvSpPr>
          <p:spPr bwMode="auto">
            <a:xfrm>
              <a:off x="930" y="1979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4751" name="Line 15"/>
            <p:cNvSpPr>
              <a:spLocks noChangeShapeType="1"/>
            </p:cNvSpPr>
            <p:nvPr/>
          </p:nvSpPr>
          <p:spPr bwMode="auto">
            <a:xfrm flipH="1">
              <a:off x="1247" y="1979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4752" name="Line 16"/>
            <p:cNvSpPr>
              <a:spLocks noChangeShapeType="1"/>
            </p:cNvSpPr>
            <p:nvPr/>
          </p:nvSpPr>
          <p:spPr bwMode="auto">
            <a:xfrm>
              <a:off x="1292" y="2432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4753" name="Line 17"/>
            <p:cNvSpPr>
              <a:spLocks noChangeShapeType="1"/>
            </p:cNvSpPr>
            <p:nvPr/>
          </p:nvSpPr>
          <p:spPr bwMode="auto">
            <a:xfrm flipH="1">
              <a:off x="1609" y="2432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4754" name="Line 18"/>
            <p:cNvSpPr>
              <a:spLocks noChangeShapeType="1"/>
            </p:cNvSpPr>
            <p:nvPr/>
          </p:nvSpPr>
          <p:spPr bwMode="auto">
            <a:xfrm>
              <a:off x="2654" y="2478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4755" name="Line 19"/>
            <p:cNvSpPr>
              <a:spLocks noChangeShapeType="1"/>
            </p:cNvSpPr>
            <p:nvPr/>
          </p:nvSpPr>
          <p:spPr bwMode="auto">
            <a:xfrm flipH="1">
              <a:off x="2971" y="2478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4756" name="Line 20"/>
            <p:cNvSpPr>
              <a:spLocks noChangeShapeType="1"/>
            </p:cNvSpPr>
            <p:nvPr/>
          </p:nvSpPr>
          <p:spPr bwMode="auto">
            <a:xfrm>
              <a:off x="1701" y="2976"/>
              <a:ext cx="544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4757" name="Line 21"/>
            <p:cNvSpPr>
              <a:spLocks noChangeShapeType="1"/>
            </p:cNvSpPr>
            <p:nvPr/>
          </p:nvSpPr>
          <p:spPr bwMode="auto">
            <a:xfrm flipH="1">
              <a:off x="2336" y="2931"/>
              <a:ext cx="54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4758" name="Text Box 22"/>
            <p:cNvSpPr txBox="1">
              <a:spLocks noChangeArrowheads="1"/>
            </p:cNvSpPr>
            <p:nvPr/>
          </p:nvSpPr>
          <p:spPr bwMode="auto">
            <a:xfrm>
              <a:off x="2750" y="3199"/>
              <a:ext cx="3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(-3)</a:t>
              </a:r>
            </a:p>
          </p:txBody>
        </p:sp>
        <p:sp>
          <p:nvSpPr>
            <p:cNvPr id="244759" name="Line 23"/>
            <p:cNvSpPr>
              <a:spLocks noChangeShapeType="1"/>
            </p:cNvSpPr>
            <p:nvPr/>
          </p:nvSpPr>
          <p:spPr bwMode="auto">
            <a:xfrm>
              <a:off x="2342" y="3430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4760" name="Line 24"/>
            <p:cNvSpPr>
              <a:spLocks noChangeShapeType="1"/>
            </p:cNvSpPr>
            <p:nvPr/>
          </p:nvSpPr>
          <p:spPr bwMode="auto">
            <a:xfrm flipH="1">
              <a:off x="2659" y="3430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4761" name="Text Box 25"/>
            <p:cNvSpPr txBox="1">
              <a:spLocks noChangeArrowheads="1"/>
            </p:cNvSpPr>
            <p:nvPr/>
          </p:nvSpPr>
          <p:spPr bwMode="auto">
            <a:xfrm>
              <a:off x="2523" y="3657"/>
              <a:ext cx="2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()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1361-D62B-4DBD-B9B1-95E1AAB8FFF8}" type="slidenum">
              <a:rPr lang="he-IL" altLang="he-IL"/>
              <a:pPr/>
              <a:t>4</a:t>
            </a:fld>
            <a:endParaRPr lang="en-US" altLang="he-IL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Batang" panose="020B0604020202020204" charset="-127"/>
              </a:rPr>
              <a:t>Plan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Topics of the lectures (today &amp; tomorrow): </a:t>
            </a:r>
            <a:endParaRPr lang="en-IL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en-US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Conjunctive Normal Form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in propositional logic</a:t>
            </a:r>
            <a:endParaRPr lang="en-IL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Two approaches to reasoning: </a:t>
            </a:r>
            <a:r>
              <a:rPr lang="en-US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enumeration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deduction</a:t>
            </a:r>
            <a:endParaRPr lang="en-IL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en-US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Soundness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completeness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of a deduction system</a:t>
            </a:r>
            <a:endParaRPr lang="en-IL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Proof graphs</a:t>
            </a:r>
            <a:endParaRPr lang="en-IL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resolution deduction system</a:t>
            </a:r>
            <a:endParaRPr lang="en-IL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... (continued on next slide)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8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1361-D62B-4DBD-B9B1-95E1AAB8FFF8}" type="slidenum">
              <a:rPr lang="he-IL" altLang="he-IL"/>
              <a:pPr/>
              <a:t>5</a:t>
            </a:fld>
            <a:endParaRPr lang="en-US" altLang="he-IL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Batang" panose="020B0604020202020204" charset="-127"/>
              </a:rPr>
              <a:t>Plan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Topics of the lectures (today &amp; tomorrow): </a:t>
            </a:r>
            <a:endParaRPr lang="en-IL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…</a:t>
            </a:r>
            <a:endParaRPr lang="en-IL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en-US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SAT solving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via Conflict Driven Clause Learning (CDCL)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Unsatisfiable cores</a:t>
            </a:r>
            <a:endParaRPr lang="en-IL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Incremental SAT solving</a:t>
            </a:r>
            <a:endParaRPr lang="en-IL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Extensions: Pseudo Boolean Solving (PBS) and the Constraints Satisfaction Problem (CSP)</a:t>
            </a:r>
            <a:endParaRPr lang="en-IL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From SAT to SMT </a:t>
            </a:r>
            <a:endParaRPr lang="en-US" altLang="ko-KR" sz="3600" dirty="0">
              <a:ea typeface="Batang" panose="020B060402020202020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264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8F42-5C8B-4DBD-BF31-80F52BA8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formulas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6FA09-BD65-4DEB-9CA5-D2A6C49FC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650" y="1125538"/>
                <a:ext cx="8199438" cy="5255790"/>
              </a:xfrm>
            </p:spPr>
            <p:txBody>
              <a:bodyPr/>
              <a:lstStyle/>
              <a:p>
                <a:r>
                  <a:rPr lang="en-US" dirty="0"/>
                  <a:t>Let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be propositional variables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=¬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rgbClr val="C00000"/>
                    </a:solidFill>
                  </a:rPr>
                  <a:t>witness</a:t>
                </a:r>
                <a:r>
                  <a:rPr lang="en-US" dirty="0"/>
                  <a:t> to the fact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C00000"/>
                    </a:solidFill>
                  </a:rPr>
                  <a:t>satisfiable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6FA09-BD65-4DEB-9CA5-D2A6C49FC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650" y="1125538"/>
                <a:ext cx="8199438" cy="5255790"/>
              </a:xfrm>
              <a:blipFill>
                <a:blip r:embed="rId2"/>
                <a:stretch>
                  <a:fillRect l="-372" t="-12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7F284-0EF6-4747-BC3A-8E73B4E1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5955-3DD4-4FF7-BBFD-EE1F0C96D309}" type="slidenum">
              <a:rPr lang="he-IL" altLang="he-IL" smtClean="0"/>
              <a:pPr/>
              <a:t>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6256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1043-33D0-4133-9C78-E4A6FB84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satisfiability problem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4166C6-20EA-4FFD-9EB2-BAFB5F3EF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u="sng" dirty="0"/>
                  <a:t>The satisfiability (‘SAT’) problem: </a:t>
                </a:r>
              </a:p>
              <a:p>
                <a:pPr marL="0" indent="0">
                  <a:buNone/>
                </a:pPr>
                <a:r>
                  <a:rPr lang="en-US" sz="2400" dirty="0"/>
                  <a:t>Given a propositional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/>
                  <a:t>,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/>
                  <a:t> satisfiable ?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</a:rPr>
                  <a:t>Complexity</a:t>
                </a:r>
                <a:r>
                  <a:rPr lang="en-US" sz="2400" dirty="0"/>
                  <a:t>: NP-complete</a:t>
                </a:r>
              </a:p>
              <a:p>
                <a:pPr marL="0" indent="0">
                  <a:buNone/>
                </a:pPr>
                <a:r>
                  <a:rPr lang="en-US" sz="2400" dirty="0"/>
                  <a:t>Proving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not satisfiable</a:t>
                </a:r>
                <a:r>
                  <a:rPr lang="en-US" sz="2400" dirty="0"/>
                  <a:t>, is Co-NP complete</a:t>
                </a:r>
              </a:p>
              <a:p>
                <a:pPr marL="0" indent="0">
                  <a:buNone/>
                </a:pPr>
                <a:r>
                  <a:rPr lang="en-US" sz="2400" dirty="0"/>
                  <a:t>This is the same as proving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valid</a:t>
                </a:r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Software that solves SAT is called a </a:t>
                </a:r>
                <a:r>
                  <a:rPr lang="en-US" sz="2400" dirty="0">
                    <a:solidFill>
                      <a:srgbClr val="C00000"/>
                    </a:solidFill>
                  </a:rPr>
                  <a:t>SAT solver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4166C6-20EA-4FFD-9EB2-BAFB5F3EF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0" t="-9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76B7A-34AC-44F5-86CD-E8674AE5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5955-3DD4-4FF7-BBFD-EE1F0C96D309}" type="slidenum">
              <a:rPr lang="he-IL" altLang="he-IL" smtClean="0"/>
              <a:pPr/>
              <a:t>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716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7F2E-AA25-444A-9826-BE9C79C0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5" y="-1587"/>
            <a:ext cx="7793038" cy="738944"/>
          </a:xfrm>
        </p:spPr>
        <p:txBody>
          <a:bodyPr/>
          <a:lstStyle/>
          <a:p>
            <a:r>
              <a:rPr lang="en-US" dirty="0"/>
              <a:t>SAT is an example of a </a:t>
            </a:r>
            <a:r>
              <a:rPr lang="en-US" dirty="0">
                <a:solidFill>
                  <a:srgbClr val="FF0000"/>
                </a:solidFill>
              </a:rPr>
              <a:t>Decision Procedure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540C4-ACAB-4E5B-A9AA-D0330AC0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5955-3DD4-4FF7-BBFD-EE1F0C96D309}" type="slidenum">
              <a:rPr lang="he-IL" altLang="he-IL" smtClean="0"/>
              <a:pPr/>
              <a:t>8</a:t>
            </a:fld>
            <a:endParaRPr lang="en-US" altLang="he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8541F3-66BF-493A-81C7-193BFE10E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737356"/>
            <a:ext cx="6096851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7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5197-37BF-49D6-87F0-B4CAED02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uses of SAT / SMT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38EF-8224-45CD-93BA-23D2C70A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 and SMT are used extensively in the industry</a:t>
            </a:r>
          </a:p>
          <a:p>
            <a:r>
              <a:rPr lang="en-US" dirty="0"/>
              <a:t>Not just for formal methods !</a:t>
            </a:r>
          </a:p>
          <a:p>
            <a:endParaRPr lang="en-US" dirty="0"/>
          </a:p>
          <a:p>
            <a:r>
              <a:rPr lang="en-US" dirty="0"/>
              <a:t>SAT is the ultimate solver for NP-C problems and combinatorial optimization problems. </a:t>
            </a:r>
          </a:p>
          <a:p>
            <a:pPr lvl="1"/>
            <a:r>
              <a:rPr lang="en-US" dirty="0"/>
              <a:t>Scheduling</a:t>
            </a:r>
          </a:p>
          <a:p>
            <a:pPr lvl="1"/>
            <a:r>
              <a:rPr lang="en-US" dirty="0"/>
              <a:t>Planning </a:t>
            </a:r>
          </a:p>
          <a:p>
            <a:pPr lvl="1"/>
            <a:r>
              <a:rPr lang="en-US" dirty="0"/>
              <a:t>Cryptography</a:t>
            </a:r>
          </a:p>
          <a:p>
            <a:pPr lvl="1"/>
            <a:r>
              <a:rPr lang="en-US" dirty="0"/>
              <a:t>Math number-theory problems (e.g., the Pythagorean triples problem)</a:t>
            </a:r>
          </a:p>
          <a:p>
            <a:pPr lvl="1"/>
            <a:r>
              <a:rPr lang="en-US" dirty="0"/>
              <a:t>…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D7624-4AD2-4555-9370-258325BC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5955-3DD4-4FF7-BBFD-EE1F0C96D309}" type="slidenum">
              <a:rPr lang="he-IL" altLang="he-IL" smtClean="0"/>
              <a:pPr/>
              <a:t>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190555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OFERS@FRM9JIPS9CFILA28" val="2931"/>
  <p:tag name="DEFAULTFONTSIZE" val="10"/>
  <p:tag name="DEFAULTWIDTH" val="402"/>
  <p:tag name="DEFAULTHEIGHT" val="3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newcommand\infrule[3]{\displaystyle{\frac{#1}{#2}}\ \ (\mbox{#3})}&#10;\begin{document}&#10;\[&#10;\infrule{(l \vee l_1 \vee .. \vee l_n)\qquad (\neg l \vee l'_1&#10;\vee .. \vee l'_n)}{(l_1 \vee .. \vee l_n \vee l'_1 \vee .. \vee&#10;l'_n)}{Resolution}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1397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newcommand\infrule[3]{\displaystyle{\frac{#1}{#2}}\ \ (\mbox{#3})}&#10;\begin{document}&#10;\[&#10;\frac{(a \vee b)\hspace{0.7 cm} (\lnot a \vee c)}{(b \lor c)}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5"/>
  <p:tag name="PICTUREFILESIZE" val="5260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7241</TotalTime>
  <Words>1914</Words>
  <Application>Microsoft Office PowerPoint</Application>
  <PresentationFormat>On-screen Show (4:3)</PresentationFormat>
  <Paragraphs>375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MT Extra</vt:lpstr>
      <vt:lpstr>Calibri</vt:lpstr>
      <vt:lpstr>Helvetica Neue</vt:lpstr>
      <vt:lpstr>msam10</vt:lpstr>
      <vt:lpstr>Arial</vt:lpstr>
      <vt:lpstr>Times New Roman</vt:lpstr>
      <vt:lpstr>Wingdings</vt:lpstr>
      <vt:lpstr>Courier New</vt:lpstr>
      <vt:lpstr>Batang</vt:lpstr>
      <vt:lpstr>Tahoma</vt:lpstr>
      <vt:lpstr>Symbol</vt:lpstr>
      <vt:lpstr>cmsy10</vt:lpstr>
      <vt:lpstr>Cambria Math</vt:lpstr>
      <vt:lpstr>Blends</vt:lpstr>
      <vt:lpstr>DISEI / ECNU summer school on Formal Verification of Trustworthy AI systems  – 2024   SAT / SMT – the engines of reasoning</vt:lpstr>
      <vt:lpstr>Formal Verification of Trustworthy AI systems…</vt:lpstr>
      <vt:lpstr>Plan</vt:lpstr>
      <vt:lpstr>Plan</vt:lpstr>
      <vt:lpstr>Plan</vt:lpstr>
      <vt:lpstr>Propositional formulas</vt:lpstr>
      <vt:lpstr>The satisfiability problem</vt:lpstr>
      <vt:lpstr>SAT is an example of a Decision Procedure</vt:lpstr>
      <vt:lpstr>Other uses of SAT / SMT</vt:lpstr>
      <vt:lpstr>The satisfiability problem</vt:lpstr>
      <vt:lpstr>Normal forms</vt:lpstr>
      <vt:lpstr>Negation Normal Form (NNF)</vt:lpstr>
      <vt:lpstr>Converting to NNF</vt:lpstr>
      <vt:lpstr>Conjunctive Normal Form (CNF)</vt:lpstr>
      <vt:lpstr>Converting to CNF</vt:lpstr>
      <vt:lpstr>Converting to CNF: Tseitin’s encoding</vt:lpstr>
      <vt:lpstr>Converting to CNF: Tseitin’s encoding</vt:lpstr>
      <vt:lpstr>Converting to CNF: Tseitin’s encoding</vt:lpstr>
      <vt:lpstr>Converting to CNF: Tseitin’s encoding</vt:lpstr>
      <vt:lpstr>What now?</vt:lpstr>
      <vt:lpstr>Two classes of algorithms for validity</vt:lpstr>
      <vt:lpstr>1. Enumeration</vt:lpstr>
      <vt:lpstr>2. Deduction</vt:lpstr>
      <vt:lpstr>Proofs</vt:lpstr>
      <vt:lpstr>Example</vt:lpstr>
      <vt:lpstr>Deductive proof: example</vt:lpstr>
      <vt:lpstr>Proof graph (DAG)</vt:lpstr>
      <vt:lpstr>Proofs</vt:lpstr>
      <vt:lpstr>Soundness and completeness</vt:lpstr>
      <vt:lpstr>Example: Hilbert axiom system (H)</vt:lpstr>
      <vt:lpstr>Soundness and completeness</vt:lpstr>
      <vt:lpstr>The resolution inference system</vt:lpstr>
      <vt:lpstr>Proof by resolution</vt:lpstr>
      <vt:lpstr>Resolution</vt:lpstr>
      <vt:lpstr>Example</vt:lpstr>
    </vt:vector>
  </TitlesOfParts>
  <Company>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</dc:title>
  <dc:creator>정형기법연구실</dc:creator>
  <cp:lastModifiedBy>Ofer Strichman</cp:lastModifiedBy>
  <cp:revision>131</cp:revision>
  <dcterms:created xsi:type="dcterms:W3CDTF">2002-10-07T16:55:49Z</dcterms:created>
  <dcterms:modified xsi:type="dcterms:W3CDTF">2024-07-09T04:28:08Z</dcterms:modified>
</cp:coreProperties>
</file>