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53" r:id="rId1"/>
  </p:sldMasterIdLst>
  <p:notesMasterIdLst>
    <p:notesMasterId r:id="rId35"/>
  </p:notesMasterIdLst>
  <p:sldIdLst>
    <p:sldId id="257" r:id="rId2"/>
    <p:sldId id="258" r:id="rId3"/>
    <p:sldId id="260" r:id="rId4"/>
    <p:sldId id="339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340" r:id="rId15"/>
    <p:sldId id="285" r:id="rId16"/>
    <p:sldId id="286" r:id="rId17"/>
    <p:sldId id="287" r:id="rId18"/>
    <p:sldId id="288" r:id="rId19"/>
    <p:sldId id="289" r:id="rId20"/>
    <p:sldId id="290" r:id="rId21"/>
    <p:sldId id="335" r:id="rId22"/>
    <p:sldId id="337" r:id="rId23"/>
    <p:sldId id="336" r:id="rId24"/>
    <p:sldId id="294" r:id="rId25"/>
    <p:sldId id="338" r:id="rId26"/>
    <p:sldId id="342" r:id="rId27"/>
    <p:sldId id="341" r:id="rId28"/>
    <p:sldId id="303" r:id="rId29"/>
    <p:sldId id="296" r:id="rId30"/>
    <p:sldId id="297" r:id="rId31"/>
    <p:sldId id="298" r:id="rId32"/>
    <p:sldId id="299" r:id="rId33"/>
    <p:sldId id="332" r:id="rId34"/>
  </p:sldIdLst>
  <p:sldSz cx="9144000" cy="6858000" type="screen4x3"/>
  <p:notesSz cx="6858000" cy="9144000"/>
  <p:embeddedFontLst>
    <p:embeddedFont>
      <p:font typeface="cmmi10" panose="020B0604020202020204"/>
      <p:regular r:id="rId36"/>
    </p:embeddedFont>
    <p:embeddedFont>
      <p:font typeface="cmsy10" panose="020B0604020202020204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Garamond" panose="02020404030301010803" pitchFamily="18" charset="0"/>
      <p:regular r:id="rId42"/>
      <p:bold r:id="rId43"/>
      <p:italic r:id="rId44"/>
    </p:embeddedFont>
    <p:embeddedFont>
      <p:font typeface="Tahoma" panose="020B0604030504040204" pitchFamily="34" charset="0"/>
      <p:regular r:id="rId45"/>
      <p:bold r:id="rId46"/>
    </p:embeddedFont>
    <p:embeddedFont>
      <p:font typeface="Times" panose="02020603050405020304" pitchFamily="18" charset="0"/>
      <p:regular r:id="rId47"/>
      <p:bold r:id="rId48"/>
      <p:italic r:id="rId49"/>
      <p:boldItalic r:id="rId50"/>
    </p:embeddedFont>
  </p:embeddedFontLst>
  <p:custDataLst>
    <p:tags r:id="rId51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5688" autoAdjust="0"/>
  </p:normalViewPr>
  <p:slideViewPr>
    <p:cSldViewPr>
      <p:cViewPr varScale="1">
        <p:scale>
          <a:sx n="95" d="100"/>
          <a:sy n="95" d="100"/>
        </p:scale>
        <p:origin x="1254" y="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00CDE0-7D62-4CC9-9DDF-D46656676B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9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DCC451-C76D-4152-B1AD-D08692059920}" type="slidenum">
              <a:rPr lang="he-IL" smtClean="0">
                <a:latin typeface="Arial" charset="0"/>
                <a:cs typeface="Arial" charset="0"/>
              </a:rPr>
              <a:pPr/>
              <a:t>11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Say which step is which.</a:t>
            </a:r>
          </a:p>
        </p:txBody>
      </p:sp>
    </p:spTree>
    <p:extLst>
      <p:ext uri="{BB962C8B-B14F-4D97-AF65-F5344CB8AC3E}">
        <p14:creationId xmlns:p14="http://schemas.microsoft.com/office/powerpoint/2010/main" val="137095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Note that in this case we did not learn an asserting clause. </a:t>
            </a:r>
          </a:p>
          <a:p>
            <a:pPr algn="l" rtl="0"/>
            <a:r>
              <a:rPr lang="en-US" dirty="0"/>
              <a:t>The asserting clause</a:t>
            </a:r>
            <a:r>
              <a:rPr lang="en-US" baseline="0" dirty="0"/>
              <a:t> can be found only if we look at the whole implication graph </a:t>
            </a:r>
            <a:r>
              <a:rPr lang="en-US" baseline="0"/>
              <a:t>of level 3.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0CDE0-7D62-4CC9-9DDF-D46656676B0D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E2C53D-141E-4B59-8D1B-B161273FC4D7}" type="slidenum">
              <a:rPr lang="he-IL" smtClean="0">
                <a:latin typeface="Arial" charset="0"/>
                <a:cs typeface="Arial" charset="0"/>
              </a:rPr>
              <a:pPr/>
              <a:t>24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If, at a later stage, the solver backtracks to $dl$ again, there will be no decision to erase, which will lead to another conflict and immediate backtracking to a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decision level shallower that $dl$. For example, if the asserting clause at level dl+3 asserts x=1@dl, since currently x=0@dl and we do not erase it, there is an immediate conflict, which leads to further conflicts. 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Alternatively: if we do erase all implications at dl, then the asserting clause will assert x=1, but there is still the conflict clause that at dl asserts x=0, hence a conflict.</a:t>
            </a:r>
          </a:p>
        </p:txBody>
      </p:sp>
    </p:spTree>
    <p:extLst>
      <p:ext uri="{BB962C8B-B14F-4D97-AF65-F5344CB8AC3E}">
        <p14:creationId xmlns:p14="http://schemas.microsoft.com/office/powerpoint/2010/main" val="252877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Redundant – does not change the satisfiability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0CDE0-7D62-4CC9-9DDF-D46656676B0D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5F9FF-30E9-4412-8BE3-6E4ABE2B80E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887-3A71-48A2-B0DB-85D78D33E49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B4F69-292C-43F1-A1D0-DF0EE9C651D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63FCF-4859-410D-9897-7CCCC506287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52526-8441-4483-AEC3-AC128AEF9CF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EC2A2-BE2D-424F-84DE-5B4A7ABC1F7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C2278-594B-4657-87F9-BA52DD5AE3C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CC363-DEF4-499B-BDC2-B64C62D870C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CC92-B44C-449E-BFC5-26448E1B4B8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AF4B-DE15-45CB-9EED-A13A224A04C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754A4-E996-4AD6-96A9-EA1AE339F2A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5B35-3683-4900-8A01-18A3DDCDEE1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E7786-4F88-4EC7-992F-98CA29132FF8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1C9C0880-31A5-48B3-A7ED-83CC68FE4F7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42113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rgbClr val="0066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6600"/>
          </a:solidFill>
          <a:latin typeface="+mn-lt"/>
          <a:cs typeface="+mn-cs"/>
        </a:defRPr>
      </a:lvl3pPr>
      <a:lvl4pPr marL="1339850" indent="-315913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ri.fr/~simon/contest/results/curve-2-all-industrial.p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899C3-4AD5-43C7-803E-D75EF0072775}" type="slidenum">
              <a:rPr lang="he-IL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6675" y="1989138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/>
              <a:t>SAT Solving</a:t>
            </a:r>
            <a:endParaRPr lang="en-US" sz="5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6700"/>
            <a:ext cx="7772400" cy="1752600"/>
          </a:xfrm>
        </p:spPr>
        <p:txBody>
          <a:bodyPr/>
          <a:lstStyle/>
          <a:p>
            <a:pPr eaLnBrk="1" hangingPunct="1"/>
            <a:r>
              <a:rPr lang="en-US" sz="2400" dirty="0"/>
              <a:t>Basic components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9FC51-E745-4B6E-B2D4-A2C04F646792}" type="slidenum">
              <a:rPr lang="he-IL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Backtracking Search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spcBef>
                <a:spcPct val="45000"/>
              </a:spcBef>
            </a:pPr>
            <a:r>
              <a:rPr lang="en-US"/>
              <a:t>Organize the search in the form of a </a:t>
            </a:r>
            <a:r>
              <a:rPr lang="en-US">
                <a:solidFill>
                  <a:schemeClr val="accent1"/>
                </a:solidFill>
              </a:rPr>
              <a:t>decision tree</a:t>
            </a:r>
          </a:p>
          <a:p>
            <a:pPr marL="990600" lvl="1" indent="-646113" eaLnBrk="1" hangingPunct="1">
              <a:spcBef>
                <a:spcPct val="45000"/>
              </a:spcBef>
            </a:pPr>
            <a:r>
              <a:rPr lang="en-US"/>
              <a:t>Each node corresponds to a </a:t>
            </a:r>
            <a:r>
              <a:rPr lang="en-US">
                <a:solidFill>
                  <a:schemeClr val="accent1"/>
                </a:solidFill>
              </a:rPr>
              <a:t>decision</a:t>
            </a:r>
          </a:p>
          <a:p>
            <a:pPr marL="990600" lvl="1" indent="-646113" eaLnBrk="1" hangingPunct="1">
              <a:spcBef>
                <a:spcPct val="45000"/>
              </a:spcBef>
            </a:pPr>
            <a:r>
              <a:rPr lang="en-US"/>
              <a:t>Depth of the node in the decision tree is called the </a:t>
            </a:r>
            <a:r>
              <a:rPr lang="en-US">
                <a:solidFill>
                  <a:schemeClr val="accent1"/>
                </a:solidFill>
              </a:rPr>
              <a:t>decision level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990600" lvl="1" indent="-646113" eaLnBrk="1" hangingPunct="1">
              <a:spcBef>
                <a:spcPct val="45000"/>
              </a:spcBef>
            </a:pPr>
            <a:r>
              <a:rPr lang="en-US">
                <a:sym typeface="Symbol" pitchFamily="18" charset="2"/>
              </a:rPr>
              <a:t>Notation: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olidFill>
                  <a:schemeClr val="tx1"/>
                </a:solidFill>
                <a:latin typeface="cmmi10" pitchFamily="34" charset="0"/>
                <a:sym typeface="Symbol" pitchFamily="18" charset="2"/>
              </a:rPr>
              <a:t>x</a:t>
            </a:r>
            <a:r>
              <a:rPr lang="en-US" i="1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>
                <a:solidFill>
                  <a:schemeClr val="tx1"/>
                </a:solidFill>
                <a:latin typeface="cmmi10" pitchFamily="34" charset="0"/>
                <a:sym typeface="Symbol" pitchFamily="18" charset="2"/>
              </a:rPr>
              <a:t>v</a:t>
            </a:r>
            <a:r>
              <a:rPr lang="en-US" i="1">
                <a:solidFill>
                  <a:schemeClr val="tx1"/>
                </a:solidFill>
                <a:sym typeface="Symbol" pitchFamily="18" charset="2"/>
              </a:rPr>
              <a:t>@</a:t>
            </a:r>
            <a:r>
              <a:rPr lang="en-US">
                <a:solidFill>
                  <a:schemeClr val="tx1"/>
                </a:solidFill>
                <a:latin typeface="cmmi10" pitchFamily="34" charset="0"/>
                <a:sym typeface="Symbol" pitchFamily="18" charset="2"/>
              </a:rPr>
              <a:t>d</a:t>
            </a:r>
            <a:r>
              <a:rPr lang="en-US" i="1">
                <a:solidFill>
                  <a:schemeClr val="tx1"/>
                </a:solidFill>
                <a:sym typeface="Symbol" pitchFamily="18" charset="2"/>
              </a:rPr>
              <a:t> </a:t>
            </a:r>
            <a:br>
              <a:rPr lang="en-US" i="1">
                <a:solidFill>
                  <a:schemeClr val="folHlink"/>
                </a:solidFill>
                <a:sym typeface="Symbol" pitchFamily="18" charset="2"/>
              </a:rPr>
            </a:br>
            <a:r>
              <a:rPr lang="en-US" i="1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1"/>
                </a:solidFill>
                <a:latin typeface="cmmi10" pitchFamily="34" charset="0"/>
                <a:sym typeface="Symbol" pitchFamily="18" charset="2"/>
              </a:rPr>
              <a:t>x</a:t>
            </a:r>
            <a:r>
              <a:rPr lang="en-US" i="1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is assigned </a:t>
            </a:r>
            <a:r>
              <a:rPr lang="en-US">
                <a:solidFill>
                  <a:schemeClr val="tx1"/>
                </a:solidFill>
                <a:latin typeface="cmmi10" pitchFamily="34" charset="0"/>
                <a:sym typeface="Symbol" pitchFamily="18" charset="2"/>
              </a:rPr>
              <a:t>v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1"/>
                </a:solidFill>
                <a:latin typeface="cmsy10" pitchFamily="34" charset="0"/>
                <a:sym typeface="Symbol" pitchFamily="18" charset="2"/>
              </a:rPr>
              <a:t>2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{0,1}</a:t>
            </a:r>
            <a:r>
              <a:rPr lang="en-US">
                <a:sym typeface="Symbol" pitchFamily="18" charset="2"/>
              </a:rPr>
              <a:t> at decision level </a:t>
            </a:r>
            <a:r>
              <a:rPr lang="en-US">
                <a:solidFill>
                  <a:schemeClr val="tx1"/>
                </a:solidFill>
                <a:latin typeface="cmmi10" pitchFamily="34" charset="0"/>
                <a:sym typeface="Symbol" pitchFamily="18" charset="2"/>
              </a:rPr>
              <a:t>d</a:t>
            </a:r>
            <a:endParaRPr lang="en-US">
              <a:solidFill>
                <a:schemeClr val="tx1"/>
              </a:solidFill>
              <a:latin typeface="cmmi10" pitchFamily="34" charset="0"/>
            </a:endParaRPr>
          </a:p>
          <a:p>
            <a:pPr marL="609600" indent="-609600" eaLnBrk="1" hangingPunct="1"/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DA83D-B03F-422C-8D9F-1D66C57CBCFB}" type="slidenum">
              <a:rPr lang="he-IL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 in Action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096000" y="2057400"/>
            <a:ext cx="2438400" cy="15621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i="1">
                <a:latin typeface="Times New Roman" pitchFamily="18" charset="0"/>
              </a:rPr>
              <a:t>(x</a:t>
            </a:r>
            <a:r>
              <a:rPr lang="en-US" sz="2400" i="1" baseline="-25000">
                <a:latin typeface="Times New Roman" pitchFamily="18" charset="0"/>
              </a:rPr>
              <a:t>2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 x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l" rtl="0"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i="1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i="1" baseline="-25000">
                <a:latin typeface="Times New Roman" pitchFamily="18" charset="0"/>
              </a:rPr>
              <a:t>1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 x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i="1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i="1" baseline="-25000">
                <a:latin typeface="Times New Roman" pitchFamily="18" charset="0"/>
              </a:rPr>
              <a:t>2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 x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6098" name="Oval 5"/>
          <p:cNvSpPr>
            <a:spLocks noChangeArrowheads="1"/>
          </p:cNvSpPr>
          <p:nvPr/>
        </p:nvSpPr>
        <p:spPr bwMode="auto">
          <a:xfrm>
            <a:off x="3200400" y="2286001"/>
            <a:ext cx="609600" cy="609600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 x</a:t>
            </a:r>
            <a:r>
              <a:rPr lang="en-US" sz="2400" i="1" baseline="-25000">
                <a:latin typeface="Times New Roman" pitchFamily="18" charset="0"/>
              </a:rPr>
              <a:t>1</a:t>
            </a:r>
            <a:endParaRPr lang="en-US" sz="2400" i="1">
              <a:latin typeface="Times New Roman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DBC229-F7FB-4639-999B-BBEA12A9801A}"/>
              </a:ext>
            </a:extLst>
          </p:cNvPr>
          <p:cNvGrpSpPr/>
          <p:nvPr/>
        </p:nvGrpSpPr>
        <p:grpSpPr>
          <a:xfrm>
            <a:off x="3720726" y="2806327"/>
            <a:ext cx="1772211" cy="1093382"/>
            <a:chOff x="3720726" y="2806327"/>
            <a:chExt cx="1772211" cy="1093382"/>
          </a:xfrm>
        </p:grpSpPr>
        <p:cxnSp>
          <p:nvCxnSpPr>
            <p:cNvPr id="46099" name="AutoShape 6"/>
            <p:cNvCxnSpPr>
              <a:cxnSpLocks noChangeShapeType="1"/>
              <a:stCxn id="46098" idx="5"/>
            </p:cNvCxnSpPr>
            <p:nvPr/>
          </p:nvCxnSpPr>
          <p:spPr bwMode="auto">
            <a:xfrm>
              <a:off x="3720726" y="2806327"/>
              <a:ext cx="740243" cy="1093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46100" name="Text Box 7"/>
            <p:cNvSpPr txBox="1">
              <a:spLocks noChangeArrowheads="1"/>
            </p:cNvSpPr>
            <p:nvPr/>
          </p:nvSpPr>
          <p:spPr bwMode="auto">
            <a:xfrm>
              <a:off x="3968937" y="2840815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i="1" dirty="0">
                  <a:latin typeface="Times New Roman" pitchFamily="18" charset="0"/>
                </a:rPr>
                <a:t> </a:t>
              </a:r>
              <a:r>
                <a:rPr lang="en-US" sz="2000" i="1" dirty="0">
                  <a:latin typeface="Times New Roman" pitchFamily="18" charset="0"/>
                </a:rPr>
                <a:t>x</a:t>
              </a:r>
              <a:r>
                <a:rPr lang="en-US" sz="2000" i="1" baseline="-25000" dirty="0">
                  <a:latin typeface="Times New Roman" pitchFamily="18" charset="0"/>
                </a:rPr>
                <a:t>1</a:t>
              </a:r>
              <a:r>
                <a:rPr lang="en-US" sz="2000" i="1" dirty="0">
                  <a:latin typeface="Times New Roman" pitchFamily="18" charset="0"/>
                </a:rPr>
                <a:t> = 0@1</a:t>
              </a:r>
            </a:p>
          </p:txBody>
        </p:sp>
      </p:grp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267200" y="5164656"/>
            <a:ext cx="2286000" cy="4572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000" i="1">
                <a:latin typeface="Times New Roman" pitchFamily="18" charset="0"/>
              </a:rPr>
              <a:t>{(x</a:t>
            </a:r>
            <a:r>
              <a:rPr lang="en-US" sz="2000" i="1" baseline="-25000">
                <a:latin typeface="Times New Roman" pitchFamily="18" charset="0"/>
              </a:rPr>
              <a:t>1</a:t>
            </a:r>
            <a:r>
              <a:rPr lang="en-US" sz="2000" i="1">
                <a:latin typeface="Times New Roman" pitchFamily="18" charset="0"/>
              </a:rPr>
              <a:t>,0), (x</a:t>
            </a:r>
            <a:r>
              <a:rPr lang="en-US" sz="2000" i="1" baseline="-25000">
                <a:latin typeface="Times New Roman" pitchFamily="18" charset="0"/>
              </a:rPr>
              <a:t>2</a:t>
            </a:r>
            <a:r>
              <a:rPr lang="en-US" sz="2000" i="1">
                <a:latin typeface="Times New Roman" pitchFamily="18" charset="0"/>
              </a:rPr>
              <a:t>,0), (x</a:t>
            </a:r>
            <a:r>
              <a:rPr lang="en-US" sz="2000" i="1" baseline="-25000">
                <a:latin typeface="Times New Roman" pitchFamily="18" charset="0"/>
              </a:rPr>
              <a:t>3</a:t>
            </a:r>
            <a:r>
              <a:rPr lang="en-US" sz="2000" i="1">
                <a:latin typeface="Times New Roman" pitchFamily="18" charset="0"/>
              </a:rPr>
              <a:t>,1)}</a:t>
            </a:r>
          </a:p>
        </p:txBody>
      </p:sp>
      <p:sp>
        <p:nvSpPr>
          <p:cNvPr id="46096" name="Text Box 11"/>
          <p:cNvSpPr txBox="1">
            <a:spLocks noChangeArrowheads="1"/>
          </p:cNvSpPr>
          <p:nvPr/>
        </p:nvSpPr>
        <p:spPr bwMode="auto">
          <a:xfrm>
            <a:off x="5029200" y="423334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2</a:t>
            </a:r>
            <a:r>
              <a:rPr lang="en-US" sz="2000" i="1" dirty="0">
                <a:latin typeface="Times New Roman" pitchFamily="18" charset="0"/>
              </a:rPr>
              <a:t> = 0@2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09E5C-D9F4-4ADF-A3B8-6E2F5833DB23}"/>
              </a:ext>
            </a:extLst>
          </p:cNvPr>
          <p:cNvGrpSpPr/>
          <p:nvPr/>
        </p:nvGrpSpPr>
        <p:grpSpPr>
          <a:xfrm>
            <a:off x="4260663" y="3809711"/>
            <a:ext cx="1175432" cy="1354946"/>
            <a:chOff x="4260663" y="3809711"/>
            <a:chExt cx="1175432" cy="1354946"/>
          </a:xfrm>
        </p:grpSpPr>
        <p:sp>
          <p:nvSpPr>
            <p:cNvPr id="46095" name="Oval 10"/>
            <p:cNvSpPr>
              <a:spLocks noChangeArrowheads="1"/>
            </p:cNvSpPr>
            <p:nvPr/>
          </p:nvSpPr>
          <p:spPr bwMode="auto">
            <a:xfrm>
              <a:off x="4260663" y="3809711"/>
              <a:ext cx="609600" cy="60960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sz="2400" i="1">
                  <a:latin typeface="Times New Roman" pitchFamily="18" charset="0"/>
                </a:rPr>
                <a:t> x</a:t>
              </a:r>
              <a:r>
                <a:rPr lang="en-US" sz="2400" i="1" baseline="-25000">
                  <a:latin typeface="Times New Roman" pitchFamily="18" charset="0"/>
                </a:rPr>
                <a:t>2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46097" name="Line 12"/>
            <p:cNvSpPr>
              <a:spLocks noChangeShapeType="1"/>
            </p:cNvSpPr>
            <p:nvPr/>
          </p:nvSpPr>
          <p:spPr bwMode="auto">
            <a:xfrm>
              <a:off x="4775574" y="4313237"/>
              <a:ext cx="660521" cy="8514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80508" y="5164656"/>
            <a:ext cx="2971800" cy="4572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000" i="1">
                <a:latin typeface="Times New Roman" pitchFamily="18" charset="0"/>
              </a:rPr>
              <a:t>{(x</a:t>
            </a:r>
            <a:r>
              <a:rPr lang="en-US" sz="2000" i="1" baseline="-25000">
                <a:latin typeface="Times New Roman" pitchFamily="18" charset="0"/>
              </a:rPr>
              <a:t>1</a:t>
            </a:r>
            <a:r>
              <a:rPr lang="en-US" sz="2000" i="1">
                <a:latin typeface="Times New Roman" pitchFamily="18" charset="0"/>
              </a:rPr>
              <a:t>,1), (x</a:t>
            </a:r>
            <a:r>
              <a:rPr lang="en-US" sz="2000" i="1" baseline="-25000">
                <a:latin typeface="Times New Roman" pitchFamily="18" charset="0"/>
              </a:rPr>
              <a:t>2</a:t>
            </a:r>
            <a:r>
              <a:rPr lang="en-US" sz="2000" i="1">
                <a:latin typeface="Times New Roman" pitchFamily="18" charset="0"/>
              </a:rPr>
              <a:t>,0), (x</a:t>
            </a:r>
            <a:r>
              <a:rPr lang="en-US" sz="2000" i="1" baseline="-25000">
                <a:latin typeface="Times New Roman" pitchFamily="18" charset="0"/>
              </a:rPr>
              <a:t>3</a:t>
            </a:r>
            <a:r>
              <a:rPr lang="en-US" sz="2000" i="1">
                <a:latin typeface="Times New Roman" pitchFamily="18" charset="0"/>
              </a:rPr>
              <a:t>,1) , (x</a:t>
            </a:r>
            <a:r>
              <a:rPr lang="en-US" sz="2000" i="1" baseline="-25000">
                <a:latin typeface="Times New Roman" pitchFamily="18" charset="0"/>
              </a:rPr>
              <a:t>4</a:t>
            </a:r>
            <a:r>
              <a:rPr lang="en-US" sz="2000" i="1">
                <a:latin typeface="Times New Roman" pitchFamily="18" charset="0"/>
              </a:rPr>
              <a:t>,0)}</a:t>
            </a:r>
          </a:p>
        </p:txBody>
      </p:sp>
      <p:cxnSp>
        <p:nvCxnSpPr>
          <p:cNvPr id="53262" name="AutoShape 14"/>
          <p:cNvCxnSpPr>
            <a:cxnSpLocks noChangeShapeType="1"/>
            <a:stCxn id="46098" idx="3"/>
            <a:endCxn id="53261" idx="0"/>
          </p:cNvCxnSpPr>
          <p:nvPr/>
        </p:nvCxnSpPr>
        <p:spPr bwMode="auto">
          <a:xfrm flipH="1">
            <a:off x="1966408" y="2806327"/>
            <a:ext cx="1323266" cy="2358329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31869" y="282906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1</a:t>
            </a:r>
            <a:r>
              <a:rPr lang="en-US" sz="2000" i="1" dirty="0">
                <a:latin typeface="Times New Roman" pitchFamily="18" charset="0"/>
              </a:rPr>
              <a:t> = 1@1</a:t>
            </a:r>
            <a:endParaRPr lang="en-US" sz="2000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6172200" y="4280274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 x</a:t>
            </a:r>
            <a:r>
              <a:rPr lang="en-US" sz="2000" i="1" baseline="-25000" dirty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= 1@2</a:t>
            </a: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480077" y="2899151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 x</a:t>
            </a:r>
            <a:r>
              <a:rPr lang="en-US" sz="2000" i="1" baseline="-25000" dirty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= 0@1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107504" y="3293396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 x</a:t>
            </a:r>
            <a:r>
              <a:rPr lang="en-US" sz="2000" i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= 0@1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463824" y="3286268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 x</a:t>
            </a:r>
            <a:r>
              <a:rPr lang="en-US" sz="2000" i="1" baseline="-25000" dirty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= 1@1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3505200" y="5791200"/>
            <a:ext cx="419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006600"/>
                </a:solidFill>
                <a:latin typeface="Tahoma" pitchFamily="34" charset="0"/>
              </a:rPr>
              <a:t>No backtrack in this example, regardless of the decision!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 autoUpdateAnimBg="0"/>
      <p:bldP spid="46096" grpId="0"/>
      <p:bldP spid="53261" grpId="0" animBg="1" autoUpdateAnimBg="0"/>
      <p:bldP spid="53263" grpId="0" autoUpdateAnimBg="0"/>
      <p:bldP spid="53264" grpId="0" autoUpdateAnimBg="0"/>
      <p:bldP spid="53265" grpId="0" autoUpdateAnimBg="0"/>
      <p:bldP spid="53266" grpId="0" autoUpdateAnimBg="0"/>
      <p:bldP spid="53267" grpId="0" autoUpdateAnimBg="0"/>
      <p:bldP spid="5326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F28DB-AC89-4B87-BC3A-83F4664C061C}" type="slidenum">
              <a:rPr lang="he-IL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 in Action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562600" y="2057400"/>
            <a:ext cx="3124200" cy="210978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i="1">
                <a:latin typeface="Times New Roman" pitchFamily="18" charset="0"/>
              </a:rPr>
              <a:t>(x</a:t>
            </a:r>
            <a:r>
              <a:rPr lang="en-US" sz="2400" i="1" baseline="-25000">
                <a:latin typeface="Times New Roman" pitchFamily="18" charset="0"/>
              </a:rPr>
              <a:t>2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 x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l" rtl="0"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i="1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i="1" baseline="-25000">
                <a:latin typeface="Times New Roman" pitchFamily="18" charset="0"/>
              </a:rPr>
              <a:t>1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 x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i="1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i="1" baseline="-25000">
                <a:latin typeface="Times New Roman" pitchFamily="18" charset="0"/>
              </a:rPr>
              <a:t>2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 x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= (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i="1" baseline="-25000">
                <a:latin typeface="Times New Roman" pitchFamily="18" charset="0"/>
              </a:rPr>
              <a:t>1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i="1" baseline="-25000">
                <a:latin typeface="Times New Roman" pitchFamily="18" charset="0"/>
              </a:rPr>
              <a:t>2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 x</a:t>
            </a:r>
            <a:r>
              <a:rPr lang="en-US" sz="2400" i="1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619500" y="1981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solidFill>
                  <a:srgbClr val="006600"/>
                </a:solidFill>
                <a:latin typeface="Tahoma" pitchFamily="34" charset="0"/>
              </a:rPr>
              <a:t>Add a clause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33528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  <a:sym typeface="Symbol" pitchFamily="18" charset="2"/>
              </a:rPr>
              <a:t> x</a:t>
            </a:r>
            <a:r>
              <a:rPr lang="en-US" sz="2000" i="1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 = 0@1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04800" y="38100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  <a:sym typeface="Symbol" pitchFamily="18" charset="2"/>
              </a:rPr>
              <a:t> x</a:t>
            </a:r>
            <a:r>
              <a:rPr lang="en-US" sz="20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 = 0@1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28600" y="4267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  <a:sym typeface="Symbol" pitchFamily="18" charset="2"/>
              </a:rPr>
              <a:t> x</a:t>
            </a:r>
            <a:r>
              <a:rPr lang="en-US" sz="2000" i="1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 = 1@1</a:t>
            </a:r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1066800" y="4572000"/>
            <a:ext cx="1295400" cy="1066800"/>
          </a:xfrm>
          <a:prstGeom prst="irregularSeal1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>
                <a:latin typeface="Tahoma" pitchFamily="34" charset="0"/>
              </a:rPr>
              <a:t>conflict</a:t>
            </a:r>
          </a:p>
        </p:txBody>
      </p:sp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3810000" y="3429000"/>
            <a:ext cx="3733800" cy="2362200"/>
            <a:chOff x="2400" y="2160"/>
            <a:chExt cx="2352" cy="1488"/>
          </a:xfrm>
        </p:grpSpPr>
        <p:sp>
          <p:nvSpPr>
            <p:cNvPr id="48145" name="Rectangle 10"/>
            <p:cNvSpPr>
              <a:spLocks noChangeArrowheads="1"/>
            </p:cNvSpPr>
            <p:nvPr/>
          </p:nvSpPr>
          <p:spPr bwMode="auto">
            <a:xfrm>
              <a:off x="2592" y="3360"/>
              <a:ext cx="1440" cy="288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sz="2000" i="1">
                  <a:latin typeface="Times New Roman" pitchFamily="18" charset="0"/>
                </a:rPr>
                <a:t>{(x</a:t>
              </a:r>
              <a:r>
                <a:rPr lang="en-US" sz="2000" i="1" baseline="-25000">
                  <a:latin typeface="Times New Roman" pitchFamily="18" charset="0"/>
                </a:rPr>
                <a:t>1</a:t>
              </a:r>
              <a:r>
                <a:rPr lang="en-US" sz="2000" i="1">
                  <a:latin typeface="Times New Roman" pitchFamily="18" charset="0"/>
                </a:rPr>
                <a:t>,0), (x</a:t>
              </a:r>
              <a:r>
                <a:rPr lang="en-US" sz="2000" i="1" baseline="-25000">
                  <a:latin typeface="Times New Roman" pitchFamily="18" charset="0"/>
                </a:rPr>
                <a:t>2</a:t>
              </a:r>
              <a:r>
                <a:rPr lang="en-US" sz="2000" i="1">
                  <a:latin typeface="Times New Roman" pitchFamily="18" charset="0"/>
                </a:rPr>
                <a:t>,0), (x</a:t>
              </a:r>
              <a:r>
                <a:rPr lang="en-US" sz="2000" i="1" baseline="-25000">
                  <a:latin typeface="Times New Roman" pitchFamily="18" charset="0"/>
                </a:rPr>
                <a:t>3</a:t>
              </a:r>
              <a:r>
                <a:rPr lang="en-US" sz="2000" i="1">
                  <a:latin typeface="Times New Roman" pitchFamily="18" charset="0"/>
                </a:rPr>
                <a:t>,1)}</a:t>
              </a:r>
            </a:p>
          </p:txBody>
        </p:sp>
        <p:grpSp>
          <p:nvGrpSpPr>
            <p:cNvPr id="48146" name="Group 11"/>
            <p:cNvGrpSpPr>
              <a:grpSpLocks/>
            </p:cNvGrpSpPr>
            <p:nvPr/>
          </p:nvGrpSpPr>
          <p:grpSpPr bwMode="auto">
            <a:xfrm>
              <a:off x="2400" y="2160"/>
              <a:ext cx="1632" cy="1200"/>
              <a:chOff x="2400" y="2160"/>
              <a:chExt cx="1632" cy="1200"/>
            </a:xfrm>
          </p:grpSpPr>
          <p:sp>
            <p:nvSpPr>
              <p:cNvPr id="48148" name="Oval 12"/>
              <p:cNvSpPr>
                <a:spLocks noChangeArrowheads="1"/>
              </p:cNvSpPr>
              <p:nvPr/>
            </p:nvSpPr>
            <p:spPr bwMode="auto">
              <a:xfrm>
                <a:off x="2400" y="2160"/>
                <a:ext cx="384" cy="384"/>
              </a:xfrm>
              <a:prstGeom prst="ellipse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0"/>
                <a:r>
                  <a:rPr lang="en-US" sz="2400" i="1">
                    <a:latin typeface="Times New Roman" pitchFamily="18" charset="0"/>
                  </a:rPr>
                  <a:t> x</a:t>
                </a:r>
                <a:r>
                  <a:rPr lang="en-US" sz="2400" i="1" baseline="-25000">
                    <a:latin typeface="Times New Roman" pitchFamily="18" charset="0"/>
                  </a:rPr>
                  <a:t>2</a:t>
                </a:r>
                <a:endParaRPr lang="en-US" sz="2400" i="1">
                  <a:latin typeface="Times New Roman" pitchFamily="18" charset="0"/>
                </a:endParaRPr>
              </a:p>
            </p:txBody>
          </p:sp>
          <p:sp>
            <p:nvSpPr>
              <p:cNvPr id="48149" name="Text Box 13"/>
              <p:cNvSpPr txBox="1">
                <a:spLocks noChangeArrowheads="1"/>
              </p:cNvSpPr>
              <p:nvPr/>
            </p:nvSpPr>
            <p:spPr bwMode="auto">
              <a:xfrm>
                <a:off x="3072" y="2832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2400" i="1">
                    <a:latin typeface="Times New Roman" pitchFamily="18" charset="0"/>
                  </a:rPr>
                  <a:t> </a:t>
                </a:r>
                <a:r>
                  <a:rPr lang="en-US" sz="2000" i="1">
                    <a:latin typeface="Times New Roman" pitchFamily="18" charset="0"/>
                  </a:rPr>
                  <a:t>x</a:t>
                </a:r>
                <a:r>
                  <a:rPr lang="en-US" sz="2000" i="1" baseline="-25000">
                    <a:latin typeface="Times New Roman" pitchFamily="18" charset="0"/>
                  </a:rPr>
                  <a:t>2</a:t>
                </a:r>
                <a:r>
                  <a:rPr lang="en-US" sz="2000" i="1">
                    <a:latin typeface="Times New Roman" pitchFamily="18" charset="0"/>
                  </a:rPr>
                  <a:t> = 0@2</a:t>
                </a:r>
              </a:p>
            </p:txBody>
          </p:sp>
          <p:sp>
            <p:nvSpPr>
              <p:cNvPr id="48150" name="Line 14"/>
              <p:cNvSpPr>
                <a:spLocks noChangeShapeType="1"/>
              </p:cNvSpPr>
              <p:nvPr/>
            </p:nvSpPr>
            <p:spPr bwMode="auto">
              <a:xfrm>
                <a:off x="2640" y="2544"/>
                <a:ext cx="62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48147" name="Text Box 15"/>
            <p:cNvSpPr txBox="1">
              <a:spLocks noChangeArrowheads="1"/>
            </p:cNvSpPr>
            <p:nvPr/>
          </p:nvSpPr>
          <p:spPr bwMode="auto">
            <a:xfrm>
              <a:off x="3792" y="2832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  <a:sym typeface="Symbol" pitchFamily="18" charset="2"/>
                </a:rPr>
                <a:t> x</a:t>
              </a:r>
              <a:r>
                <a:rPr lang="en-US" sz="2000" i="1" baseline="-25000">
                  <a:latin typeface="Times New Roman" pitchFamily="18" charset="0"/>
                  <a:sym typeface="Symbol" pitchFamily="18" charset="2"/>
                </a:rPr>
                <a:t>3</a:t>
              </a:r>
              <a:r>
                <a:rPr lang="en-US" sz="2000" i="1">
                  <a:latin typeface="Times New Roman" pitchFamily="18" charset="0"/>
                  <a:sym typeface="Symbol" pitchFamily="18" charset="2"/>
                </a:rPr>
                <a:t> = 1@2</a:t>
              </a:r>
              <a:endParaRPr lang="en-US" sz="2000" i="1">
                <a:latin typeface="Times New Roman" pitchFamily="18" charset="0"/>
              </a:endParaRPr>
            </a:p>
          </p:txBody>
        </p:sp>
      </p:grp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3263900" y="2743200"/>
            <a:ext cx="1612900" cy="760413"/>
            <a:chOff x="2056" y="1728"/>
            <a:chExt cx="1016" cy="479"/>
          </a:xfrm>
        </p:grpSpPr>
        <p:sp>
          <p:nvSpPr>
            <p:cNvPr id="48143" name="Text Box 17"/>
            <p:cNvSpPr txBox="1">
              <a:spLocks noChangeArrowheads="1"/>
            </p:cNvSpPr>
            <p:nvPr/>
          </p:nvSpPr>
          <p:spPr bwMode="auto">
            <a:xfrm>
              <a:off x="2256" y="172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i="1">
                  <a:latin typeface="Times New Roman" pitchFamily="18" charset="0"/>
                </a:rPr>
                <a:t> </a:t>
              </a:r>
              <a:r>
                <a:rPr lang="en-US" sz="2000" i="1">
                  <a:latin typeface="Times New Roman" pitchFamily="18" charset="0"/>
                </a:rPr>
                <a:t>x</a:t>
              </a:r>
              <a:r>
                <a:rPr lang="en-US" sz="2000" i="1" baseline="-25000">
                  <a:latin typeface="Times New Roman" pitchFamily="18" charset="0"/>
                </a:rPr>
                <a:t>1</a:t>
              </a:r>
              <a:r>
                <a:rPr lang="en-US" sz="2000" i="1">
                  <a:latin typeface="Times New Roman" pitchFamily="18" charset="0"/>
                </a:rPr>
                <a:t> = 0@1</a:t>
              </a:r>
              <a:endParaRPr lang="en-US" sz="2000" i="1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48144" name="AutoShape 18"/>
            <p:cNvCxnSpPr>
              <a:cxnSpLocks noChangeShapeType="1"/>
              <a:stCxn id="48140" idx="5"/>
              <a:endCxn id="48148" idx="1"/>
            </p:cNvCxnSpPr>
            <p:nvPr/>
          </p:nvCxnSpPr>
          <p:spPr bwMode="auto">
            <a:xfrm>
              <a:off x="2056" y="1777"/>
              <a:ext cx="400" cy="43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48140" name="Oval 20"/>
          <p:cNvSpPr>
            <a:spLocks noChangeArrowheads="1"/>
          </p:cNvSpPr>
          <p:nvPr/>
        </p:nvSpPr>
        <p:spPr bwMode="auto">
          <a:xfrm>
            <a:off x="2743200" y="2286000"/>
            <a:ext cx="609600" cy="609600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 x</a:t>
            </a:r>
            <a:r>
              <a:rPr lang="en-US" sz="2400" i="1" baseline="-25000">
                <a:latin typeface="Times New Roman" pitchFamily="18" charset="0"/>
              </a:rPr>
              <a:t>1</a:t>
            </a:r>
            <a:endParaRPr lang="en-US" sz="2400" i="1">
              <a:latin typeface="Times New Roman" pitchFamily="18" charset="0"/>
            </a:endParaRPr>
          </a:p>
        </p:txBody>
      </p:sp>
      <p:cxnSp>
        <p:nvCxnSpPr>
          <p:cNvPr id="48141" name="AutoShape 21"/>
          <p:cNvCxnSpPr>
            <a:cxnSpLocks noChangeShapeType="1"/>
            <a:stCxn id="48140" idx="3"/>
          </p:cNvCxnSpPr>
          <p:nvPr/>
        </p:nvCxnSpPr>
        <p:spPr bwMode="auto">
          <a:xfrm flipH="1">
            <a:off x="1752600" y="2820988"/>
            <a:ext cx="1079500" cy="2055813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8142" name="Text Box 22"/>
          <p:cNvSpPr txBox="1">
            <a:spLocks noChangeArrowheads="1"/>
          </p:cNvSpPr>
          <p:nvPr/>
        </p:nvSpPr>
        <p:spPr bwMode="auto">
          <a:xfrm>
            <a:off x="990600" y="2971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1</a:t>
            </a:r>
            <a:r>
              <a:rPr lang="en-US" sz="2000" i="1" dirty="0">
                <a:latin typeface="Times New Roman" pitchFamily="18" charset="0"/>
              </a:rPr>
              <a:t> = 1@1</a:t>
            </a:r>
            <a:endParaRPr lang="en-US" sz="2000" i="1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utoUpdateAnimBg="0"/>
      <p:bldP spid="55302" grpId="0" autoUpdateAnimBg="0"/>
      <p:bldP spid="55303" grpId="0" autoUpdateAnimBg="0"/>
      <p:bldP spid="55304" grpId="0" animBg="1" autoUpdateAnimBg="0"/>
      <p:bldP spid="481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B3CEE-39F3-43B0-AD88-F85E3C901985}" type="slidenum">
              <a:rPr lang="he-IL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84213" y="2060575"/>
            <a:ext cx="8135937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(true)</a:t>
            </a:r>
          </a:p>
          <a:p>
            <a:pPr algn="l" rtl="0" eaLnBrk="0" hangingPunct="0"/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 eaLnBrk="0" hangingPunct="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(!Decide())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(SAT); </a:t>
            </a:r>
          </a:p>
          <a:p>
            <a:pPr algn="l" rtl="0" eaLnBrk="0" hangingPunct="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(!BCP())</a:t>
            </a:r>
          </a:p>
          <a:p>
            <a:pPr algn="l" rtl="0" eaLnBrk="0" hangingPunct="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Resolve_Conflict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(UNSAT);</a:t>
            </a:r>
          </a:p>
          <a:p>
            <a:pPr algn="l" rtl="0" eaLnBrk="0" hangingPunct="0"/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5508625" y="1277938"/>
            <a:ext cx="2438400" cy="1143000"/>
          </a:xfrm>
          <a:prstGeom prst="wedgeRectCallout">
            <a:avLst>
              <a:gd name="adj1" fmla="val -152931"/>
              <a:gd name="adj2" fmla="val 859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Choose the next </a:t>
            </a:r>
          </a:p>
          <a:p>
            <a:pPr algn="ctr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variable and value.</a:t>
            </a:r>
          </a:p>
          <a:p>
            <a:pPr algn="ctr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Return False if all </a:t>
            </a:r>
          </a:p>
          <a:p>
            <a:pPr algn="ctr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variables are assigned</a:t>
            </a:r>
            <a:endParaRPr lang="en-US" sz="24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403648" y="5024438"/>
            <a:ext cx="2362200" cy="1676400"/>
          </a:xfrm>
          <a:prstGeom prst="wedgeRectCallout">
            <a:avLst>
              <a:gd name="adj1" fmla="val 23255"/>
              <a:gd name="adj2" fmla="val -1358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Apply unit clause rule.</a:t>
            </a:r>
          </a:p>
          <a:p>
            <a:pPr algn="ctr" rtl="0" eaLnBrk="0" hangingPunct="0"/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Return False if reached </a:t>
            </a:r>
          </a:p>
          <a:p>
            <a:pPr algn="ctr" rtl="0" eaLnBrk="0" hangingPunct="0"/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 conflict</a:t>
            </a:r>
            <a:endParaRPr lang="en-US" sz="240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5486400" y="5105400"/>
            <a:ext cx="2514600" cy="990600"/>
          </a:xfrm>
          <a:prstGeom prst="wedgeRectCallout">
            <a:avLst>
              <a:gd name="adj1" fmla="val -75949"/>
              <a:gd name="adj2" fmla="val -1733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Backtrack until </a:t>
            </a:r>
          </a:p>
          <a:p>
            <a:pPr algn="ctr" rtl="0" eaLnBrk="0" hangingPunct="0"/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no conflict.</a:t>
            </a:r>
          </a:p>
          <a:p>
            <a:pPr algn="ctr" rtl="0" eaLnBrk="0" hangingPunct="0"/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Return False if impossible</a:t>
            </a:r>
            <a:endParaRPr lang="en-US" sz="240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23850" y="404813"/>
            <a:ext cx="5753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Miriam" pitchFamily="2" charset="-79"/>
              </a:rPr>
              <a:t>A Basic SAT algorithm</a:t>
            </a:r>
            <a:r>
              <a:rPr lang="en-US" sz="3600" dirty="0">
                <a:solidFill>
                  <a:schemeClr val="tx2"/>
                </a:solidFill>
                <a:latin typeface="Times New Roman" pitchFamily="18" charset="0"/>
                <a:cs typeface="Miriam" pitchFamily="2" charset="-79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Times"/>
                <a:cs typeface="Miriam" pitchFamily="2" charset="-79"/>
              </a:rPr>
              <a:t>(</a:t>
            </a:r>
            <a:r>
              <a:rPr lang="en-US" sz="2800" dirty="0">
                <a:solidFill>
                  <a:schemeClr val="tx2"/>
                </a:solidFill>
                <a:latin typeface="Times"/>
              </a:rPr>
              <a:t>DPLL-based)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 autoUpdateAnimBg="0"/>
      <p:bldP spid="56324" grpId="0" animBg="1" autoUpdateAnimBg="0"/>
      <p:bldP spid="5632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Miriam" pitchFamily="2" charset="-79"/>
              </a:rPr>
              <a:t>A Basic SAT algorithm</a:t>
            </a:r>
            <a:r>
              <a:rPr lang="en-US" sz="4000" dirty="0">
                <a:solidFill>
                  <a:schemeClr val="tx2"/>
                </a:solidFill>
                <a:latin typeface="Times New Roman" pitchFamily="18" charset="0"/>
                <a:cs typeface="Miriam" pitchFamily="2" charset="-79"/>
              </a:rPr>
              <a:t> </a:t>
            </a:r>
            <a:br>
              <a:rPr lang="en-US" sz="4000" dirty="0">
                <a:solidFill>
                  <a:schemeClr val="tx2"/>
                </a:solidFill>
                <a:latin typeface="Times New Roman" pitchFamily="18" charset="0"/>
                <a:cs typeface="Miriam" pitchFamily="2" charset="-79"/>
              </a:rPr>
            </a:br>
            <a:r>
              <a:rPr lang="en-US" dirty="0">
                <a:solidFill>
                  <a:schemeClr val="tx2"/>
                </a:solidFill>
                <a:latin typeface="Times"/>
                <a:cs typeface="Miriam" pitchFamily="2" charset="-79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Times"/>
              </a:rPr>
              <a:t>DPLL-based)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74889"/>
            <a:ext cx="8229600" cy="39463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		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backtrack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conflicting_clause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PrintAssignment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("SAT");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54A4-E996-4AD6-96A9-EA1AE339F2A2}" type="slidenum">
              <a:rPr lang="he-IL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756636" y="3429332"/>
            <a:ext cx="3888432" cy="685701"/>
          </a:xfrm>
          <a:prstGeom prst="wedgeRectCallout">
            <a:avLst>
              <a:gd name="adj1" fmla="val -77722"/>
              <a:gd name="adj2" fmla="val 3137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Choose next variable and value.</a:t>
            </a:r>
          </a:p>
          <a:p>
            <a:pPr algn="ctr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Return false if all variables are assigned</a:t>
            </a:r>
            <a:endParaRPr lang="en-US" sz="24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644008" y="871091"/>
            <a:ext cx="4248472" cy="1125687"/>
          </a:xfrm>
          <a:prstGeom prst="wedgeRectCallout">
            <a:avLst>
              <a:gd name="adj1" fmla="val -85338"/>
              <a:gd name="adj2" fmla="val 1022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Apply the unit clause rule until convergence.</a:t>
            </a:r>
          </a:p>
          <a:p>
            <a:pPr algn="l" rtl="0" eaLnBrk="0" hangingPunct="0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reached a conflict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dl=0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(“UNSAT”);</a:t>
            </a:r>
          </a:p>
          <a:p>
            <a:pPr algn="l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992311" y="2117819"/>
            <a:ext cx="2664296" cy="776660"/>
          </a:xfrm>
          <a:prstGeom prst="wedgeRectCallout">
            <a:avLst>
              <a:gd name="adj1" fmla="val -124071"/>
              <a:gd name="adj2" fmla="val 662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Apply learning. </a:t>
            </a:r>
          </a:p>
          <a:p>
            <a:pPr algn="ctr" rtl="0" eaLnBrk="0" hangingPunct="0"/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return backtrack level.</a:t>
            </a:r>
            <a:endParaRPr lang="en-US" sz="24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5459" y="6363720"/>
            <a:ext cx="435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BCP = Boolean Constraints Propagation</a:t>
            </a:r>
          </a:p>
        </p:txBody>
      </p:sp>
    </p:spTree>
    <p:extLst>
      <p:ext uri="{BB962C8B-B14F-4D97-AF65-F5344CB8AC3E}">
        <p14:creationId xmlns:p14="http://schemas.microsoft.com/office/powerpoint/2010/main" val="230182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D0D0B-6388-48F7-8C12-6D45A1663924}" type="slidenum">
              <a:rPr lang="he-IL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Modeling problems in Propositional Logic</a:t>
            </a:r>
          </a:p>
          <a:p>
            <a:pPr eaLnBrk="1" hangingPunct="1"/>
            <a:r>
              <a:rPr lang="en-US" dirty="0"/>
              <a:t>SAT basics</a:t>
            </a:r>
          </a:p>
          <a:p>
            <a:pPr eaLnBrk="1" hangingPunct="1"/>
            <a:r>
              <a:rPr lang="en-US" dirty="0"/>
              <a:t>Decision heuristics</a:t>
            </a:r>
          </a:p>
          <a:p>
            <a:pPr eaLnBrk="1" hangingPunct="1"/>
            <a:r>
              <a:rPr lang="en-US" dirty="0"/>
              <a:t>Non-chronological Backtracking</a:t>
            </a:r>
          </a:p>
          <a:p>
            <a:pPr eaLnBrk="1" hangingPunct="1"/>
            <a:r>
              <a:rPr lang="en-US" dirty="0"/>
              <a:t>Learning with Conflict Clauses</a:t>
            </a:r>
          </a:p>
          <a:p>
            <a:pPr eaLnBrk="1" hangingPunct="1"/>
            <a:r>
              <a:rPr lang="en-US" dirty="0"/>
              <a:t>SAT and resolution</a:t>
            </a:r>
          </a:p>
          <a:p>
            <a:pPr eaLnBrk="1" hangingPunct="1"/>
            <a:r>
              <a:rPr lang="en-US" dirty="0"/>
              <a:t>More techniques: decision heuristics, deduction.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03DF4-EDF9-4C9C-858D-B5631C1EDDB6}" type="slidenum">
              <a:rPr lang="he-IL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8820150" cy="4114800"/>
          </a:xfrm>
        </p:spPr>
        <p:txBody>
          <a:bodyPr/>
          <a:lstStyle/>
          <a:p>
            <a:pPr eaLnBrk="1" hangingPunct="1"/>
            <a:r>
              <a:rPr lang="en-US" dirty="0">
                <a:cs typeface="Times New Roman" pitchFamily="18" charset="0"/>
              </a:rPr>
              <a:t>Maintain a counter for each literal: in how many unresolved clauses it appears ? </a:t>
            </a:r>
          </a:p>
          <a:p>
            <a:pPr eaLnBrk="1" hangingPunct="1"/>
            <a:r>
              <a:rPr lang="en-US" dirty="0">
                <a:cs typeface="Times New Roman" pitchFamily="18" charset="0"/>
              </a:rPr>
              <a:t>Decide on the literal with the largest counter.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Requires O(#literals) queries for each decision.</a:t>
            </a:r>
          </a:p>
        </p:txBody>
      </p:sp>
      <p:sp>
        <p:nvSpPr>
          <p:cNvPr id="51203" name="Text Box 3"/>
          <p:cNvSpPr>
            <a:spLocks noGrp="1" noChangeArrowheads="1"/>
          </p:cNvSpPr>
          <p:nvPr>
            <p:ph type="title"/>
          </p:nvPr>
        </p:nvSpPr>
        <p:spPr>
          <a:xfrm>
            <a:off x="323850" y="217488"/>
            <a:ext cx="7793038" cy="908050"/>
          </a:xfrm>
        </p:spPr>
        <p:txBody>
          <a:bodyPr anchor="ctr"/>
          <a:lstStyle/>
          <a:p>
            <a:r>
              <a:rPr lang="en-US">
                <a:cs typeface="Times New Roman" pitchFamily="18" charset="0"/>
              </a:rPr>
              <a:t>Decision heuristics</a:t>
            </a:r>
            <a:br>
              <a:rPr lang="en-US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 </a:t>
            </a:r>
            <a:r>
              <a:rPr lang="en-US" sz="1800" u="sng">
                <a:solidFill>
                  <a:schemeClr val="tx1"/>
                </a:solidFill>
              </a:rPr>
              <a:t>DLIS</a:t>
            </a:r>
            <a:r>
              <a:rPr lang="en-US" sz="1800">
                <a:solidFill>
                  <a:schemeClr val="tx1"/>
                </a:solidFill>
              </a:rPr>
              <a:t>  (Dynamic Largest Individual Sum)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1730F-4704-45EF-ACB8-8FB9F9F2F4CD}" type="slidenum">
              <a:rPr lang="he-IL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38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276475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</a:rPr>
              <a:t>Compute for every clause 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2000" dirty="0">
                <a:cs typeface="Times New Roman" pitchFamily="18" charset="0"/>
              </a:rPr>
              <a:t> and every literal 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  <a:cs typeface="Times New Roman" pitchFamily="18" charset="0"/>
              </a:rPr>
              <a:t>l</a:t>
            </a:r>
            <a:r>
              <a:rPr lang="en-US" sz="2000" dirty="0">
                <a:cs typeface="Times New Roman" pitchFamily="18" charset="0"/>
              </a:rPr>
              <a:t>: </a:t>
            </a:r>
          </a:p>
          <a:p>
            <a:pPr eaLnBrk="1" hangingPunct="1"/>
            <a:endParaRPr lang="en-US" sz="2000" dirty="0">
              <a:cs typeface="Times New Roman" pitchFamily="18" charset="0"/>
            </a:endParaRPr>
          </a:p>
          <a:p>
            <a:pPr eaLnBrk="1" hangingPunct="1"/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  <a:cs typeface="Times New Roman" pitchFamily="18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  <a:cs typeface="Times New Roman" pitchFamily="18" charset="0"/>
              </a:rPr>
              <a:t>l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) :=</a:t>
            </a:r>
            <a:r>
              <a:rPr lang="en-US" sz="2000" dirty="0">
                <a:cs typeface="Times New Roman" pitchFamily="18" charset="0"/>
              </a:rPr>
              <a:t> </a:t>
            </a:r>
          </a:p>
          <a:p>
            <a:pPr eaLnBrk="1" hangingPunct="1"/>
            <a:endParaRPr lang="en-US" sz="2000" dirty="0">
              <a:cs typeface="Times New Roman" pitchFamily="18" charset="0"/>
            </a:endParaRPr>
          </a:p>
          <a:p>
            <a:pPr eaLnBrk="1" hangingPunct="1"/>
            <a:r>
              <a:rPr lang="en-US" sz="2000" dirty="0">
                <a:cs typeface="Times New Roman" pitchFamily="18" charset="0"/>
              </a:rPr>
              <a:t>Choose a variable 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  <a:cs typeface="Times New Roman" pitchFamily="18" charset="0"/>
              </a:rPr>
              <a:t>l</a:t>
            </a:r>
            <a:r>
              <a:rPr lang="en-US" sz="2000" dirty="0">
                <a:cs typeface="Times New Roman" pitchFamily="18" charset="0"/>
              </a:rPr>
              <a:t> that maximizes 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  <a:cs typeface="Times New Roman" pitchFamily="18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  <a:cs typeface="Times New Roman" pitchFamily="18" charset="0"/>
              </a:rPr>
              <a:t>l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).</a:t>
            </a:r>
            <a:r>
              <a:rPr lang="en-US" sz="2000" dirty="0">
                <a:solidFill>
                  <a:srgbClr val="FF3300"/>
                </a:solidFill>
                <a:cs typeface="Times New Roman" pitchFamily="18" charset="0"/>
              </a:rPr>
              <a:t> </a:t>
            </a:r>
            <a:endParaRPr lang="en-US" sz="2000" dirty="0">
              <a:cs typeface="Times New Roman" pitchFamily="18" charset="0"/>
            </a:endParaRPr>
          </a:p>
          <a:p>
            <a:pPr eaLnBrk="1" hangingPunct="1"/>
            <a:endParaRPr lang="en-US" sz="2000" dirty="0">
              <a:cs typeface="Times New Roman" pitchFamily="18" charset="0"/>
            </a:endParaRPr>
          </a:p>
          <a:p>
            <a:pPr eaLnBrk="1" hangingPunct="1"/>
            <a:r>
              <a:rPr lang="en-US" sz="2000" dirty="0">
                <a:cs typeface="Times New Roman" pitchFamily="18" charset="0"/>
              </a:rPr>
              <a:t>This gives an exponentially higher weight to literals in shorter clauses.</a:t>
            </a:r>
            <a:r>
              <a:rPr lang="en-US" sz="2000" dirty="0"/>
              <a:t> </a:t>
            </a:r>
          </a:p>
        </p:txBody>
      </p:sp>
      <p:sp>
        <p:nvSpPr>
          <p:cNvPr id="33808" name="Rectangle 3"/>
          <p:cNvSpPr>
            <a:spLocks noChangeArrowheads="1"/>
          </p:cNvSpPr>
          <p:nvPr/>
        </p:nvSpPr>
        <p:spPr bwMode="auto">
          <a:xfrm>
            <a:off x="4238625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e-IL"/>
          </a:p>
        </p:txBody>
      </p:sp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2268538" y="2997200"/>
          <a:ext cx="13255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משוואה" r:id="rId3" imgW="513000" imgH="295200" progId="Equation.3">
                  <p:embed/>
                </p:oleObj>
              </mc:Choice>
              <mc:Fallback>
                <p:oleObj name="משוואה" r:id="rId3" imgW="513000" imgH="295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7200"/>
                        <a:ext cx="132556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Text Box 5"/>
          <p:cNvSpPr txBox="1">
            <a:spLocks noChangeArrowheads="1"/>
          </p:cNvSpPr>
          <p:nvPr/>
        </p:nvSpPr>
        <p:spPr bwMode="auto">
          <a:xfrm>
            <a:off x="379413" y="333375"/>
            <a:ext cx="77930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en-US" sz="320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  <a:t>Decision heuristics</a:t>
            </a:r>
            <a:br>
              <a:rPr lang="en-US" sz="320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</a:br>
            <a:r>
              <a:rPr lang="en-US" sz="2000" u="sng">
                <a:latin typeface="Garamond" pitchFamily="18" charset="0"/>
                <a:cs typeface="Times New Roman" pitchFamily="18" charset="0"/>
              </a:rPr>
              <a:t>Jeroslow-Wang </a:t>
            </a:r>
            <a:r>
              <a:rPr lang="en-US" sz="2000">
                <a:latin typeface="Garamond" pitchFamily="18" charset="0"/>
                <a:cs typeface="Times New Roman" pitchFamily="18" charset="0"/>
              </a:rPr>
              <a:t>method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ACE1C-21EA-454F-A269-85BCF50F5C43}" type="slidenum">
              <a:rPr lang="he-IL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2400" cy="4762500"/>
          </a:xfrm>
        </p:spPr>
        <p:txBody>
          <a:bodyPr/>
          <a:lstStyle/>
          <a:p>
            <a:pPr eaLnBrk="1" hangingPunct="1"/>
            <a:r>
              <a:rPr lang="en-US" sz="2200" dirty="0"/>
              <a:t>Let 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f</a:t>
            </a:r>
            <a:r>
              <a:rPr lang="en-US" sz="2200" i="1" dirty="0">
                <a:solidFill>
                  <a:schemeClr val="tx1"/>
                </a:solidFill>
              </a:rPr>
              <a:t>*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r>
              <a:rPr lang="en-US" sz="2200" dirty="0"/>
              <a:t> be the # of unresolved smallest clauses containing 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200" dirty="0"/>
              <a:t>. Choose 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200" dirty="0"/>
              <a:t> that maximizes: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	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f</a:t>
            </a:r>
            <a:r>
              <a:rPr lang="en-US" sz="2200" dirty="0">
                <a:solidFill>
                  <a:schemeClr val="tx1"/>
                </a:solidFill>
              </a:rPr>
              <a:t>*(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) + 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f</a:t>
            </a:r>
            <a:r>
              <a:rPr lang="en-US" sz="2200" dirty="0">
                <a:solidFill>
                  <a:schemeClr val="tx1"/>
                </a:solidFill>
              </a:rPr>
              <a:t>*(</a:t>
            </a:r>
            <a:r>
              <a:rPr lang="en-US" sz="2200" dirty="0">
                <a:solidFill>
                  <a:schemeClr val="tx1"/>
                </a:solidFill>
                <a:latin typeface="cmsy10" pitchFamily="34" charset="0"/>
              </a:rPr>
              <a:t>: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)) * 2</a:t>
            </a:r>
            <a:r>
              <a:rPr lang="en-US" sz="2200" baseline="30000" dirty="0">
                <a:solidFill>
                  <a:schemeClr val="tx1"/>
                </a:solidFill>
              </a:rPr>
              <a:t>k </a:t>
            </a:r>
            <a:r>
              <a:rPr lang="en-US" sz="2200" dirty="0">
                <a:solidFill>
                  <a:schemeClr val="tx1"/>
                </a:solidFill>
              </a:rPr>
              <a:t> + 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f</a:t>
            </a:r>
            <a:r>
              <a:rPr lang="en-US" sz="2200" dirty="0">
                <a:solidFill>
                  <a:schemeClr val="tx1"/>
                </a:solidFill>
              </a:rPr>
              <a:t>*(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) * 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f</a:t>
            </a:r>
            <a:r>
              <a:rPr lang="en-US" sz="2200" dirty="0">
                <a:solidFill>
                  <a:schemeClr val="tx1"/>
                </a:solidFill>
              </a:rPr>
              <a:t>*( </a:t>
            </a:r>
            <a:r>
              <a:rPr lang="en-US" sz="2200" dirty="0">
                <a:solidFill>
                  <a:schemeClr val="tx1"/>
                </a:solidFill>
                <a:latin typeface="cmsy10" pitchFamily="34" charset="0"/>
              </a:rPr>
              <a:t>:</a:t>
            </a: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mmi10" pitchFamily="34" charset="0"/>
              </a:rPr>
              <a:t>k</a:t>
            </a:r>
            <a:r>
              <a:rPr lang="en-US" sz="2200" dirty="0"/>
              <a:t> is chosen heuristically. 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idea: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Give preference to satisfying small clauses.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Among those, give preference to balanced variables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Example: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*(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= 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*(</a:t>
            </a:r>
            <a:r>
              <a:rPr lang="en-US" sz="2000" dirty="0">
                <a:solidFill>
                  <a:schemeClr val="tx1"/>
                </a:solidFill>
                <a:latin typeface="cmsy10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= 3</a:t>
            </a:r>
            <a:r>
              <a:rPr lang="en-US" sz="2000" dirty="0"/>
              <a:t> is better than 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*(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= 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*(</a:t>
            </a:r>
            <a:r>
              <a:rPr lang="en-US" sz="2000" dirty="0">
                <a:solidFill>
                  <a:schemeClr val="tx1"/>
                </a:solidFill>
                <a:latin typeface="cmsy10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= 5</a:t>
            </a:r>
            <a:r>
              <a:rPr lang="en-US" sz="2000" dirty="0"/>
              <a:t>.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68313" y="115888"/>
            <a:ext cx="77930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en-US" sz="320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  <a:t>Decision heuristics</a:t>
            </a:r>
            <a:br>
              <a:rPr lang="en-US" sz="3200">
                <a:solidFill>
                  <a:schemeClr val="hlink"/>
                </a:solidFill>
                <a:latin typeface="Garamond" pitchFamily="18" charset="0"/>
                <a:cs typeface="Times New Roman" pitchFamily="18" charset="0"/>
              </a:rPr>
            </a:br>
            <a:r>
              <a:rPr lang="en-US" sz="2000" u="sng">
                <a:latin typeface="Garamond" pitchFamily="18" charset="0"/>
              </a:rPr>
              <a:t>MOM</a:t>
            </a:r>
            <a:r>
              <a:rPr lang="en-US" sz="2000">
                <a:latin typeface="Garamond" pitchFamily="18" charset="0"/>
              </a:rPr>
              <a:t> (Maximum Occurrence of clauses of Minimum size).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CF71E-87F2-4328-A5F5-E74D2B87F6D9}" type="slidenum">
              <a:rPr lang="he-IL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Pause...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We will see other (more advanced) decision Heuristics soon.</a:t>
            </a:r>
          </a:p>
          <a:p>
            <a:pPr eaLnBrk="1" hangingPunct="1"/>
            <a:r>
              <a:rPr lang="en-US"/>
              <a:t>These heuristics are integrated with a mechanism called </a:t>
            </a:r>
            <a:r>
              <a:rPr lang="en-US">
                <a:solidFill>
                  <a:schemeClr val="accent1"/>
                </a:solidFill>
              </a:rPr>
              <a:t>Learning</a:t>
            </a:r>
            <a:r>
              <a:rPr lang="en-US"/>
              <a:t> with </a:t>
            </a:r>
            <a:r>
              <a:rPr lang="en-US">
                <a:solidFill>
                  <a:schemeClr val="accent1"/>
                </a:solidFill>
              </a:rPr>
              <a:t>Conflict-Clauses</a:t>
            </a:r>
            <a:r>
              <a:rPr lang="en-US"/>
              <a:t>, which we will learn next.</a:t>
            </a:r>
          </a:p>
          <a:p>
            <a:pPr eaLnBrk="1" hangingPunct="1"/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2124075" y="333375"/>
            <a:ext cx="0" cy="360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2268538" y="333375"/>
            <a:ext cx="0" cy="360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785F2-730B-418A-8351-77B2DB0ED73B}" type="slidenum">
              <a:rPr lang="he-IL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SAT?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Fundamental problem from theoretical point of view</a:t>
            </a:r>
          </a:p>
          <a:p>
            <a:pPr lvl="1" eaLnBrk="1" hangingPunct="1"/>
            <a:r>
              <a:rPr lang="en-US"/>
              <a:t>Cook theorem, 1971: the first NP-complete problem.</a:t>
            </a:r>
          </a:p>
          <a:p>
            <a:pPr eaLnBrk="1" hangingPunct="1"/>
            <a:r>
              <a:rPr lang="en-US"/>
              <a:t>Numerous applications:</a:t>
            </a:r>
          </a:p>
          <a:p>
            <a:pPr lvl="1" eaLnBrk="1" hangingPunct="1"/>
            <a:r>
              <a:rPr lang="en-US"/>
              <a:t>Solving any NP problem...</a:t>
            </a:r>
          </a:p>
          <a:p>
            <a:pPr lvl="1" eaLnBrk="1" hangingPunct="1"/>
            <a:r>
              <a:rPr lang="en-US"/>
              <a:t>Verification: Model Checking, theorem-proving, ...</a:t>
            </a:r>
          </a:p>
          <a:p>
            <a:pPr lvl="1" eaLnBrk="1" hangingPunct="1"/>
            <a:r>
              <a:rPr lang="en-US"/>
              <a:t>AI: Planning, automated deduction, ...</a:t>
            </a:r>
          </a:p>
          <a:p>
            <a:pPr lvl="1" eaLnBrk="1" hangingPunct="1"/>
            <a:r>
              <a:rPr lang="en-US"/>
              <a:t>Design and analysis: CAD, VLSI</a:t>
            </a:r>
          </a:p>
          <a:p>
            <a:pPr lvl="1" eaLnBrk="1" hangingPunct="1"/>
            <a:r>
              <a:rPr lang="en-US"/>
              <a:t>Physics: statistical mechanics (models for spin-glass material)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4E83D-3694-41ED-9E06-96480087ED7F}" type="slidenum">
              <a:rPr lang="he-IL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Modeling problems in Propositional Logic</a:t>
            </a:r>
          </a:p>
          <a:p>
            <a:pPr eaLnBrk="1" hangingPunct="1"/>
            <a:r>
              <a:rPr lang="en-US" dirty="0"/>
              <a:t>SAT basics</a:t>
            </a:r>
          </a:p>
          <a:p>
            <a:pPr eaLnBrk="1" hangingPunct="1"/>
            <a:r>
              <a:rPr lang="en-US" dirty="0"/>
              <a:t>Decision heuristics</a:t>
            </a:r>
          </a:p>
          <a:p>
            <a:pPr eaLnBrk="1" hangingPunct="1"/>
            <a:r>
              <a:rPr lang="en-US" dirty="0"/>
              <a:t>Non-chronological Backtracking</a:t>
            </a:r>
          </a:p>
          <a:p>
            <a:pPr eaLnBrk="1" hangingPunct="1"/>
            <a:r>
              <a:rPr lang="en-US" dirty="0"/>
              <a:t>Learning with Conflict Clauses</a:t>
            </a:r>
          </a:p>
          <a:p>
            <a:pPr eaLnBrk="1" hangingPunct="1"/>
            <a:r>
              <a:rPr lang="en-US" dirty="0"/>
              <a:t>SAT and resolution</a:t>
            </a:r>
          </a:p>
          <a:p>
            <a:pPr eaLnBrk="1" hangingPunct="1"/>
            <a:r>
              <a:rPr lang="en-US" dirty="0"/>
              <a:t>More techniques: decision heuristics, deduction.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CD104-786E-46C3-AA01-402600D5B30D}" type="slidenum">
              <a:rPr lang="he-IL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Implication graphs and learning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36550" y="1130300"/>
            <a:ext cx="822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</a:rPr>
              <a:t>Current truth assignment</a:t>
            </a: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: </a:t>
            </a:r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{x</a:t>
            </a:r>
            <a:r>
              <a:rPr lang="en-US" altLang="en-US" sz="18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=0@1 ,x</a:t>
            </a:r>
            <a:r>
              <a:rPr lang="en-US" altLang="en-US" sz="18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=0@3, x</a:t>
            </a:r>
            <a:r>
              <a:rPr lang="en-US" altLang="en-US" sz="18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=0@3, x</a:t>
            </a:r>
            <a:r>
              <a:rPr lang="en-US" altLang="en-US" sz="18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=1@2, x</a:t>
            </a:r>
            <a:r>
              <a:rPr lang="en-US" altLang="en-US" sz="18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=1@2}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Tahoma" panose="020B0604030504040204" pitchFamily="34" charset="0"/>
              </a:rPr>
              <a:t>Current decision assignment</a:t>
            </a: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:</a:t>
            </a:r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 {x</a:t>
            </a:r>
            <a:r>
              <a:rPr lang="en-US" altLang="en-US" sz="180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=1@6}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59575" y="3429000"/>
            <a:ext cx="1622425" cy="1158875"/>
            <a:chOff x="6759575" y="3429000"/>
            <a:chExt cx="1622425" cy="1158875"/>
          </a:xfrm>
        </p:grpSpPr>
        <p:cxnSp>
          <p:nvCxnSpPr>
            <p:cNvPr id="18484" name="AutoShape 6"/>
            <p:cNvCxnSpPr>
              <a:cxnSpLocks noChangeShapeType="1"/>
              <a:endCxn id="18489" idx="3"/>
            </p:cNvCxnSpPr>
            <p:nvPr/>
          </p:nvCxnSpPr>
          <p:spPr bwMode="auto">
            <a:xfrm flipV="1">
              <a:off x="6759575" y="4016282"/>
              <a:ext cx="882743" cy="4255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AutoShape 7"/>
            <p:cNvCxnSpPr>
              <a:cxnSpLocks noChangeShapeType="1"/>
              <a:endCxn id="18489" idx="1"/>
            </p:cNvCxnSpPr>
            <p:nvPr/>
          </p:nvCxnSpPr>
          <p:spPr bwMode="auto">
            <a:xfrm>
              <a:off x="6781800" y="3429000"/>
              <a:ext cx="860518" cy="479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6" name="Text Box 8"/>
            <p:cNvSpPr txBox="1">
              <a:spLocks noChangeArrowheads="1"/>
            </p:cNvSpPr>
            <p:nvPr/>
          </p:nvSpPr>
          <p:spPr bwMode="auto">
            <a:xfrm>
              <a:off x="6918325" y="3505200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8487" name="Text Box 9"/>
            <p:cNvSpPr txBox="1">
              <a:spLocks noChangeArrowheads="1"/>
            </p:cNvSpPr>
            <p:nvPr/>
          </p:nvSpPr>
          <p:spPr bwMode="auto">
            <a:xfrm>
              <a:off x="6934200" y="3854450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8488" name="Text Box 10"/>
            <p:cNvSpPr txBox="1">
              <a:spLocks noChangeArrowheads="1"/>
            </p:cNvSpPr>
            <p:nvPr/>
          </p:nvSpPr>
          <p:spPr bwMode="auto">
            <a:xfrm>
              <a:off x="7391400" y="3733800"/>
              <a:ext cx="990600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0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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conflict</a:t>
              </a:r>
            </a:p>
          </p:txBody>
        </p:sp>
        <p:sp>
          <p:nvSpPr>
            <p:cNvPr id="18489" name="Oval 11"/>
            <p:cNvSpPr>
              <a:spLocks noChangeArrowheads="1"/>
            </p:cNvSpPr>
            <p:nvPr/>
          </p:nvSpPr>
          <p:spPr bwMode="auto">
            <a:xfrm>
              <a:off x="7620000" y="3886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39" name="Oval 12"/>
          <p:cNvSpPr>
            <a:spLocks noChangeArrowheads="1"/>
          </p:cNvSpPr>
          <p:nvPr/>
        </p:nvSpPr>
        <p:spPr bwMode="auto">
          <a:xfrm>
            <a:off x="3657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sp>
        <p:nvSpPr>
          <p:cNvPr id="18440" name="Oval 13"/>
          <p:cNvSpPr>
            <a:spLocks noChangeArrowheads="1"/>
          </p:cNvSpPr>
          <p:nvPr/>
        </p:nvSpPr>
        <p:spPr bwMode="auto">
          <a:xfrm>
            <a:off x="36576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sp>
        <p:nvSpPr>
          <p:cNvPr id="18441" name="Oval 14"/>
          <p:cNvSpPr>
            <a:spLocks noChangeArrowheads="1"/>
          </p:cNvSpPr>
          <p:nvPr/>
        </p:nvSpPr>
        <p:spPr bwMode="auto">
          <a:xfrm>
            <a:off x="57150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sp>
        <p:nvSpPr>
          <p:cNvPr id="18442" name="Oval 15"/>
          <p:cNvSpPr>
            <a:spLocks noChangeArrowheads="1"/>
          </p:cNvSpPr>
          <p:nvPr/>
        </p:nvSpPr>
        <p:spPr bwMode="auto">
          <a:xfrm>
            <a:off x="5638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sp>
        <p:nvSpPr>
          <p:cNvPr id="18443" name="Text Box 16"/>
          <p:cNvSpPr txBox="1">
            <a:spLocks noChangeArrowheads="1"/>
          </p:cNvSpPr>
          <p:nvPr/>
        </p:nvSpPr>
        <p:spPr bwMode="auto">
          <a:xfrm>
            <a:off x="3276600" y="50736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=0@1</a:t>
            </a:r>
            <a:endParaRPr lang="en-US" altLang="en-US" sz="1600" i="1" baseline="-250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44" name="Text Box 17"/>
          <p:cNvSpPr txBox="1">
            <a:spLocks noChangeArrowheads="1"/>
          </p:cNvSpPr>
          <p:nvPr/>
        </p:nvSpPr>
        <p:spPr bwMode="auto">
          <a:xfrm>
            <a:off x="2819400" y="377825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=1@6</a:t>
            </a:r>
            <a:endParaRPr lang="en-US" altLang="en-US" sz="1600" i="1" baseline="-250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45" name="Text Box 18"/>
          <p:cNvSpPr txBox="1">
            <a:spLocks noChangeArrowheads="1"/>
          </p:cNvSpPr>
          <p:nvPr/>
        </p:nvSpPr>
        <p:spPr bwMode="auto">
          <a:xfrm>
            <a:off x="5257800" y="2514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=0@3</a:t>
            </a:r>
            <a:endParaRPr lang="en-US" altLang="en-US" sz="1600" i="1" baseline="-250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46" name="Text Box 19"/>
          <p:cNvSpPr txBox="1">
            <a:spLocks noChangeArrowheads="1"/>
          </p:cNvSpPr>
          <p:nvPr/>
        </p:nvSpPr>
        <p:spPr bwMode="auto">
          <a:xfrm>
            <a:off x="5257800" y="507365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=0@3</a:t>
            </a:r>
            <a:endParaRPr lang="en-US" altLang="en-US" sz="1600" i="1" baseline="-250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94580" name="Group 20"/>
          <p:cNvGrpSpPr>
            <a:grpSpLocks/>
          </p:cNvGrpSpPr>
          <p:nvPr/>
        </p:nvGrpSpPr>
        <p:grpSpPr bwMode="auto">
          <a:xfrm>
            <a:off x="5768975" y="2895600"/>
            <a:ext cx="1851025" cy="1012825"/>
            <a:chOff x="3634" y="1824"/>
            <a:chExt cx="1166" cy="638"/>
          </a:xfrm>
        </p:grpSpPr>
        <p:sp>
          <p:nvSpPr>
            <p:cNvPr id="18478" name="Text Box 21"/>
            <p:cNvSpPr txBox="1">
              <a:spLocks noChangeArrowheads="1"/>
            </p:cNvSpPr>
            <p:nvPr/>
          </p:nvSpPr>
          <p:spPr bwMode="auto">
            <a:xfrm>
              <a:off x="4224" y="1920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=1@6</a:t>
              </a:r>
              <a:endPara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79" name="Text Box 22"/>
            <p:cNvSpPr txBox="1">
              <a:spLocks noChangeArrowheads="1"/>
            </p:cNvSpPr>
            <p:nvPr/>
          </p:nvSpPr>
          <p:spPr bwMode="auto">
            <a:xfrm>
              <a:off x="3696" y="1852"/>
              <a:ext cx="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8480" name="Oval 23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8481" name="AutoShape 24"/>
            <p:cNvCxnSpPr>
              <a:cxnSpLocks noChangeShapeType="1"/>
            </p:cNvCxnSpPr>
            <p:nvPr/>
          </p:nvCxnSpPr>
          <p:spPr bwMode="auto">
            <a:xfrm>
              <a:off x="3648" y="182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AutoShape 25"/>
            <p:cNvCxnSpPr>
              <a:cxnSpLocks noChangeShapeType="1"/>
            </p:cNvCxnSpPr>
            <p:nvPr/>
          </p:nvCxnSpPr>
          <p:spPr bwMode="auto">
            <a:xfrm flipV="1">
              <a:off x="363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3" name="Text Box 26"/>
            <p:cNvSpPr txBox="1">
              <a:spLocks noChangeArrowheads="1"/>
            </p:cNvSpPr>
            <p:nvPr/>
          </p:nvSpPr>
          <p:spPr bwMode="auto">
            <a:xfrm>
              <a:off x="3696" y="2112"/>
              <a:ext cx="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791200" y="3962400"/>
            <a:ext cx="1600200" cy="1012825"/>
            <a:chOff x="5791200" y="3962400"/>
            <a:chExt cx="1600200" cy="1012918"/>
          </a:xfrm>
        </p:grpSpPr>
        <p:sp>
          <p:nvSpPr>
            <p:cNvPr id="18472" name="Oval 28"/>
            <p:cNvSpPr>
              <a:spLocks noChangeArrowheads="1"/>
            </p:cNvSpPr>
            <p:nvPr/>
          </p:nvSpPr>
          <p:spPr bwMode="auto">
            <a:xfrm>
              <a:off x="66294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8473" name="AutoShape 29"/>
            <p:cNvCxnSpPr>
              <a:cxnSpLocks noChangeShapeType="1"/>
              <a:endCxn id="18472" idx="1"/>
            </p:cNvCxnSpPr>
            <p:nvPr/>
          </p:nvCxnSpPr>
          <p:spPr bwMode="auto">
            <a:xfrm>
              <a:off x="5791200" y="3962400"/>
              <a:ext cx="860518" cy="479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4" name="AutoShape 30"/>
            <p:cNvCxnSpPr>
              <a:cxnSpLocks noChangeShapeType="1"/>
              <a:stCxn id="18441" idx="7"/>
              <a:endCxn id="18472" idx="2"/>
            </p:cNvCxnSpPr>
            <p:nvPr/>
          </p:nvCxnSpPr>
          <p:spPr bwMode="auto">
            <a:xfrm flipV="1">
              <a:off x="5845082" y="4495800"/>
              <a:ext cx="784318" cy="479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5" name="Text Box 31"/>
            <p:cNvSpPr txBox="1">
              <a:spLocks noChangeArrowheads="1"/>
            </p:cNvSpPr>
            <p:nvPr/>
          </p:nvSpPr>
          <p:spPr bwMode="auto">
            <a:xfrm>
              <a:off x="5927725" y="4083050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8476" name="Text Box 32"/>
            <p:cNvSpPr txBox="1">
              <a:spLocks noChangeArrowheads="1"/>
            </p:cNvSpPr>
            <p:nvPr/>
          </p:nvSpPr>
          <p:spPr bwMode="auto">
            <a:xfrm>
              <a:off x="5943600" y="4419600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8477" name="Text Box 33"/>
            <p:cNvSpPr txBox="1">
              <a:spLocks noChangeArrowheads="1"/>
            </p:cNvSpPr>
            <p:nvPr/>
          </p:nvSpPr>
          <p:spPr bwMode="auto">
            <a:xfrm>
              <a:off x="6477000" y="4540250"/>
              <a:ext cx="914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=1@6</a:t>
              </a:r>
              <a:endPara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4594" name="Group 34"/>
          <p:cNvGrpSpPr>
            <a:grpSpLocks/>
          </p:cNvGrpSpPr>
          <p:nvPr/>
        </p:nvGrpSpPr>
        <p:grpSpPr bwMode="auto">
          <a:xfrm>
            <a:off x="3787775" y="4016375"/>
            <a:ext cx="1393825" cy="958850"/>
            <a:chOff x="2386" y="2530"/>
            <a:chExt cx="878" cy="604"/>
          </a:xfrm>
        </p:grpSpPr>
        <p:sp>
          <p:nvSpPr>
            <p:cNvPr id="18466" name="Oval 35"/>
            <p:cNvSpPr>
              <a:spLocks noChangeArrowheads="1"/>
            </p:cNvSpPr>
            <p:nvPr/>
          </p:nvSpPr>
          <p:spPr bwMode="auto">
            <a:xfrm>
              <a:off x="2928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8467" name="AutoShape 36"/>
            <p:cNvCxnSpPr>
              <a:cxnSpLocks noChangeShapeType="1"/>
            </p:cNvCxnSpPr>
            <p:nvPr/>
          </p:nvCxnSpPr>
          <p:spPr bwMode="auto">
            <a:xfrm flipV="1">
              <a:off x="2386" y="2832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8" name="AutoShape 37"/>
            <p:cNvCxnSpPr>
              <a:cxnSpLocks noChangeShapeType="1"/>
            </p:cNvCxnSpPr>
            <p:nvPr/>
          </p:nvCxnSpPr>
          <p:spPr bwMode="auto">
            <a:xfrm>
              <a:off x="2400" y="253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9" name="Text Box 38"/>
            <p:cNvSpPr txBox="1">
              <a:spLocks noChangeArrowheads="1"/>
            </p:cNvSpPr>
            <p:nvPr/>
          </p:nvSpPr>
          <p:spPr bwMode="auto">
            <a:xfrm>
              <a:off x="2448" y="2784"/>
              <a:ext cx="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8470" name="Text Box 39"/>
            <p:cNvSpPr txBox="1">
              <a:spLocks noChangeArrowheads="1"/>
            </p:cNvSpPr>
            <p:nvPr/>
          </p:nvSpPr>
          <p:spPr bwMode="auto">
            <a:xfrm>
              <a:off x="2438" y="2572"/>
              <a:ext cx="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8471" name="Text Box 40"/>
            <p:cNvSpPr txBox="1">
              <a:spLocks noChangeArrowheads="1"/>
            </p:cNvSpPr>
            <p:nvPr/>
          </p:nvSpPr>
          <p:spPr bwMode="auto">
            <a:xfrm>
              <a:off x="2688" y="2880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=1@6</a:t>
              </a:r>
              <a:endPara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4601" name="Group 41"/>
          <p:cNvGrpSpPr>
            <a:grpSpLocks/>
          </p:cNvGrpSpPr>
          <p:nvPr/>
        </p:nvGrpSpPr>
        <p:grpSpPr bwMode="auto">
          <a:xfrm>
            <a:off x="3787775" y="3048000"/>
            <a:ext cx="1393825" cy="860425"/>
            <a:chOff x="2386" y="1920"/>
            <a:chExt cx="878" cy="542"/>
          </a:xfrm>
        </p:grpSpPr>
        <p:sp>
          <p:nvSpPr>
            <p:cNvPr id="18462" name="Oval 42"/>
            <p:cNvSpPr>
              <a:spLocks noChangeArrowheads="1"/>
            </p:cNvSpPr>
            <p:nvPr/>
          </p:nvSpPr>
          <p:spPr bwMode="auto">
            <a:xfrm>
              <a:off x="2928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8463" name="AutoShape 43"/>
            <p:cNvCxnSpPr>
              <a:cxnSpLocks noChangeShapeType="1"/>
            </p:cNvCxnSpPr>
            <p:nvPr/>
          </p:nvCxnSpPr>
          <p:spPr bwMode="auto">
            <a:xfrm flipV="1">
              <a:off x="2386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4" name="Text Box 44"/>
            <p:cNvSpPr txBox="1">
              <a:spLocks noChangeArrowheads="1"/>
            </p:cNvSpPr>
            <p:nvPr/>
          </p:nvSpPr>
          <p:spPr bwMode="auto">
            <a:xfrm>
              <a:off x="2448" y="2112"/>
              <a:ext cx="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8465" name="Text Box 45"/>
            <p:cNvSpPr txBox="1">
              <a:spLocks noChangeArrowheads="1"/>
            </p:cNvSpPr>
            <p:nvPr/>
          </p:nvSpPr>
          <p:spPr bwMode="auto">
            <a:xfrm>
              <a:off x="2688" y="1920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=1@6</a:t>
              </a:r>
              <a:endPara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4606" name="Group 46"/>
          <p:cNvGrpSpPr>
            <a:grpSpLocks/>
          </p:cNvGrpSpPr>
          <p:nvPr/>
        </p:nvGrpSpPr>
        <p:grpSpPr bwMode="auto">
          <a:xfrm>
            <a:off x="4800600" y="3429000"/>
            <a:ext cx="1905000" cy="1012825"/>
            <a:chOff x="3024" y="2160"/>
            <a:chExt cx="1200" cy="638"/>
          </a:xfrm>
        </p:grpSpPr>
        <p:sp>
          <p:nvSpPr>
            <p:cNvPr id="18456" name="Oval 47"/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8457" name="AutoShape 48"/>
            <p:cNvCxnSpPr>
              <a:cxnSpLocks noChangeShapeType="1"/>
            </p:cNvCxnSpPr>
            <p:nvPr/>
          </p:nvCxnSpPr>
          <p:spPr bwMode="auto">
            <a:xfrm flipV="1">
              <a:off x="3024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49"/>
            <p:cNvCxnSpPr>
              <a:cxnSpLocks noChangeShapeType="1"/>
              <a:stCxn id="18462" idx="6"/>
              <a:endCxn id="18456" idx="1"/>
            </p:cNvCxnSpPr>
            <p:nvPr/>
          </p:nvCxnSpPr>
          <p:spPr bwMode="auto">
            <a:xfrm>
              <a:off x="302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9" name="Text Box 50"/>
            <p:cNvSpPr txBox="1">
              <a:spLocks noChangeArrowheads="1"/>
            </p:cNvSpPr>
            <p:nvPr/>
          </p:nvSpPr>
          <p:spPr bwMode="auto">
            <a:xfrm>
              <a:off x="3062" y="2208"/>
              <a:ext cx="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8460" name="Text Box 51"/>
            <p:cNvSpPr txBox="1">
              <a:spLocks noChangeArrowheads="1"/>
            </p:cNvSpPr>
            <p:nvPr/>
          </p:nvSpPr>
          <p:spPr bwMode="auto">
            <a:xfrm>
              <a:off x="3072" y="2476"/>
              <a:ext cx="2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8461" name="Text Box 52"/>
            <p:cNvSpPr txBox="1">
              <a:spLocks noChangeArrowheads="1"/>
            </p:cNvSpPr>
            <p:nvPr/>
          </p:nvSpPr>
          <p:spPr bwMode="auto">
            <a:xfrm>
              <a:off x="3648" y="235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=1@6</a:t>
              </a:r>
              <a:endPara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94613" name="Text Box 53"/>
          <p:cNvSpPr txBox="1">
            <a:spLocks noChangeArrowheads="1"/>
          </p:cNvSpPr>
          <p:nvPr/>
        </p:nvSpPr>
        <p:spPr bwMode="auto">
          <a:xfrm>
            <a:off x="179512" y="5682436"/>
            <a:ext cx="5699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1. Learn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conflict clause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: (</a:t>
            </a:r>
            <a:r>
              <a:rPr lang="en-US" altLang="en-US" sz="2000" i="1" dirty="0">
                <a:solidFill>
                  <a:schemeClr val="tx1"/>
                </a:solidFill>
                <a:latin typeface="cmsy10" panose="020B0604020202020204"/>
              </a:rPr>
              <a:t>: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94614" name="Freeform 54"/>
          <p:cNvSpPr>
            <a:spLocks/>
          </p:cNvSpPr>
          <p:nvPr/>
        </p:nvSpPr>
        <p:spPr bwMode="auto">
          <a:xfrm>
            <a:off x="4067175" y="2924175"/>
            <a:ext cx="3384550" cy="2160588"/>
          </a:xfrm>
          <a:custGeom>
            <a:avLst/>
            <a:gdLst>
              <a:gd name="T0" fmla="*/ 2147483646 w 2521"/>
              <a:gd name="T1" fmla="*/ 2147483646 h 1305"/>
              <a:gd name="T2" fmla="*/ 2147483646 w 2521"/>
              <a:gd name="T3" fmla="*/ 2147483646 h 1305"/>
              <a:gd name="T4" fmla="*/ 2147483646 w 2521"/>
              <a:gd name="T5" fmla="*/ 2147483646 h 1305"/>
              <a:gd name="T6" fmla="*/ 2147483646 w 2521"/>
              <a:gd name="T7" fmla="*/ 2147483646 h 1305"/>
              <a:gd name="T8" fmla="*/ 2147483646 w 2521"/>
              <a:gd name="T9" fmla="*/ 2147483646 h 1305"/>
              <a:gd name="T10" fmla="*/ 2147483646 w 2521"/>
              <a:gd name="T11" fmla="*/ 2147483646 h 1305"/>
              <a:gd name="T12" fmla="*/ 2147483646 w 2521"/>
              <a:gd name="T13" fmla="*/ 2147483646 h 1305"/>
              <a:gd name="T14" fmla="*/ 2147483646 w 2521"/>
              <a:gd name="T15" fmla="*/ 2147483646 h 1305"/>
              <a:gd name="T16" fmla="*/ 2147483646 w 2521"/>
              <a:gd name="T17" fmla="*/ 2147483646 h 1305"/>
              <a:gd name="T18" fmla="*/ 2147483646 w 2521"/>
              <a:gd name="T19" fmla="*/ 2147483646 h 1305"/>
              <a:gd name="T20" fmla="*/ 2147483646 w 2521"/>
              <a:gd name="T21" fmla="*/ 2147483646 h 1305"/>
              <a:gd name="T22" fmla="*/ 2147483646 w 2521"/>
              <a:gd name="T23" fmla="*/ 2147483646 h 1305"/>
              <a:gd name="T24" fmla="*/ 2147483646 w 2521"/>
              <a:gd name="T25" fmla="*/ 2147483646 h 1305"/>
              <a:gd name="T26" fmla="*/ 2147483646 w 2521"/>
              <a:gd name="T27" fmla="*/ 2147483646 h 1305"/>
              <a:gd name="T28" fmla="*/ 2147483646 w 2521"/>
              <a:gd name="T29" fmla="*/ 2147483646 h 1305"/>
              <a:gd name="T30" fmla="*/ 2147483646 w 2521"/>
              <a:gd name="T31" fmla="*/ 2147483646 h 1305"/>
              <a:gd name="T32" fmla="*/ 2147483646 w 2521"/>
              <a:gd name="T33" fmla="*/ 2147483646 h 1305"/>
              <a:gd name="T34" fmla="*/ 2147483646 w 2521"/>
              <a:gd name="T35" fmla="*/ 2147483646 h 1305"/>
              <a:gd name="T36" fmla="*/ 2147483646 w 2521"/>
              <a:gd name="T37" fmla="*/ 2147483646 h 1305"/>
              <a:gd name="T38" fmla="*/ 2147483646 w 2521"/>
              <a:gd name="T39" fmla="*/ 2147483646 h 1305"/>
              <a:gd name="T40" fmla="*/ 2147483646 w 2521"/>
              <a:gd name="T41" fmla="*/ 2147483646 h 1305"/>
              <a:gd name="T42" fmla="*/ 2147483646 w 2521"/>
              <a:gd name="T43" fmla="*/ 2147483646 h 1305"/>
              <a:gd name="T44" fmla="*/ 2147483646 w 2521"/>
              <a:gd name="T45" fmla="*/ 2147483646 h 1305"/>
              <a:gd name="T46" fmla="*/ 2147483646 w 2521"/>
              <a:gd name="T47" fmla="*/ 2147483646 h 1305"/>
              <a:gd name="T48" fmla="*/ 2147483646 w 2521"/>
              <a:gd name="T49" fmla="*/ 2147483646 h 1305"/>
              <a:gd name="T50" fmla="*/ 2147483646 w 2521"/>
              <a:gd name="T51" fmla="*/ 2147483646 h 1305"/>
              <a:gd name="T52" fmla="*/ 2147483646 w 2521"/>
              <a:gd name="T53" fmla="*/ 2147483646 h 1305"/>
              <a:gd name="T54" fmla="*/ 2147483646 w 2521"/>
              <a:gd name="T55" fmla="*/ 2147483646 h 1305"/>
              <a:gd name="T56" fmla="*/ 2147483646 w 2521"/>
              <a:gd name="T57" fmla="*/ 2147483646 h 1305"/>
              <a:gd name="T58" fmla="*/ 2147483646 w 2521"/>
              <a:gd name="T59" fmla="*/ 2147483646 h 1305"/>
              <a:gd name="T60" fmla="*/ 2147483646 w 2521"/>
              <a:gd name="T61" fmla="*/ 0 h 13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521"/>
              <a:gd name="T94" fmla="*/ 0 h 1305"/>
              <a:gd name="T95" fmla="*/ 2521 w 2521"/>
              <a:gd name="T96" fmla="*/ 1305 h 130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521" h="1305">
                <a:moveTo>
                  <a:pt x="2355" y="1249"/>
                </a:moveTo>
                <a:cubicBezTo>
                  <a:pt x="2195" y="1247"/>
                  <a:pt x="2036" y="1249"/>
                  <a:pt x="1876" y="1242"/>
                </a:cubicBezTo>
                <a:cubicBezTo>
                  <a:pt x="1863" y="1241"/>
                  <a:pt x="1853" y="1230"/>
                  <a:pt x="1841" y="1228"/>
                </a:cubicBezTo>
                <a:cubicBezTo>
                  <a:pt x="1695" y="1203"/>
                  <a:pt x="1538" y="1195"/>
                  <a:pt x="1390" y="1187"/>
                </a:cubicBezTo>
                <a:cubicBezTo>
                  <a:pt x="1329" y="1172"/>
                  <a:pt x="1271" y="1165"/>
                  <a:pt x="1209" y="1159"/>
                </a:cubicBezTo>
                <a:cubicBezTo>
                  <a:pt x="1101" y="1163"/>
                  <a:pt x="997" y="1168"/>
                  <a:pt x="890" y="1180"/>
                </a:cubicBezTo>
                <a:cubicBezTo>
                  <a:pt x="840" y="1195"/>
                  <a:pt x="790" y="1206"/>
                  <a:pt x="738" y="1214"/>
                </a:cubicBezTo>
                <a:cubicBezTo>
                  <a:pt x="670" y="1237"/>
                  <a:pt x="607" y="1259"/>
                  <a:pt x="536" y="1277"/>
                </a:cubicBezTo>
                <a:cubicBezTo>
                  <a:pt x="506" y="1285"/>
                  <a:pt x="446" y="1305"/>
                  <a:pt x="446" y="1305"/>
                </a:cubicBezTo>
                <a:cubicBezTo>
                  <a:pt x="379" y="1303"/>
                  <a:pt x="312" y="1304"/>
                  <a:pt x="245" y="1298"/>
                </a:cubicBezTo>
                <a:cubicBezTo>
                  <a:pt x="237" y="1297"/>
                  <a:pt x="232" y="1287"/>
                  <a:pt x="224" y="1284"/>
                </a:cubicBezTo>
                <a:cubicBezTo>
                  <a:pt x="194" y="1271"/>
                  <a:pt x="161" y="1271"/>
                  <a:pt x="134" y="1249"/>
                </a:cubicBezTo>
                <a:cubicBezTo>
                  <a:pt x="111" y="1229"/>
                  <a:pt x="107" y="1211"/>
                  <a:pt x="78" y="1201"/>
                </a:cubicBezTo>
                <a:cubicBezTo>
                  <a:pt x="66" y="1164"/>
                  <a:pt x="52" y="1129"/>
                  <a:pt x="30" y="1097"/>
                </a:cubicBezTo>
                <a:cubicBezTo>
                  <a:pt x="0" y="1008"/>
                  <a:pt x="38" y="913"/>
                  <a:pt x="78" y="833"/>
                </a:cubicBezTo>
                <a:cubicBezTo>
                  <a:pt x="88" y="812"/>
                  <a:pt x="99" y="792"/>
                  <a:pt x="106" y="770"/>
                </a:cubicBezTo>
                <a:cubicBezTo>
                  <a:pt x="112" y="752"/>
                  <a:pt x="120" y="715"/>
                  <a:pt x="120" y="715"/>
                </a:cubicBezTo>
                <a:cubicBezTo>
                  <a:pt x="128" y="631"/>
                  <a:pt x="155" y="486"/>
                  <a:pt x="71" y="430"/>
                </a:cubicBezTo>
                <a:cubicBezTo>
                  <a:pt x="59" y="395"/>
                  <a:pt x="43" y="357"/>
                  <a:pt x="23" y="326"/>
                </a:cubicBezTo>
                <a:cubicBezTo>
                  <a:pt x="11" y="278"/>
                  <a:pt x="6" y="269"/>
                  <a:pt x="23" y="201"/>
                </a:cubicBezTo>
                <a:cubicBezTo>
                  <a:pt x="46" y="109"/>
                  <a:pt x="177" y="117"/>
                  <a:pt x="245" y="111"/>
                </a:cubicBezTo>
                <a:cubicBezTo>
                  <a:pt x="275" y="108"/>
                  <a:pt x="305" y="106"/>
                  <a:pt x="335" y="104"/>
                </a:cubicBezTo>
                <a:cubicBezTo>
                  <a:pt x="436" y="108"/>
                  <a:pt x="528" y="116"/>
                  <a:pt x="627" y="125"/>
                </a:cubicBezTo>
                <a:cubicBezTo>
                  <a:pt x="745" y="156"/>
                  <a:pt x="858" y="185"/>
                  <a:pt x="980" y="194"/>
                </a:cubicBezTo>
                <a:cubicBezTo>
                  <a:pt x="1107" y="192"/>
                  <a:pt x="1235" y="191"/>
                  <a:pt x="1362" y="187"/>
                </a:cubicBezTo>
                <a:cubicBezTo>
                  <a:pt x="1405" y="186"/>
                  <a:pt x="1452" y="177"/>
                  <a:pt x="1494" y="167"/>
                </a:cubicBezTo>
                <a:cubicBezTo>
                  <a:pt x="1513" y="163"/>
                  <a:pt x="1550" y="153"/>
                  <a:pt x="1550" y="153"/>
                </a:cubicBezTo>
                <a:cubicBezTo>
                  <a:pt x="1610" y="122"/>
                  <a:pt x="1686" y="113"/>
                  <a:pt x="1751" y="97"/>
                </a:cubicBezTo>
                <a:cubicBezTo>
                  <a:pt x="1817" y="81"/>
                  <a:pt x="1881" y="56"/>
                  <a:pt x="1945" y="35"/>
                </a:cubicBezTo>
                <a:cubicBezTo>
                  <a:pt x="2007" y="14"/>
                  <a:pt x="2136" y="9"/>
                  <a:pt x="2202" y="7"/>
                </a:cubicBezTo>
                <a:cubicBezTo>
                  <a:pt x="2308" y="3"/>
                  <a:pt x="2521" y="0"/>
                  <a:pt x="2521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5" name="Text Box 55"/>
          <p:cNvSpPr txBox="1">
            <a:spLocks noChangeArrowheads="1"/>
          </p:cNvSpPr>
          <p:nvPr/>
        </p:nvSpPr>
        <p:spPr bwMode="auto">
          <a:xfrm>
            <a:off x="179512" y="6053226"/>
            <a:ext cx="79706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2. Backtrack to the 2nd largest </a:t>
            </a:r>
            <a:r>
              <a:rPr lang="en-US" altLang="en-US" sz="20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dec.</a:t>
            </a:r>
            <a:r>
              <a:rPr lang="en-US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 level in this clause (3) without erasing it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251520" y="1700808"/>
            <a:ext cx="2458615" cy="366254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7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7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i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229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3" grpId="0" build="p" autoUpdateAnimBg="0"/>
      <p:bldP spid="194614" grpId="0" animBg="1"/>
      <p:bldP spid="19461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BDB56-EC81-42A4-8A30-7591C76A2137}" type="slidenum">
              <a:rPr lang="he-IL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Non-chronological backtracking</a:t>
            </a:r>
          </a:p>
        </p:txBody>
      </p:sp>
      <p:sp>
        <p:nvSpPr>
          <p:cNvPr id="84995" name="AutoShape 3"/>
          <p:cNvSpPr>
            <a:spLocks noChangeArrowheads="1"/>
          </p:cNvSpPr>
          <p:nvPr/>
        </p:nvSpPr>
        <p:spPr bwMode="auto">
          <a:xfrm>
            <a:off x="6553200" y="5715000"/>
            <a:ext cx="1676400" cy="914400"/>
          </a:xfrm>
          <a:prstGeom prst="wedgeRectCallout">
            <a:avLst>
              <a:gd name="adj1" fmla="val -71306"/>
              <a:gd name="adj2" fmla="val -1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rtl="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Non-chronological</a:t>
            </a:r>
          </a:p>
          <a:p>
            <a:pPr algn="l" rtl="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backtracking</a:t>
            </a: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5551488" y="2559050"/>
            <a:ext cx="431800" cy="466725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 </a:t>
            </a:r>
            <a:endParaRPr lang="en-US" sz="2400" i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 flipH="1">
            <a:off x="5443538" y="2968625"/>
            <a:ext cx="161925" cy="4079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5227638" y="3376613"/>
            <a:ext cx="431800" cy="466725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 </a:t>
            </a: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4903788" y="4192588"/>
            <a:ext cx="431800" cy="466725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 x</a:t>
            </a:r>
            <a:r>
              <a:rPr lang="en-US" sz="2400" i="1" baseline="-25000">
                <a:latin typeface="Times New Roman" pitchFamily="18" charset="0"/>
              </a:rPr>
              <a:t>1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4524375" y="4951413"/>
            <a:ext cx="433388" cy="466725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 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>
            <a:off x="5173663" y="3784600"/>
            <a:ext cx="161925" cy="4079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4849813" y="4602163"/>
            <a:ext cx="161925" cy="4079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4960680" y="2209800"/>
            <a:ext cx="1336213" cy="3060464"/>
          </a:xfrm>
          <a:custGeom>
            <a:avLst/>
            <a:gdLst>
              <a:gd name="T0" fmla="*/ 0 w 880"/>
              <a:gd name="T1" fmla="*/ 2147483647 h 1728"/>
              <a:gd name="T2" fmla="*/ 2147483647 w 880"/>
              <a:gd name="T3" fmla="*/ 2147483647 h 1728"/>
              <a:gd name="T4" fmla="*/ 2147483647 w 880"/>
              <a:gd name="T5" fmla="*/ 2147483647 h 1728"/>
              <a:gd name="T6" fmla="*/ 2147483647 w 880"/>
              <a:gd name="T7" fmla="*/ 2147483647 h 1728"/>
              <a:gd name="T8" fmla="*/ 2147483647 w 880"/>
              <a:gd name="T9" fmla="*/ 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728"/>
              <a:gd name="T17" fmla="*/ 880 w 880"/>
              <a:gd name="T18" fmla="*/ 1728 h 1728"/>
              <a:gd name="connsiteX0" fmla="*/ 0 w 19484"/>
              <a:gd name="connsiteY0" fmla="*/ 10136 h 10136"/>
              <a:gd name="connsiteX1" fmla="*/ 12070 w 19484"/>
              <a:gd name="connsiteY1" fmla="*/ 9167 h 10136"/>
              <a:gd name="connsiteX2" fmla="*/ 14252 w 19484"/>
              <a:gd name="connsiteY2" fmla="*/ 9167 h 10136"/>
              <a:gd name="connsiteX3" fmla="*/ 19161 w 19484"/>
              <a:gd name="connsiteY3" fmla="*/ 6944 h 10136"/>
              <a:gd name="connsiteX4" fmla="*/ 18615 w 19484"/>
              <a:gd name="connsiteY4" fmla="*/ 0 h 10136"/>
              <a:gd name="connsiteX0" fmla="*/ 0 w 19484"/>
              <a:gd name="connsiteY0" fmla="*/ 10136 h 10136"/>
              <a:gd name="connsiteX1" fmla="*/ 12070 w 19484"/>
              <a:gd name="connsiteY1" fmla="*/ 9167 h 10136"/>
              <a:gd name="connsiteX2" fmla="*/ 19161 w 19484"/>
              <a:gd name="connsiteY2" fmla="*/ 6944 h 10136"/>
              <a:gd name="connsiteX3" fmla="*/ 18615 w 19484"/>
              <a:gd name="connsiteY3" fmla="*/ 0 h 1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84" h="10136">
                <a:moveTo>
                  <a:pt x="0" y="10136"/>
                </a:moveTo>
                <a:cubicBezTo>
                  <a:pt x="727" y="9789"/>
                  <a:pt x="8876" y="9699"/>
                  <a:pt x="12070" y="9167"/>
                </a:cubicBezTo>
                <a:cubicBezTo>
                  <a:pt x="15264" y="8635"/>
                  <a:pt x="18070" y="8472"/>
                  <a:pt x="19161" y="6944"/>
                </a:cubicBezTo>
                <a:cubicBezTo>
                  <a:pt x="19888" y="5417"/>
                  <a:pt x="19252" y="2708"/>
                  <a:pt x="1861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arrow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6740525" y="2735263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4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6740525" y="3468688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5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740525" y="4284663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6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4038600" y="4951413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  <a:sym typeface="Symbol" pitchFamily="18" charset="2"/>
              </a:rPr>
              <a:t>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7239000" y="1752600"/>
            <a:ext cx="1081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Decision level</a:t>
            </a:r>
          </a:p>
        </p:txBody>
      </p:sp>
      <p:sp>
        <p:nvSpPr>
          <p:cNvPr id="85012" name="Text Box 20"/>
          <p:cNvSpPr>
            <a:spLocks noGrp="1" noChangeArrowheads="1"/>
          </p:cNvSpPr>
          <p:nvPr>
            <p:ph type="body" idx="1"/>
          </p:nvPr>
        </p:nvSpPr>
        <p:spPr>
          <a:xfrm>
            <a:off x="179388" y="2276475"/>
            <a:ext cx="4749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2000" dirty="0"/>
              <a:t>Which assignments caused </a:t>
            </a:r>
          </a:p>
          <a:p>
            <a:pPr marL="0" indent="0"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2000" dirty="0"/>
              <a:t>the conflicts ?</a:t>
            </a:r>
            <a:r>
              <a:rPr lang="en-US" dirty="0"/>
              <a:t> </a:t>
            </a:r>
          </a:p>
          <a:p>
            <a:pPr marL="0" indent="0" eaLnBrk="1" hangingPunct="1">
              <a:spcBef>
                <a:spcPct val="30000"/>
              </a:spcBef>
              <a:buClr>
                <a:schemeClr val="bg1"/>
              </a:buClr>
              <a:buFontTx/>
              <a:buNone/>
            </a:pPr>
            <a:r>
              <a:rPr lang="en-US" sz="1600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sym typeface="Symbol" pitchFamily="18" charset="2"/>
              </a:rPr>
              <a:t>9</a:t>
            </a:r>
            <a:r>
              <a:rPr lang="en-US" sz="1600" i="1" dirty="0">
                <a:solidFill>
                  <a:schemeClr val="tx1"/>
                </a:solidFill>
                <a:sym typeface="Symbol" pitchFamily="18" charset="2"/>
              </a:rPr>
              <a:t>= 0@1</a:t>
            </a:r>
          </a:p>
          <a:p>
            <a:pPr marL="0" indent="0" eaLnBrk="1" hangingPunct="1">
              <a:spcBef>
                <a:spcPct val="30000"/>
              </a:spcBef>
              <a:buClr>
                <a:schemeClr val="bg1"/>
              </a:buClr>
              <a:buFontTx/>
              <a:buNone/>
            </a:pPr>
            <a:r>
              <a:rPr lang="en-US" sz="1600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sym typeface="Symbol" pitchFamily="18" charset="2"/>
              </a:rPr>
              <a:t>10</a:t>
            </a:r>
            <a:r>
              <a:rPr lang="en-US" sz="1600" i="1" dirty="0">
                <a:solidFill>
                  <a:schemeClr val="tx1"/>
                </a:solidFill>
                <a:sym typeface="Symbol" pitchFamily="18" charset="2"/>
              </a:rPr>
              <a:t>= 0@3</a:t>
            </a:r>
          </a:p>
          <a:p>
            <a:pPr marL="0" indent="0" eaLnBrk="1" hangingPunct="1">
              <a:spcBef>
                <a:spcPct val="30000"/>
              </a:spcBef>
              <a:buClr>
                <a:schemeClr val="bg1"/>
              </a:buClr>
              <a:buFontTx/>
              <a:buNone/>
            </a:pPr>
            <a:r>
              <a:rPr lang="en-US" sz="1600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sym typeface="Symbol" pitchFamily="18" charset="2"/>
              </a:rPr>
              <a:t>11</a:t>
            </a:r>
            <a:r>
              <a:rPr lang="en-US" sz="1600" i="1" dirty="0">
                <a:solidFill>
                  <a:schemeClr val="tx1"/>
                </a:solidFill>
                <a:sym typeface="Symbol" pitchFamily="18" charset="2"/>
              </a:rPr>
              <a:t>= 0@3</a:t>
            </a:r>
            <a:endParaRPr lang="en-US" sz="1600" i="1" baseline="-25000" dirty="0">
              <a:solidFill>
                <a:schemeClr val="tx1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30000"/>
              </a:spcBef>
              <a:buClr>
                <a:schemeClr val="bg1"/>
              </a:buClr>
              <a:buFontTx/>
              <a:buNone/>
            </a:pPr>
            <a:r>
              <a:rPr lang="en-US" sz="1600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1600" i="1" dirty="0">
                <a:solidFill>
                  <a:schemeClr val="tx1"/>
                </a:solidFill>
                <a:sym typeface="Symbol" pitchFamily="18" charset="2"/>
              </a:rPr>
              <a:t>= 1@6</a:t>
            </a:r>
          </a:p>
          <a:p>
            <a:pPr marL="0" indent="0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endParaRPr lang="en-US" sz="1600" i="1" dirty="0">
              <a:solidFill>
                <a:schemeClr val="tx1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endParaRPr lang="en-US" sz="1600" i="1" dirty="0">
              <a:sym typeface="Symbol" pitchFamily="18" charset="2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000" dirty="0">
                <a:sym typeface="Symbol" pitchFamily="18" charset="2"/>
              </a:rPr>
              <a:t>Backtrack to decision level 3</a:t>
            </a:r>
          </a:p>
          <a:p>
            <a:pPr marL="0" indent="0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000" dirty="0">
                <a:sym typeface="Symbol" pitchFamily="18" charset="2"/>
              </a:rPr>
              <a:t>And imply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=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>
            <a:off x="5876925" y="1700213"/>
            <a:ext cx="431800" cy="466725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sz="2400" i="1">
                <a:latin typeface="Times New Roman" pitchFamily="18" charset="0"/>
              </a:rPr>
              <a:t> </a:t>
            </a:r>
            <a:endParaRPr lang="en-US" sz="2400" i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H="1">
            <a:off x="5811838" y="2141538"/>
            <a:ext cx="161925" cy="4079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3</a:t>
            </a:r>
          </a:p>
        </p:txBody>
      </p:sp>
      <p:sp>
        <p:nvSpPr>
          <p:cNvPr id="85016" name="AutoShape 24"/>
          <p:cNvSpPr>
            <a:spLocks/>
          </p:cNvSpPr>
          <p:nvPr/>
        </p:nvSpPr>
        <p:spPr bwMode="auto">
          <a:xfrm>
            <a:off x="1258888" y="3141663"/>
            <a:ext cx="45719" cy="11430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1411288" y="3370263"/>
            <a:ext cx="19177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i="1">
                <a:solidFill>
                  <a:srgbClr val="006600"/>
                </a:solidFill>
                <a:latin typeface="Times New Roman" pitchFamily="18" charset="0"/>
              </a:rPr>
              <a:t>These assignments</a:t>
            </a:r>
          </a:p>
          <a:p>
            <a:pPr algn="l" rtl="0"/>
            <a:r>
              <a:rPr lang="en-US" i="1">
                <a:solidFill>
                  <a:srgbClr val="006600"/>
                </a:solidFill>
                <a:latin typeface="Times New Roman" pitchFamily="18" charset="0"/>
              </a:rPr>
              <a:t>Are sufficient for</a:t>
            </a:r>
          </a:p>
          <a:p>
            <a:pPr algn="l" rtl="0"/>
            <a:r>
              <a:rPr lang="en-US" i="1">
                <a:solidFill>
                  <a:srgbClr val="006600"/>
                </a:solidFill>
                <a:latin typeface="Times New Roman" pitchFamily="18" charset="0"/>
              </a:rPr>
              <a:t>Causing a conflict.</a:t>
            </a:r>
          </a:p>
        </p:txBody>
      </p:sp>
    </p:spTree>
    <p:extLst>
      <p:ext uri="{BB962C8B-B14F-4D97-AF65-F5344CB8AC3E}">
        <p14:creationId xmlns:p14="http://schemas.microsoft.com/office/powerpoint/2010/main" val="104149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180FB-4E12-40CC-B504-9784748B63AD}" type="slidenum">
              <a:rPr lang="he-IL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Let’s continue…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5486400" y="32972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495800" y="27638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4038600" y="32972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4572000" y="37544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cxnSp>
        <p:nvCxnSpPr>
          <p:cNvPr id="19464" name="AutoShape 7"/>
          <p:cNvCxnSpPr>
            <a:cxnSpLocks noChangeShapeType="1"/>
          </p:cNvCxnSpPr>
          <p:nvPr/>
        </p:nvCxnSpPr>
        <p:spPr bwMode="auto">
          <a:xfrm>
            <a:off x="4648200" y="2840038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8"/>
          <p:cNvCxnSpPr>
            <a:cxnSpLocks noChangeShapeType="1"/>
          </p:cNvCxnSpPr>
          <p:nvPr/>
        </p:nvCxnSpPr>
        <p:spPr bwMode="auto">
          <a:xfrm flipV="1">
            <a:off x="4702175" y="3373438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9"/>
          <p:cNvCxnSpPr>
            <a:cxnSpLocks noChangeShapeType="1"/>
            <a:stCxn id="19462" idx="6"/>
            <a:endCxn id="19460" idx="2"/>
          </p:cNvCxnSpPr>
          <p:nvPr/>
        </p:nvCxnSpPr>
        <p:spPr bwMode="auto">
          <a:xfrm>
            <a:off x="4191000" y="3373438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638800" y="314483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=0@3</a:t>
            </a:r>
            <a:endParaRPr lang="en-US" altLang="en-US" sz="1600" i="1" baseline="-250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4191000" y="3875088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=0@3</a:t>
            </a:r>
            <a:endParaRPr lang="en-US" altLang="en-US" sz="1600" i="1" baseline="-250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3429000" y="2960688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=0@3</a:t>
            </a:r>
            <a:endParaRPr lang="en-US" altLang="en-US" sz="1600" i="1" baseline="-250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4038600" y="242728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=0@1</a:t>
            </a:r>
            <a:endParaRPr lang="en-US" altLang="en-US" sz="1600" i="1" baseline="-250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71" name="Oval 18"/>
          <p:cNvSpPr>
            <a:spLocks noChangeArrowheads="1"/>
          </p:cNvSpPr>
          <p:nvPr/>
        </p:nvSpPr>
        <p:spPr bwMode="auto">
          <a:xfrm>
            <a:off x="5943600" y="45164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sp>
        <p:nvSpPr>
          <p:cNvPr id="19472" name="Text Box 21"/>
          <p:cNvSpPr txBox="1">
            <a:spLocks noChangeArrowheads="1"/>
          </p:cNvSpPr>
          <p:nvPr/>
        </p:nvSpPr>
        <p:spPr bwMode="auto">
          <a:xfrm>
            <a:off x="5638800" y="45926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=1@2</a:t>
            </a:r>
            <a:endParaRPr lang="en-US" altLang="en-US" sz="1600" i="1" baseline="-250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16575" y="3427413"/>
            <a:ext cx="1851025" cy="1111250"/>
            <a:chOff x="5616482" y="3427320"/>
            <a:chExt cx="1851118" cy="1111343"/>
          </a:xfrm>
        </p:grpSpPr>
        <p:sp>
          <p:nvSpPr>
            <p:cNvPr id="19499" name="Text Box 15"/>
            <p:cNvSpPr txBox="1">
              <a:spLocks noChangeArrowheads="1"/>
            </p:cNvSpPr>
            <p:nvPr/>
          </p:nvSpPr>
          <p:spPr bwMode="auto">
            <a:xfrm>
              <a:off x="6553200" y="3906838"/>
              <a:ext cx="914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en-US" sz="16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r>
                <a:rPr lang="en-US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=1@3</a:t>
              </a:r>
              <a:endPara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00" name="Oval 17"/>
            <p:cNvSpPr>
              <a:spLocks noChangeArrowheads="1"/>
            </p:cNvSpPr>
            <p:nvPr/>
          </p:nvSpPr>
          <p:spPr bwMode="auto">
            <a:xfrm>
              <a:off x="6477000" y="383063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9501" name="AutoShape 19"/>
            <p:cNvCxnSpPr>
              <a:cxnSpLocks noChangeShapeType="1"/>
              <a:stCxn id="19460" idx="5"/>
              <a:endCxn id="19500" idx="2"/>
            </p:cNvCxnSpPr>
            <p:nvPr/>
          </p:nvCxnSpPr>
          <p:spPr bwMode="auto">
            <a:xfrm>
              <a:off x="5616482" y="3427320"/>
              <a:ext cx="860518" cy="479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AutoShape 20"/>
            <p:cNvCxnSpPr>
              <a:cxnSpLocks noChangeShapeType="1"/>
              <a:stCxn id="19471" idx="7"/>
              <a:endCxn id="19500" idx="3"/>
            </p:cNvCxnSpPr>
            <p:nvPr/>
          </p:nvCxnSpPr>
          <p:spPr bwMode="auto">
            <a:xfrm flipV="1">
              <a:off x="6073775" y="3960813"/>
              <a:ext cx="425450" cy="577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3" name="Text Box 22"/>
            <p:cNvSpPr txBox="1">
              <a:spLocks noChangeArrowheads="1"/>
            </p:cNvSpPr>
            <p:nvPr/>
          </p:nvSpPr>
          <p:spPr bwMode="auto">
            <a:xfrm>
              <a:off x="5927725" y="3983038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19504" name="Text Box 23"/>
            <p:cNvSpPr txBox="1">
              <a:spLocks noChangeArrowheads="1"/>
            </p:cNvSpPr>
            <p:nvPr/>
          </p:nvSpPr>
          <p:spPr bwMode="auto">
            <a:xfrm>
              <a:off x="5791200" y="3570288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16575" y="2487613"/>
            <a:ext cx="1441450" cy="831850"/>
            <a:chOff x="5616575" y="2487563"/>
            <a:chExt cx="1441450" cy="831900"/>
          </a:xfrm>
        </p:grpSpPr>
        <p:sp>
          <p:nvSpPr>
            <p:cNvPr id="19495" name="Oval 25"/>
            <p:cNvSpPr>
              <a:spLocks noChangeArrowheads="1"/>
            </p:cNvSpPr>
            <p:nvPr/>
          </p:nvSpPr>
          <p:spPr bwMode="auto">
            <a:xfrm>
              <a:off x="6477000" y="276383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9496" name="AutoShape 26"/>
            <p:cNvCxnSpPr>
              <a:cxnSpLocks noChangeShapeType="1"/>
            </p:cNvCxnSpPr>
            <p:nvPr/>
          </p:nvCxnSpPr>
          <p:spPr bwMode="auto">
            <a:xfrm flipV="1">
              <a:off x="5616575" y="2840038"/>
              <a:ext cx="860425" cy="479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7" name="Text Box 27"/>
            <p:cNvSpPr txBox="1">
              <a:spLocks noChangeArrowheads="1"/>
            </p:cNvSpPr>
            <p:nvPr/>
          </p:nvSpPr>
          <p:spPr bwMode="auto">
            <a:xfrm>
              <a:off x="6143625" y="2487563"/>
              <a:ext cx="914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en-US" sz="16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  <a:r>
                <a:rPr lang="en-US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=1@3</a:t>
              </a:r>
              <a:endPara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498" name="Text Box 28"/>
            <p:cNvSpPr txBox="1">
              <a:spLocks noChangeArrowheads="1"/>
            </p:cNvSpPr>
            <p:nvPr/>
          </p:nvSpPr>
          <p:spPr bwMode="auto">
            <a:xfrm>
              <a:off x="5715000" y="2763838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</p:grpSp>
      <p:sp>
        <p:nvSpPr>
          <p:cNvPr id="19475" name="Text Box 29"/>
          <p:cNvSpPr txBox="1">
            <a:spLocks noChangeArrowheads="1"/>
          </p:cNvSpPr>
          <p:nvPr/>
        </p:nvSpPr>
        <p:spPr bwMode="auto">
          <a:xfrm>
            <a:off x="4953000" y="357028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9476" name="Text Box 30"/>
          <p:cNvSpPr txBox="1">
            <a:spLocks noChangeArrowheads="1"/>
          </p:cNvSpPr>
          <p:nvPr/>
        </p:nvSpPr>
        <p:spPr bwMode="auto">
          <a:xfrm>
            <a:off x="4495800" y="32972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477" name="Text Box 31"/>
          <p:cNvSpPr txBox="1">
            <a:spLocks noChangeArrowheads="1"/>
          </p:cNvSpPr>
          <p:nvPr/>
        </p:nvSpPr>
        <p:spPr bwMode="auto">
          <a:xfrm>
            <a:off x="4876800" y="27638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9478" name="Text Box 40"/>
          <p:cNvSpPr txBox="1">
            <a:spLocks noChangeArrowheads="1"/>
          </p:cNvSpPr>
          <p:nvPr/>
        </p:nvSpPr>
        <p:spPr bwMode="auto">
          <a:xfrm>
            <a:off x="6858000" y="1773238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600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=1@2</a:t>
            </a:r>
            <a:endParaRPr lang="en-US" altLang="en-US" sz="1600" i="1" baseline="-250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79" name="Oval 39"/>
          <p:cNvSpPr>
            <a:spLocks noChangeArrowheads="1"/>
          </p:cNvSpPr>
          <p:nvPr/>
        </p:nvSpPr>
        <p:spPr bwMode="auto">
          <a:xfrm>
            <a:off x="7391400" y="21542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629400" y="2306638"/>
            <a:ext cx="1524000" cy="1546225"/>
            <a:chOff x="6629400" y="2306638"/>
            <a:chExt cx="1524000" cy="1546225"/>
          </a:xfrm>
        </p:grpSpPr>
        <p:sp>
          <p:nvSpPr>
            <p:cNvPr id="19487" name="Oval 33"/>
            <p:cNvSpPr>
              <a:spLocks noChangeArrowheads="1"/>
            </p:cNvSpPr>
            <p:nvPr/>
          </p:nvSpPr>
          <p:spPr bwMode="auto">
            <a:xfrm>
              <a:off x="7467600" y="329723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9488" name="AutoShape 34"/>
            <p:cNvCxnSpPr>
              <a:cxnSpLocks noChangeShapeType="1"/>
            </p:cNvCxnSpPr>
            <p:nvPr/>
          </p:nvCxnSpPr>
          <p:spPr bwMode="auto">
            <a:xfrm flipV="1">
              <a:off x="6629400" y="3373438"/>
              <a:ext cx="860425" cy="479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9" name="AutoShape 35"/>
            <p:cNvCxnSpPr>
              <a:cxnSpLocks noChangeShapeType="1"/>
              <a:endCxn id="19487" idx="1"/>
            </p:cNvCxnSpPr>
            <p:nvPr/>
          </p:nvCxnSpPr>
          <p:spPr bwMode="auto">
            <a:xfrm>
              <a:off x="6629400" y="2840038"/>
              <a:ext cx="860425" cy="479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0" name="Text Box 36"/>
            <p:cNvSpPr txBox="1">
              <a:spLocks noChangeArrowheads="1"/>
            </p:cNvSpPr>
            <p:nvPr/>
          </p:nvSpPr>
          <p:spPr bwMode="auto">
            <a:xfrm>
              <a:off x="6689725" y="2916238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19491" name="Text Box 37"/>
            <p:cNvSpPr txBox="1">
              <a:spLocks noChangeArrowheads="1"/>
            </p:cNvSpPr>
            <p:nvPr/>
          </p:nvSpPr>
          <p:spPr bwMode="auto">
            <a:xfrm>
              <a:off x="6705600" y="3341688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19492" name="Text Box 38"/>
            <p:cNvSpPr txBox="1">
              <a:spLocks noChangeArrowheads="1"/>
            </p:cNvSpPr>
            <p:nvPr/>
          </p:nvSpPr>
          <p:spPr bwMode="auto">
            <a:xfrm>
              <a:off x="7620000" y="3144838"/>
              <a:ext cx="533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’</a:t>
              </a:r>
            </a:p>
          </p:txBody>
        </p:sp>
        <p:cxnSp>
          <p:nvCxnSpPr>
            <p:cNvPr id="19493" name="AutoShape 41"/>
            <p:cNvCxnSpPr>
              <a:cxnSpLocks noChangeShapeType="1"/>
              <a:endCxn id="19487" idx="0"/>
            </p:cNvCxnSpPr>
            <p:nvPr/>
          </p:nvCxnSpPr>
          <p:spPr bwMode="auto">
            <a:xfrm>
              <a:off x="7467600" y="2306638"/>
              <a:ext cx="762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4" name="Text Box 42"/>
            <p:cNvSpPr txBox="1">
              <a:spLocks noChangeArrowheads="1"/>
            </p:cNvSpPr>
            <p:nvPr/>
          </p:nvSpPr>
          <p:spPr bwMode="auto">
            <a:xfrm>
              <a:off x="7391400" y="2459038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rgbClr val="00462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600" i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9</a:t>
              </a:r>
            </a:p>
          </p:txBody>
        </p:sp>
      </p:grpSp>
      <p:sp>
        <p:nvSpPr>
          <p:cNvPr id="19481" name="Text Box 43"/>
          <p:cNvSpPr txBox="1">
            <a:spLocks noChangeArrowheads="1"/>
          </p:cNvSpPr>
          <p:nvPr/>
        </p:nvSpPr>
        <p:spPr bwMode="auto">
          <a:xfrm>
            <a:off x="3886200" y="4364038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Due to </a:t>
            </a: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</a:t>
            </a:r>
            <a:r>
              <a:rPr lang="en-US" altLang="en-US" sz="1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conflict clause</a:t>
            </a:r>
          </a:p>
        </p:txBody>
      </p:sp>
      <p:sp>
        <p:nvSpPr>
          <p:cNvPr id="19482" name="AutoShape 44"/>
          <p:cNvSpPr>
            <a:spLocks/>
          </p:cNvSpPr>
          <p:nvPr/>
        </p:nvSpPr>
        <p:spPr bwMode="auto">
          <a:xfrm rot="-5400000">
            <a:off x="4572000" y="3525838"/>
            <a:ext cx="76200" cy="1447800"/>
          </a:xfrm>
          <a:prstGeom prst="lef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solidFill>
                <a:schemeClr val="tx1"/>
              </a:solidFill>
            </a:endParaRPr>
          </a:p>
        </p:txBody>
      </p:sp>
      <p:sp>
        <p:nvSpPr>
          <p:cNvPr id="195630" name="Freeform 46"/>
          <p:cNvSpPr>
            <a:spLocks/>
          </p:cNvSpPr>
          <p:nvPr/>
        </p:nvSpPr>
        <p:spPr bwMode="auto">
          <a:xfrm>
            <a:off x="5019675" y="2335213"/>
            <a:ext cx="3368675" cy="2160587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0 h 100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0000" h="10000">
                <a:moveTo>
                  <a:pt x="9339" y="9571"/>
                </a:moveTo>
                <a:cubicBezTo>
                  <a:pt x="8701" y="9556"/>
                  <a:pt x="8067" y="9571"/>
                  <a:pt x="7429" y="9517"/>
                </a:cubicBezTo>
                <a:cubicBezTo>
                  <a:pt x="7378" y="9510"/>
                  <a:pt x="7337" y="9425"/>
                  <a:pt x="7290" y="9410"/>
                </a:cubicBezTo>
                <a:cubicBezTo>
                  <a:pt x="6709" y="9218"/>
                  <a:pt x="6083" y="9157"/>
                  <a:pt x="5493" y="9096"/>
                </a:cubicBezTo>
                <a:cubicBezTo>
                  <a:pt x="5250" y="8981"/>
                  <a:pt x="5019" y="8927"/>
                  <a:pt x="4771" y="8881"/>
                </a:cubicBezTo>
                <a:cubicBezTo>
                  <a:pt x="4340" y="8912"/>
                  <a:pt x="3926" y="8950"/>
                  <a:pt x="3499" y="9042"/>
                </a:cubicBezTo>
                <a:cubicBezTo>
                  <a:pt x="3301" y="9157"/>
                  <a:pt x="3102" y="9241"/>
                  <a:pt x="2894" y="9303"/>
                </a:cubicBezTo>
                <a:cubicBezTo>
                  <a:pt x="2623" y="9479"/>
                  <a:pt x="2372" y="9648"/>
                  <a:pt x="2089" y="9785"/>
                </a:cubicBezTo>
                <a:cubicBezTo>
                  <a:pt x="1969" y="9847"/>
                  <a:pt x="1730" y="10000"/>
                  <a:pt x="1730" y="10000"/>
                </a:cubicBezTo>
                <a:cubicBezTo>
                  <a:pt x="1463" y="9985"/>
                  <a:pt x="1197" y="9992"/>
                  <a:pt x="929" y="9946"/>
                </a:cubicBezTo>
                <a:cubicBezTo>
                  <a:pt x="897" y="9939"/>
                  <a:pt x="877" y="9862"/>
                  <a:pt x="846" y="9839"/>
                </a:cubicBezTo>
                <a:cubicBezTo>
                  <a:pt x="726" y="9739"/>
                  <a:pt x="595" y="9739"/>
                  <a:pt x="487" y="9571"/>
                </a:cubicBezTo>
                <a:cubicBezTo>
                  <a:pt x="395" y="9418"/>
                  <a:pt x="379" y="9280"/>
                  <a:pt x="263" y="9203"/>
                </a:cubicBezTo>
                <a:cubicBezTo>
                  <a:pt x="216" y="8920"/>
                  <a:pt x="160" y="8651"/>
                  <a:pt x="72" y="8406"/>
                </a:cubicBezTo>
                <a:cubicBezTo>
                  <a:pt x="-47" y="7724"/>
                  <a:pt x="104" y="6996"/>
                  <a:pt x="263" y="6383"/>
                </a:cubicBezTo>
                <a:cubicBezTo>
                  <a:pt x="303" y="6222"/>
                  <a:pt x="348" y="6069"/>
                  <a:pt x="375" y="5900"/>
                </a:cubicBezTo>
                <a:cubicBezTo>
                  <a:pt x="399" y="5762"/>
                  <a:pt x="431" y="5479"/>
                  <a:pt x="431" y="5479"/>
                </a:cubicBezTo>
                <a:cubicBezTo>
                  <a:pt x="463" y="4835"/>
                  <a:pt x="571" y="3724"/>
                  <a:pt x="236" y="3295"/>
                </a:cubicBezTo>
                <a:cubicBezTo>
                  <a:pt x="188" y="3027"/>
                  <a:pt x="125" y="2736"/>
                  <a:pt x="44" y="2498"/>
                </a:cubicBezTo>
                <a:cubicBezTo>
                  <a:pt x="-3" y="2130"/>
                  <a:pt x="-23" y="2061"/>
                  <a:pt x="44" y="1540"/>
                </a:cubicBezTo>
                <a:cubicBezTo>
                  <a:pt x="136" y="835"/>
                  <a:pt x="658" y="897"/>
                  <a:pt x="929" y="851"/>
                </a:cubicBezTo>
                <a:cubicBezTo>
                  <a:pt x="1049" y="828"/>
                  <a:pt x="1168" y="812"/>
                  <a:pt x="1288" y="797"/>
                </a:cubicBezTo>
                <a:cubicBezTo>
                  <a:pt x="1690" y="828"/>
                  <a:pt x="2029" y="448"/>
                  <a:pt x="2424" y="517"/>
                </a:cubicBezTo>
                <a:cubicBezTo>
                  <a:pt x="2894" y="754"/>
                  <a:pt x="3372" y="316"/>
                  <a:pt x="3858" y="385"/>
                </a:cubicBezTo>
                <a:cubicBezTo>
                  <a:pt x="4368" y="386"/>
                  <a:pt x="5144" y="373"/>
                  <a:pt x="5485" y="522"/>
                </a:cubicBezTo>
                <a:cubicBezTo>
                  <a:pt x="5864" y="653"/>
                  <a:pt x="5889" y="782"/>
                  <a:pt x="6130" y="819"/>
                </a:cubicBezTo>
                <a:cubicBezTo>
                  <a:pt x="6371" y="856"/>
                  <a:pt x="6670" y="835"/>
                  <a:pt x="6932" y="743"/>
                </a:cubicBezTo>
                <a:cubicBezTo>
                  <a:pt x="7194" y="651"/>
                  <a:pt x="7449" y="429"/>
                  <a:pt x="7704" y="268"/>
                </a:cubicBezTo>
                <a:cubicBezTo>
                  <a:pt x="7951" y="107"/>
                  <a:pt x="8466" y="69"/>
                  <a:pt x="8729" y="54"/>
                </a:cubicBezTo>
                <a:cubicBezTo>
                  <a:pt x="9151" y="23"/>
                  <a:pt x="10000" y="0"/>
                  <a:pt x="10000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Rectangle 47"/>
          <p:cNvSpPr>
            <a:spLocks noChangeArrowheads="1"/>
          </p:cNvSpPr>
          <p:nvPr/>
        </p:nvSpPr>
        <p:spPr bwMode="auto">
          <a:xfrm>
            <a:off x="280742" y="5758253"/>
            <a:ext cx="62548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Learn the </a:t>
            </a:r>
            <a:r>
              <a:rPr lang="en-US" altLang="en-US" sz="2000" i="1" dirty="0">
                <a:solidFill>
                  <a:srgbClr val="008000"/>
                </a:solidFill>
                <a:latin typeface="Times New Roman" panose="02020603050405020304" pitchFamily="18" charset="0"/>
              </a:rPr>
              <a:t>conflict clause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: (</a:t>
            </a:r>
            <a:r>
              <a:rPr lang="en-US" altLang="en-US" sz="2000" i="1" dirty="0">
                <a:solidFill>
                  <a:schemeClr val="tx1"/>
                </a:solidFill>
                <a:latin typeface="cmsy10" panose="020B0604020202020204"/>
              </a:rPr>
              <a:t>: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1"/>
                </a:solidFill>
                <a:latin typeface="cmsy10" panose="020B0604020202020204"/>
              </a:rPr>
              <a:t>Ç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11 </a:t>
            </a:r>
            <a:r>
              <a:rPr lang="en-US" altLang="en-US" sz="2000" i="1" dirty="0">
                <a:solidFill>
                  <a:schemeClr val="tx1"/>
                </a:solidFill>
                <a:latin typeface="cmsy10" panose="020B0604020202020204"/>
              </a:rPr>
              <a:t>Ç :</a:t>
            </a:r>
            <a:r>
              <a:rPr lang="en-US" alt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95632" name="Text Box 48"/>
          <p:cNvSpPr txBox="1">
            <a:spLocks noChangeArrowheads="1"/>
          </p:cNvSpPr>
          <p:nvPr/>
        </p:nvSpPr>
        <p:spPr bwMode="auto">
          <a:xfrm>
            <a:off x="251520" y="6286501"/>
            <a:ext cx="6269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Backtrack to the 2</a:t>
            </a:r>
            <a:r>
              <a:rPr lang="en-US" altLang="en-US" sz="2000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nd</a:t>
            </a:r>
            <a:r>
              <a:rPr lang="en-US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 largest decision level in this clause (2).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251520" y="1700808"/>
            <a:ext cx="2458615" cy="366254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rgbClr val="0046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7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7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 x</a:t>
            </a:r>
            <a:r>
              <a:rPr lang="en-US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rtl="0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: (</a:t>
            </a:r>
            <a:r>
              <a:rPr lang="en-US" altLang="en-US" sz="1600" i="1" dirty="0">
                <a:solidFill>
                  <a:srgbClr val="FF0000"/>
                </a:solidFill>
                <a:latin typeface="cmsy10" panose="020B0604020202020204"/>
              </a:rPr>
              <a:t>:</a:t>
            </a:r>
            <a:r>
              <a:rPr lang="en-US" altLang="en-US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latin typeface="cmsy10" panose="020B0604020202020204"/>
              </a:rPr>
              <a:t>Ç</a:t>
            </a:r>
            <a:r>
              <a:rPr lang="en-US" altLang="en-US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latin typeface="cmsy10" panose="020B0604020202020204"/>
              </a:rPr>
              <a:t>Ç</a:t>
            </a:r>
            <a:r>
              <a:rPr lang="en-US" altLang="en-US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0000"/>
                </a:solidFill>
                <a:latin typeface="cmsy10" panose="020B0604020202020204"/>
              </a:rPr>
              <a:t>Ç</a:t>
            </a:r>
            <a:r>
              <a:rPr lang="en-US" altLang="en-US" sz="1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en-US" sz="16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33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0" grpId="0" animBg="1"/>
      <p:bldP spid="38937" grpId="0"/>
      <p:bldP spid="19563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73EC0-EBF1-4D8F-A877-A67EDA6ACF82}" type="slidenum">
              <a:rPr lang="he-IL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Non-chronological backtracking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So </a:t>
            </a:r>
            <a:r>
              <a:rPr lang="en-US" sz="2000" dirty="0">
                <a:solidFill>
                  <a:schemeClr val="accent1"/>
                </a:solidFill>
              </a:rPr>
              <a:t>the rule</a:t>
            </a:r>
            <a:r>
              <a:rPr lang="en-US" sz="2000" dirty="0"/>
              <a:t> is: backtrack to the 2</a:t>
            </a:r>
            <a:r>
              <a:rPr lang="en-US" sz="2000" baseline="30000" dirty="0"/>
              <a:t>nd</a:t>
            </a:r>
            <a:r>
              <a:rPr lang="en-US" sz="2000" dirty="0"/>
              <a:t> largest decision level in the conflict clause. 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>
                <a:solidFill>
                  <a:schemeClr val="accent1"/>
                </a:solidFill>
              </a:rPr>
              <a:t>Q</a:t>
            </a:r>
            <a:r>
              <a:rPr lang="en-US" sz="2000" dirty="0"/>
              <a:t>: What if there is one literal in the clause? </a:t>
            </a:r>
          </a:p>
          <a:p>
            <a:pPr lvl="1" eaLnBrk="1" hangingPunct="1"/>
            <a:r>
              <a:rPr lang="en-US" sz="1800" dirty="0">
                <a:solidFill>
                  <a:schemeClr val="accent1"/>
                </a:solidFill>
              </a:rPr>
              <a:t>A</a:t>
            </a:r>
            <a:r>
              <a:rPr lang="en-US" sz="1800" dirty="0"/>
              <a:t>: backtrack to decision level 0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>
                <a:solidFill>
                  <a:schemeClr val="accent1"/>
                </a:solidFill>
              </a:rPr>
              <a:t>Q</a:t>
            </a:r>
            <a:r>
              <a:rPr lang="en-US" sz="2000" dirty="0"/>
              <a:t>: It seems to waste work, since it erases assignments in decision levels higher than 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dl</a:t>
            </a:r>
            <a:r>
              <a:rPr lang="en-US" sz="2000" dirty="0"/>
              <a:t>, unrelated to the conflict.</a:t>
            </a:r>
          </a:p>
          <a:p>
            <a:pPr lvl="1" eaLnBrk="1" hangingPunct="1"/>
            <a:r>
              <a:rPr lang="en-US" sz="1800" dirty="0">
                <a:solidFill>
                  <a:schemeClr val="accent1"/>
                </a:solidFill>
              </a:rPr>
              <a:t>A1</a:t>
            </a:r>
            <a:r>
              <a:rPr lang="en-US" sz="1800" dirty="0"/>
              <a:t>: indeed. But allows the SAT solver to redirect itself with the new information.</a:t>
            </a:r>
          </a:p>
          <a:p>
            <a:pPr lvl="1" eaLnBrk="1" hangingPunct="1"/>
            <a:r>
              <a:rPr lang="en-US" sz="1800" dirty="0">
                <a:solidFill>
                  <a:schemeClr val="accent1"/>
                </a:solidFill>
              </a:rPr>
              <a:t>A2</a:t>
            </a:r>
            <a:r>
              <a:rPr lang="en-US" sz="1800" dirty="0"/>
              <a:t>: we can also save the last assignment for next time (“phase saving”)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19F62-C95A-4E8C-BC69-2C0D14C665B8}" type="slidenum">
              <a:rPr lang="he-IL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/>
              <a:t>Conflict-driven Backtracking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214688" y="1800225"/>
            <a:ext cx="728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238500" y="2420938"/>
            <a:ext cx="728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3238500" y="3068638"/>
            <a:ext cx="728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3238500" y="3716338"/>
            <a:ext cx="728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3233738" y="4365625"/>
            <a:ext cx="728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3092450" y="4483100"/>
            <a:ext cx="144463" cy="215900"/>
            <a:chOff x="1791" y="2840"/>
            <a:chExt cx="91" cy="136"/>
          </a:xfrm>
        </p:grpSpPr>
        <p:sp>
          <p:nvSpPr>
            <p:cNvPr id="71703" name="Line 9"/>
            <p:cNvSpPr>
              <a:spLocks noChangeShapeType="1"/>
            </p:cNvSpPr>
            <p:nvPr/>
          </p:nvSpPr>
          <p:spPr bwMode="auto">
            <a:xfrm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04" name="Line 10"/>
            <p:cNvSpPr>
              <a:spLocks noChangeShapeType="1"/>
            </p:cNvSpPr>
            <p:nvPr/>
          </p:nvSpPr>
          <p:spPr bwMode="auto">
            <a:xfrm flipV="1"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07883" name="Freeform 11"/>
          <p:cNvSpPr>
            <a:spLocks/>
          </p:cNvSpPr>
          <p:nvPr/>
        </p:nvSpPr>
        <p:spPr bwMode="auto">
          <a:xfrm>
            <a:off x="2208213" y="2636838"/>
            <a:ext cx="995362" cy="1944687"/>
          </a:xfrm>
          <a:custGeom>
            <a:avLst/>
            <a:gdLst>
              <a:gd name="T0" fmla="*/ 2147483647 w 627"/>
              <a:gd name="T1" fmla="*/ 2147483647 h 1225"/>
              <a:gd name="T2" fmla="*/ 2147483647 w 627"/>
              <a:gd name="T3" fmla="*/ 2147483647 h 1225"/>
              <a:gd name="T4" fmla="*/ 2147483647 w 627"/>
              <a:gd name="T5" fmla="*/ 0 h 1225"/>
              <a:gd name="T6" fmla="*/ 0 60000 65536"/>
              <a:gd name="T7" fmla="*/ 0 60000 65536"/>
              <a:gd name="T8" fmla="*/ 0 60000 65536"/>
              <a:gd name="T9" fmla="*/ 0 w 627"/>
              <a:gd name="T10" fmla="*/ 0 h 1225"/>
              <a:gd name="T11" fmla="*/ 627 w 627"/>
              <a:gd name="T12" fmla="*/ 1225 h 1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7" h="1225">
                <a:moveTo>
                  <a:pt x="400" y="1225"/>
                </a:moveTo>
                <a:cubicBezTo>
                  <a:pt x="200" y="918"/>
                  <a:pt x="0" y="612"/>
                  <a:pt x="38" y="408"/>
                </a:cubicBezTo>
                <a:cubicBezTo>
                  <a:pt x="76" y="204"/>
                  <a:pt x="351" y="102"/>
                  <a:pt x="62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>
            <a:off x="3995738" y="26368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4284663" y="2420938"/>
            <a:ext cx="728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4284663" y="3068638"/>
            <a:ext cx="728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207887" name="Text Box 15"/>
          <p:cNvSpPr txBox="1">
            <a:spLocks noChangeArrowheads="1"/>
          </p:cNvSpPr>
          <p:nvPr/>
        </p:nvSpPr>
        <p:spPr bwMode="auto">
          <a:xfrm>
            <a:off x="4284663" y="3716338"/>
            <a:ext cx="728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207888" name="Text Box 16"/>
          <p:cNvSpPr txBox="1">
            <a:spLocks noChangeArrowheads="1"/>
          </p:cNvSpPr>
          <p:nvPr/>
        </p:nvSpPr>
        <p:spPr bwMode="auto">
          <a:xfrm>
            <a:off x="4284663" y="4389438"/>
            <a:ext cx="728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5292725" y="3068638"/>
            <a:ext cx="728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207890" name="Text Box 18"/>
          <p:cNvSpPr txBox="1">
            <a:spLocks noChangeArrowheads="1"/>
          </p:cNvSpPr>
          <p:nvPr/>
        </p:nvSpPr>
        <p:spPr bwMode="auto">
          <a:xfrm>
            <a:off x="5292725" y="3768725"/>
            <a:ext cx="728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cmmi10" pitchFamily="34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5454650" y="4187825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207892" name="Freeform 20"/>
          <p:cNvSpPr>
            <a:spLocks/>
          </p:cNvSpPr>
          <p:nvPr/>
        </p:nvSpPr>
        <p:spPr bwMode="auto">
          <a:xfrm>
            <a:off x="4979988" y="3248025"/>
            <a:ext cx="327025" cy="9525"/>
          </a:xfrm>
          <a:custGeom>
            <a:avLst/>
            <a:gdLst>
              <a:gd name="T0" fmla="*/ 0 w 206"/>
              <a:gd name="T1" fmla="*/ 2147483647 h 6"/>
              <a:gd name="T2" fmla="*/ 2147483647 w 206"/>
              <a:gd name="T3" fmla="*/ 0 h 6"/>
              <a:gd name="T4" fmla="*/ 0 60000 65536"/>
              <a:gd name="T5" fmla="*/ 0 60000 65536"/>
              <a:gd name="T6" fmla="*/ 0 w 206"/>
              <a:gd name="T7" fmla="*/ 0 h 6"/>
              <a:gd name="T8" fmla="*/ 206 w 206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6" h="6">
                <a:moveTo>
                  <a:pt x="0" y="6"/>
                </a:moveTo>
                <a:lnTo>
                  <a:pt x="20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07893" name="Freeform 21"/>
          <p:cNvSpPr>
            <a:spLocks/>
          </p:cNvSpPr>
          <p:nvPr/>
        </p:nvSpPr>
        <p:spPr bwMode="auto">
          <a:xfrm>
            <a:off x="4068763" y="3290888"/>
            <a:ext cx="230187" cy="1331912"/>
          </a:xfrm>
          <a:custGeom>
            <a:avLst/>
            <a:gdLst>
              <a:gd name="T0" fmla="*/ 2147483647 w 145"/>
              <a:gd name="T1" fmla="*/ 2147483647 h 839"/>
              <a:gd name="T2" fmla="*/ 2147483647 w 145"/>
              <a:gd name="T3" fmla="*/ 2147483647 h 839"/>
              <a:gd name="T4" fmla="*/ 2147483647 w 145"/>
              <a:gd name="T5" fmla="*/ 2147483647 h 839"/>
              <a:gd name="T6" fmla="*/ 2147483647 w 145"/>
              <a:gd name="T7" fmla="*/ 0 h 839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839"/>
              <a:gd name="T14" fmla="*/ 145 w 145"/>
              <a:gd name="T15" fmla="*/ 839 h 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839">
                <a:moveTo>
                  <a:pt x="99" y="817"/>
                </a:moveTo>
                <a:cubicBezTo>
                  <a:pt x="106" y="828"/>
                  <a:pt x="114" y="839"/>
                  <a:pt x="99" y="771"/>
                </a:cubicBezTo>
                <a:cubicBezTo>
                  <a:pt x="84" y="703"/>
                  <a:pt x="0" y="536"/>
                  <a:pt x="8" y="408"/>
                </a:cubicBezTo>
                <a:cubicBezTo>
                  <a:pt x="16" y="280"/>
                  <a:pt x="80" y="140"/>
                  <a:pt x="14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207894" name="Group 22"/>
          <p:cNvGrpSpPr>
            <a:grpSpLocks/>
          </p:cNvGrpSpPr>
          <p:nvPr/>
        </p:nvGrpSpPr>
        <p:grpSpPr bwMode="auto">
          <a:xfrm>
            <a:off x="4067175" y="4540250"/>
            <a:ext cx="144463" cy="215900"/>
            <a:chOff x="1791" y="2840"/>
            <a:chExt cx="91" cy="136"/>
          </a:xfrm>
        </p:grpSpPr>
        <p:sp>
          <p:nvSpPr>
            <p:cNvPr id="71701" name="Line 23"/>
            <p:cNvSpPr>
              <a:spLocks noChangeShapeType="1"/>
            </p:cNvSpPr>
            <p:nvPr/>
          </p:nvSpPr>
          <p:spPr bwMode="auto">
            <a:xfrm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02" name="Line 24"/>
            <p:cNvSpPr>
              <a:spLocks noChangeShapeType="1"/>
            </p:cNvSpPr>
            <p:nvPr/>
          </p:nvSpPr>
          <p:spPr bwMode="auto">
            <a:xfrm flipV="1"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5363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3" grpId="0" animBg="1"/>
      <p:bldP spid="207884" grpId="0" animBg="1"/>
      <p:bldP spid="207885" grpId="0"/>
      <p:bldP spid="207886" grpId="0"/>
      <p:bldP spid="207887" grpId="0"/>
      <p:bldP spid="207888" grpId="0"/>
      <p:bldP spid="207889" grpId="0"/>
      <p:bldP spid="207889" grpId="1"/>
      <p:bldP spid="207890" grpId="0"/>
      <p:bldP spid="207891" grpId="0"/>
      <p:bldP spid="207892" grpId="0" animBg="1"/>
      <p:bldP spid="207892" grpId="1" animBg="1"/>
      <p:bldP spid="2078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A395B-E412-4DA1-B777-09BF904E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EC2A2-BE2D-424F-84DE-5B4A7ABC1F70}" type="slidenum">
              <a:rPr lang="he-IL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CEDC41A-372C-41EE-8F47-909B3BFA9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31" r="74485"/>
          <a:stretch/>
        </p:blipFill>
        <p:spPr bwMode="auto">
          <a:xfrm>
            <a:off x="2594792" y="1452070"/>
            <a:ext cx="4353471" cy="51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669EB-B676-4491-B329-07FABC146F7D}"/>
              </a:ext>
            </a:extLst>
          </p:cNvPr>
          <p:cNvSpPr txBox="1"/>
          <p:nvPr/>
        </p:nvSpPr>
        <p:spPr>
          <a:xfrm>
            <a:off x="493890" y="4005064"/>
            <a:ext cx="16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level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5505A3-A4A5-4DED-8F21-89F8CB9EDD39}"/>
              </a:ext>
            </a:extLst>
          </p:cNvPr>
          <p:cNvCxnSpPr>
            <a:cxnSpLocks/>
          </p:cNvCxnSpPr>
          <p:nvPr/>
        </p:nvCxnSpPr>
        <p:spPr>
          <a:xfrm>
            <a:off x="2084713" y="4221088"/>
            <a:ext cx="39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36CBE34-C88B-438C-A7EC-59FE92D89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/>
              <a:t>Conflict-driven Backtracking</a:t>
            </a:r>
          </a:p>
        </p:txBody>
      </p:sp>
    </p:spTree>
    <p:extLst>
      <p:ext uri="{BB962C8B-B14F-4D97-AF65-F5344CB8AC3E}">
        <p14:creationId xmlns:p14="http://schemas.microsoft.com/office/powerpoint/2010/main" val="3791128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FE75A-1E56-47FF-AC09-2753B23E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EC2A2-BE2D-424F-84DE-5B4A7ABC1F70}" type="slidenum">
              <a:rPr lang="he-IL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6A804AFF-B8E2-4C27-B3E7-DBD57BDBE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4259"/>
            <a:ext cx="7620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E38A553-A2F6-4A31-AFC3-75F264BB0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/>
              <a:t>Conflict-driven Backtracking</a:t>
            </a:r>
          </a:p>
        </p:txBody>
      </p:sp>
    </p:spTree>
    <p:extLst>
      <p:ext uri="{BB962C8B-B14F-4D97-AF65-F5344CB8AC3E}">
        <p14:creationId xmlns:p14="http://schemas.microsoft.com/office/powerpoint/2010/main" val="322779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9E205-9912-45B5-9EA3-879302F37001}" type="slidenum">
              <a:rPr lang="he-IL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600825" y="6124575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400" i="1"/>
              <a:t>Decision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596063" y="6353175"/>
            <a:ext cx="776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400" i="1"/>
              <a:t>Conflict</a:t>
            </a: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457200" y="3657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4464050"/>
            <a:ext cx="11239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Decision </a:t>
            </a:r>
          </a:p>
          <a:p>
            <a:pPr algn="l" rtl="0"/>
            <a:r>
              <a:rPr lang="en-US"/>
              <a:t>Level</a:t>
            </a:r>
          </a:p>
        </p:txBody>
      </p:sp>
      <p:grpSp>
        <p:nvGrpSpPr>
          <p:cNvPr id="74758" name="Group 6"/>
          <p:cNvGrpSpPr>
            <a:grpSpLocks/>
          </p:cNvGrpSpPr>
          <p:nvPr/>
        </p:nvGrpSpPr>
        <p:grpSpPr bwMode="auto">
          <a:xfrm>
            <a:off x="990600" y="3657600"/>
            <a:ext cx="6934200" cy="2514600"/>
            <a:chOff x="624" y="2400"/>
            <a:chExt cx="4368" cy="1584"/>
          </a:xfrm>
        </p:grpSpPr>
        <p:sp>
          <p:nvSpPr>
            <p:cNvPr id="74799" name="Line 7"/>
            <p:cNvSpPr>
              <a:spLocks noChangeShapeType="1"/>
            </p:cNvSpPr>
            <p:nvPr/>
          </p:nvSpPr>
          <p:spPr bwMode="auto">
            <a:xfrm>
              <a:off x="624" y="2400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0" name="Line 8"/>
            <p:cNvSpPr>
              <a:spLocks noChangeShapeType="1"/>
            </p:cNvSpPr>
            <p:nvPr/>
          </p:nvSpPr>
          <p:spPr bwMode="auto">
            <a:xfrm>
              <a:off x="624" y="2544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1" name="Line 9"/>
            <p:cNvSpPr>
              <a:spLocks noChangeShapeType="1"/>
            </p:cNvSpPr>
            <p:nvPr/>
          </p:nvSpPr>
          <p:spPr bwMode="auto">
            <a:xfrm>
              <a:off x="624" y="2688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2" name="Line 10"/>
            <p:cNvSpPr>
              <a:spLocks noChangeShapeType="1"/>
            </p:cNvSpPr>
            <p:nvPr/>
          </p:nvSpPr>
          <p:spPr bwMode="auto">
            <a:xfrm>
              <a:off x="624" y="2832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3" name="Line 11"/>
            <p:cNvSpPr>
              <a:spLocks noChangeShapeType="1"/>
            </p:cNvSpPr>
            <p:nvPr/>
          </p:nvSpPr>
          <p:spPr bwMode="auto">
            <a:xfrm>
              <a:off x="624" y="2976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4" name="Line 12"/>
            <p:cNvSpPr>
              <a:spLocks noChangeShapeType="1"/>
            </p:cNvSpPr>
            <p:nvPr/>
          </p:nvSpPr>
          <p:spPr bwMode="auto">
            <a:xfrm>
              <a:off x="624" y="3120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5" name="Line 13"/>
            <p:cNvSpPr>
              <a:spLocks noChangeShapeType="1"/>
            </p:cNvSpPr>
            <p:nvPr/>
          </p:nvSpPr>
          <p:spPr bwMode="auto">
            <a:xfrm>
              <a:off x="624" y="3264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6" name="Line 14"/>
            <p:cNvSpPr>
              <a:spLocks noChangeShapeType="1"/>
            </p:cNvSpPr>
            <p:nvPr/>
          </p:nvSpPr>
          <p:spPr bwMode="auto">
            <a:xfrm>
              <a:off x="624" y="3408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7" name="Line 15"/>
            <p:cNvSpPr>
              <a:spLocks noChangeShapeType="1"/>
            </p:cNvSpPr>
            <p:nvPr/>
          </p:nvSpPr>
          <p:spPr bwMode="auto">
            <a:xfrm>
              <a:off x="624" y="3552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8" name="Line 16"/>
            <p:cNvSpPr>
              <a:spLocks noChangeShapeType="1"/>
            </p:cNvSpPr>
            <p:nvPr/>
          </p:nvSpPr>
          <p:spPr bwMode="auto">
            <a:xfrm>
              <a:off x="624" y="3696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09" name="Line 17"/>
            <p:cNvSpPr>
              <a:spLocks noChangeShapeType="1"/>
            </p:cNvSpPr>
            <p:nvPr/>
          </p:nvSpPr>
          <p:spPr bwMode="auto">
            <a:xfrm>
              <a:off x="624" y="3840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10" name="Line 18"/>
            <p:cNvSpPr>
              <a:spLocks noChangeShapeType="1"/>
            </p:cNvSpPr>
            <p:nvPr/>
          </p:nvSpPr>
          <p:spPr bwMode="auto">
            <a:xfrm>
              <a:off x="624" y="3984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4759" name="Line 19"/>
          <p:cNvSpPr>
            <a:spLocks noChangeShapeType="1"/>
          </p:cNvSpPr>
          <p:nvPr/>
        </p:nvSpPr>
        <p:spPr bwMode="auto">
          <a:xfrm>
            <a:off x="2057400" y="65532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74760" name="Text Box 20"/>
          <p:cNvSpPr txBox="1">
            <a:spLocks noChangeArrowheads="1"/>
          </p:cNvSpPr>
          <p:nvPr/>
        </p:nvSpPr>
        <p:spPr bwMode="auto">
          <a:xfrm>
            <a:off x="4318000" y="6319838"/>
            <a:ext cx="692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Time</a:t>
            </a:r>
          </a:p>
        </p:txBody>
      </p:sp>
      <p:sp>
        <p:nvSpPr>
          <p:cNvPr id="74761" name="Freeform 21"/>
          <p:cNvSpPr>
            <a:spLocks/>
          </p:cNvSpPr>
          <p:nvPr/>
        </p:nvSpPr>
        <p:spPr bwMode="auto">
          <a:xfrm>
            <a:off x="1524000" y="3067050"/>
            <a:ext cx="4791075" cy="2647950"/>
          </a:xfrm>
          <a:custGeom>
            <a:avLst/>
            <a:gdLst>
              <a:gd name="T0" fmla="*/ 0 w 3018"/>
              <a:gd name="T1" fmla="*/ 2147483647 h 1668"/>
              <a:gd name="T2" fmla="*/ 2147483647 w 3018"/>
              <a:gd name="T3" fmla="*/ 2147483647 h 1668"/>
              <a:gd name="T4" fmla="*/ 2147483647 w 3018"/>
              <a:gd name="T5" fmla="*/ 2147483647 h 1668"/>
              <a:gd name="T6" fmla="*/ 2147483647 w 3018"/>
              <a:gd name="T7" fmla="*/ 2147483647 h 1668"/>
              <a:gd name="T8" fmla="*/ 2147483647 w 3018"/>
              <a:gd name="T9" fmla="*/ 2147483647 h 1668"/>
              <a:gd name="T10" fmla="*/ 2147483647 w 3018"/>
              <a:gd name="T11" fmla="*/ 2147483647 h 1668"/>
              <a:gd name="T12" fmla="*/ 2147483647 w 3018"/>
              <a:gd name="T13" fmla="*/ 2147483647 h 1668"/>
              <a:gd name="T14" fmla="*/ 2147483647 w 3018"/>
              <a:gd name="T15" fmla="*/ 2147483647 h 1668"/>
              <a:gd name="T16" fmla="*/ 2147483647 w 3018"/>
              <a:gd name="T17" fmla="*/ 2147483647 h 1668"/>
              <a:gd name="T18" fmla="*/ 2147483647 w 3018"/>
              <a:gd name="T19" fmla="*/ 2147483647 h 1668"/>
              <a:gd name="T20" fmla="*/ 2147483647 w 3018"/>
              <a:gd name="T21" fmla="*/ 2147483647 h 1668"/>
              <a:gd name="T22" fmla="*/ 2147483647 w 3018"/>
              <a:gd name="T23" fmla="*/ 2147483647 h 1668"/>
              <a:gd name="T24" fmla="*/ 2147483647 w 3018"/>
              <a:gd name="T25" fmla="*/ 2147483647 h 1668"/>
              <a:gd name="T26" fmla="*/ 2147483647 w 3018"/>
              <a:gd name="T27" fmla="*/ 2147483647 h 1668"/>
              <a:gd name="T28" fmla="*/ 2147483647 w 3018"/>
              <a:gd name="T29" fmla="*/ 2147483647 h 1668"/>
              <a:gd name="T30" fmla="*/ 2147483647 w 3018"/>
              <a:gd name="T31" fmla="*/ 2147483647 h 1668"/>
              <a:gd name="T32" fmla="*/ 2147483647 w 3018"/>
              <a:gd name="T33" fmla="*/ 2147483647 h 1668"/>
              <a:gd name="T34" fmla="*/ 2147483647 w 3018"/>
              <a:gd name="T35" fmla="*/ 2147483647 h 1668"/>
              <a:gd name="T36" fmla="*/ 2147483647 w 3018"/>
              <a:gd name="T37" fmla="*/ 2147483647 h 1668"/>
              <a:gd name="T38" fmla="*/ 2147483647 w 3018"/>
              <a:gd name="T39" fmla="*/ 2147483647 h 1668"/>
              <a:gd name="T40" fmla="*/ 2147483647 w 3018"/>
              <a:gd name="T41" fmla="*/ 2147483647 h 1668"/>
              <a:gd name="T42" fmla="*/ 2147483647 w 3018"/>
              <a:gd name="T43" fmla="*/ 2147483647 h 1668"/>
              <a:gd name="T44" fmla="*/ 2147483647 w 3018"/>
              <a:gd name="T45" fmla="*/ 2147483647 h 1668"/>
              <a:gd name="T46" fmla="*/ 2147483647 w 3018"/>
              <a:gd name="T47" fmla="*/ 2147483647 h 1668"/>
              <a:gd name="T48" fmla="*/ 2147483647 w 3018"/>
              <a:gd name="T49" fmla="*/ 2147483647 h 1668"/>
              <a:gd name="T50" fmla="*/ 2147483647 w 3018"/>
              <a:gd name="T51" fmla="*/ 2147483647 h 1668"/>
              <a:gd name="T52" fmla="*/ 2147483647 w 3018"/>
              <a:gd name="T53" fmla="*/ 2147483647 h 1668"/>
              <a:gd name="T54" fmla="*/ 2147483647 w 3018"/>
              <a:gd name="T55" fmla="*/ 2147483647 h 1668"/>
              <a:gd name="T56" fmla="*/ 2147483647 w 3018"/>
              <a:gd name="T57" fmla="*/ 2147483647 h 1668"/>
              <a:gd name="T58" fmla="*/ 2147483647 w 3018"/>
              <a:gd name="T59" fmla="*/ 2147483647 h 1668"/>
              <a:gd name="T60" fmla="*/ 2147483647 w 3018"/>
              <a:gd name="T61" fmla="*/ 2147483647 h 1668"/>
              <a:gd name="T62" fmla="*/ 2147483647 w 3018"/>
              <a:gd name="T63" fmla="*/ 2147483647 h 1668"/>
              <a:gd name="T64" fmla="*/ 2147483647 w 3018"/>
              <a:gd name="T65" fmla="*/ 2147483647 h 1668"/>
              <a:gd name="T66" fmla="*/ 2147483647 w 3018"/>
              <a:gd name="T67" fmla="*/ 2147483647 h 1668"/>
              <a:gd name="T68" fmla="*/ 2147483647 w 3018"/>
              <a:gd name="T69" fmla="*/ 2147483647 h 1668"/>
              <a:gd name="T70" fmla="*/ 2147483647 w 3018"/>
              <a:gd name="T71" fmla="*/ 2147483647 h 1668"/>
              <a:gd name="T72" fmla="*/ 2147483647 w 3018"/>
              <a:gd name="T73" fmla="*/ 0 h 1668"/>
              <a:gd name="T74" fmla="*/ 2147483647 w 3018"/>
              <a:gd name="T75" fmla="*/ 0 h 1668"/>
              <a:gd name="T76" fmla="*/ 2147483647 w 3018"/>
              <a:gd name="T77" fmla="*/ 2147483647 h 1668"/>
              <a:gd name="T78" fmla="*/ 2147483647 w 3018"/>
              <a:gd name="T79" fmla="*/ 2147483647 h 166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018"/>
              <a:gd name="T121" fmla="*/ 0 h 1668"/>
              <a:gd name="T122" fmla="*/ 3018 w 3018"/>
              <a:gd name="T123" fmla="*/ 1668 h 1668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018" h="1668">
                <a:moveTo>
                  <a:pt x="0" y="372"/>
                </a:moveTo>
                <a:lnTo>
                  <a:pt x="144" y="372"/>
                </a:lnTo>
                <a:lnTo>
                  <a:pt x="144" y="516"/>
                </a:lnTo>
                <a:lnTo>
                  <a:pt x="240" y="516"/>
                </a:lnTo>
                <a:lnTo>
                  <a:pt x="240" y="660"/>
                </a:lnTo>
                <a:lnTo>
                  <a:pt x="288" y="660"/>
                </a:lnTo>
                <a:lnTo>
                  <a:pt x="288" y="804"/>
                </a:lnTo>
                <a:lnTo>
                  <a:pt x="480" y="804"/>
                </a:lnTo>
                <a:lnTo>
                  <a:pt x="480" y="948"/>
                </a:lnTo>
                <a:lnTo>
                  <a:pt x="528" y="948"/>
                </a:lnTo>
                <a:lnTo>
                  <a:pt x="528" y="1092"/>
                </a:lnTo>
                <a:lnTo>
                  <a:pt x="720" y="1092"/>
                </a:lnTo>
                <a:lnTo>
                  <a:pt x="720" y="948"/>
                </a:lnTo>
                <a:lnTo>
                  <a:pt x="864" y="948"/>
                </a:lnTo>
                <a:lnTo>
                  <a:pt x="864" y="660"/>
                </a:lnTo>
                <a:lnTo>
                  <a:pt x="1056" y="660"/>
                </a:lnTo>
                <a:lnTo>
                  <a:pt x="1056" y="804"/>
                </a:lnTo>
                <a:lnTo>
                  <a:pt x="1200" y="804"/>
                </a:lnTo>
                <a:lnTo>
                  <a:pt x="1200" y="948"/>
                </a:lnTo>
                <a:lnTo>
                  <a:pt x="1344" y="948"/>
                </a:lnTo>
                <a:lnTo>
                  <a:pt x="1344" y="1092"/>
                </a:lnTo>
                <a:lnTo>
                  <a:pt x="1392" y="1092"/>
                </a:lnTo>
                <a:lnTo>
                  <a:pt x="1392" y="1236"/>
                </a:lnTo>
                <a:lnTo>
                  <a:pt x="1632" y="1236"/>
                </a:lnTo>
                <a:lnTo>
                  <a:pt x="1632" y="1380"/>
                </a:lnTo>
                <a:lnTo>
                  <a:pt x="1728" y="1380"/>
                </a:lnTo>
                <a:lnTo>
                  <a:pt x="1728" y="1524"/>
                </a:lnTo>
                <a:lnTo>
                  <a:pt x="1824" y="1524"/>
                </a:lnTo>
                <a:lnTo>
                  <a:pt x="1824" y="1668"/>
                </a:lnTo>
                <a:lnTo>
                  <a:pt x="2016" y="1668"/>
                </a:lnTo>
                <a:lnTo>
                  <a:pt x="2016" y="1380"/>
                </a:lnTo>
                <a:lnTo>
                  <a:pt x="2256" y="1380"/>
                </a:lnTo>
                <a:lnTo>
                  <a:pt x="2256" y="948"/>
                </a:lnTo>
                <a:lnTo>
                  <a:pt x="2448" y="948"/>
                </a:lnTo>
                <a:lnTo>
                  <a:pt x="2448" y="372"/>
                </a:lnTo>
                <a:lnTo>
                  <a:pt x="2718" y="366"/>
                </a:lnTo>
                <a:lnTo>
                  <a:pt x="2712" y="0"/>
                </a:lnTo>
                <a:lnTo>
                  <a:pt x="2904" y="0"/>
                </a:lnTo>
                <a:lnTo>
                  <a:pt x="2910" y="102"/>
                </a:lnTo>
                <a:lnTo>
                  <a:pt x="3018" y="10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74762" name="Oval 22"/>
          <p:cNvSpPr>
            <a:spLocks noChangeArrowheads="1"/>
          </p:cNvSpPr>
          <p:nvPr/>
        </p:nvSpPr>
        <p:spPr bwMode="auto">
          <a:xfrm>
            <a:off x="1724025" y="3838575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63" name="Oval 23"/>
          <p:cNvSpPr>
            <a:spLocks noChangeArrowheads="1"/>
          </p:cNvSpPr>
          <p:nvPr/>
        </p:nvSpPr>
        <p:spPr bwMode="auto">
          <a:xfrm>
            <a:off x="1857375" y="4057650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64" name="Oval 24"/>
          <p:cNvSpPr>
            <a:spLocks noChangeArrowheads="1"/>
          </p:cNvSpPr>
          <p:nvPr/>
        </p:nvSpPr>
        <p:spPr bwMode="auto">
          <a:xfrm>
            <a:off x="1962150" y="4286250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65" name="Oval 25"/>
          <p:cNvSpPr>
            <a:spLocks noChangeArrowheads="1"/>
          </p:cNvSpPr>
          <p:nvPr/>
        </p:nvSpPr>
        <p:spPr bwMode="auto">
          <a:xfrm>
            <a:off x="2238375" y="4514850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66" name="Oval 26"/>
          <p:cNvSpPr>
            <a:spLocks noChangeArrowheads="1"/>
          </p:cNvSpPr>
          <p:nvPr/>
        </p:nvSpPr>
        <p:spPr bwMode="auto">
          <a:xfrm>
            <a:off x="2324100" y="4743450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67" name="Oval 27"/>
          <p:cNvSpPr>
            <a:spLocks noChangeArrowheads="1"/>
          </p:cNvSpPr>
          <p:nvPr/>
        </p:nvSpPr>
        <p:spPr bwMode="auto">
          <a:xfrm>
            <a:off x="3162300" y="4286250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68" name="Oval 28"/>
          <p:cNvSpPr>
            <a:spLocks noChangeArrowheads="1"/>
          </p:cNvSpPr>
          <p:nvPr/>
        </p:nvSpPr>
        <p:spPr bwMode="auto">
          <a:xfrm>
            <a:off x="3390900" y="4524375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69" name="Oval 29"/>
          <p:cNvSpPr>
            <a:spLocks noChangeArrowheads="1"/>
          </p:cNvSpPr>
          <p:nvPr/>
        </p:nvSpPr>
        <p:spPr bwMode="auto">
          <a:xfrm>
            <a:off x="3609975" y="4733925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0" name="Oval 30"/>
          <p:cNvSpPr>
            <a:spLocks noChangeArrowheads="1"/>
          </p:cNvSpPr>
          <p:nvPr/>
        </p:nvSpPr>
        <p:spPr bwMode="auto">
          <a:xfrm>
            <a:off x="3705225" y="4981575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1" name="Oval 31"/>
          <p:cNvSpPr>
            <a:spLocks noChangeArrowheads="1"/>
          </p:cNvSpPr>
          <p:nvPr/>
        </p:nvSpPr>
        <p:spPr bwMode="auto">
          <a:xfrm>
            <a:off x="4076700" y="5200650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2" name="Oval 32"/>
          <p:cNvSpPr>
            <a:spLocks noChangeArrowheads="1"/>
          </p:cNvSpPr>
          <p:nvPr/>
        </p:nvSpPr>
        <p:spPr bwMode="auto">
          <a:xfrm>
            <a:off x="4229100" y="5438775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3" name="Oval 33"/>
          <p:cNvSpPr>
            <a:spLocks noChangeArrowheads="1"/>
          </p:cNvSpPr>
          <p:nvPr/>
        </p:nvSpPr>
        <p:spPr bwMode="auto">
          <a:xfrm>
            <a:off x="4381500" y="5667375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4" name="Oval 34"/>
          <p:cNvSpPr>
            <a:spLocks noChangeArrowheads="1"/>
          </p:cNvSpPr>
          <p:nvPr/>
        </p:nvSpPr>
        <p:spPr bwMode="auto">
          <a:xfrm>
            <a:off x="6096000" y="3181350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5" name="Oval 35"/>
          <p:cNvSpPr>
            <a:spLocks noChangeArrowheads="1"/>
          </p:cNvSpPr>
          <p:nvPr/>
        </p:nvSpPr>
        <p:spPr bwMode="auto">
          <a:xfrm>
            <a:off x="6553200" y="6248400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6" name="Oval 36"/>
          <p:cNvSpPr>
            <a:spLocks noChangeArrowheads="1"/>
          </p:cNvSpPr>
          <p:nvPr/>
        </p:nvSpPr>
        <p:spPr bwMode="auto">
          <a:xfrm>
            <a:off x="5800725" y="3590925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7" name="Oval 37"/>
          <p:cNvSpPr>
            <a:spLocks noChangeArrowheads="1"/>
          </p:cNvSpPr>
          <p:nvPr/>
        </p:nvSpPr>
        <p:spPr bwMode="auto">
          <a:xfrm>
            <a:off x="5362575" y="4524375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8" name="Oval 38"/>
          <p:cNvSpPr>
            <a:spLocks noChangeArrowheads="1"/>
          </p:cNvSpPr>
          <p:nvPr/>
        </p:nvSpPr>
        <p:spPr bwMode="auto">
          <a:xfrm>
            <a:off x="5057775" y="52006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79" name="Oval 39"/>
          <p:cNvSpPr>
            <a:spLocks noChangeArrowheads="1"/>
          </p:cNvSpPr>
          <p:nvPr/>
        </p:nvSpPr>
        <p:spPr bwMode="auto">
          <a:xfrm>
            <a:off x="4676775" y="56578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80" name="Oval 40"/>
          <p:cNvSpPr>
            <a:spLocks noChangeArrowheads="1"/>
          </p:cNvSpPr>
          <p:nvPr/>
        </p:nvSpPr>
        <p:spPr bwMode="auto">
          <a:xfrm>
            <a:off x="2628900" y="47434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81" name="Oval 41"/>
          <p:cNvSpPr>
            <a:spLocks noChangeArrowheads="1"/>
          </p:cNvSpPr>
          <p:nvPr/>
        </p:nvSpPr>
        <p:spPr bwMode="auto">
          <a:xfrm>
            <a:off x="2847975" y="45148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82" name="Oval 42"/>
          <p:cNvSpPr>
            <a:spLocks noChangeArrowheads="1"/>
          </p:cNvSpPr>
          <p:nvPr/>
        </p:nvSpPr>
        <p:spPr bwMode="auto">
          <a:xfrm>
            <a:off x="6553200" y="6477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83" name="Oval 43"/>
          <p:cNvSpPr>
            <a:spLocks noChangeArrowheads="1"/>
          </p:cNvSpPr>
          <p:nvPr/>
        </p:nvSpPr>
        <p:spPr bwMode="auto">
          <a:xfrm>
            <a:off x="1514475" y="3609975"/>
            <a:ext cx="76200" cy="76200"/>
          </a:xfrm>
          <a:prstGeom prst="ellipse">
            <a:avLst/>
          </a:prstGeom>
          <a:solidFill>
            <a:srgbClr val="17E93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4784" name="Line 44"/>
          <p:cNvSpPr>
            <a:spLocks noChangeShapeType="1"/>
          </p:cNvSpPr>
          <p:nvPr/>
        </p:nvSpPr>
        <p:spPr bwMode="auto">
          <a:xfrm>
            <a:off x="1524000" y="2514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74785" name="Text Box 45"/>
          <p:cNvSpPr txBox="1">
            <a:spLocks noChangeArrowheads="1"/>
          </p:cNvSpPr>
          <p:nvPr/>
        </p:nvSpPr>
        <p:spPr bwMode="auto">
          <a:xfrm>
            <a:off x="2041525" y="2101850"/>
            <a:ext cx="310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solidFill>
                  <a:schemeClr val="accent1"/>
                </a:solidFill>
              </a:rPr>
              <a:t>work invested in refuting</a:t>
            </a:r>
            <a:r>
              <a:rPr lang="en-US"/>
              <a:t> </a:t>
            </a:r>
            <a:r>
              <a:rPr lang="en-US">
                <a:latin typeface="cmmi10" pitchFamily="34" charset="0"/>
              </a:rPr>
              <a:t>x</a:t>
            </a:r>
            <a:r>
              <a:rPr lang="en-US"/>
              <a:t>=1</a:t>
            </a:r>
          </a:p>
        </p:txBody>
      </p:sp>
      <p:sp>
        <p:nvSpPr>
          <p:cNvPr id="74786" name="Line 46"/>
          <p:cNvSpPr>
            <a:spLocks noChangeShapeType="1"/>
          </p:cNvSpPr>
          <p:nvPr/>
        </p:nvSpPr>
        <p:spPr bwMode="auto">
          <a:xfrm flipV="1">
            <a:off x="15240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74787" name="Line 47"/>
          <p:cNvSpPr>
            <a:spLocks noChangeShapeType="1"/>
          </p:cNvSpPr>
          <p:nvPr/>
        </p:nvSpPr>
        <p:spPr bwMode="auto">
          <a:xfrm flipV="1">
            <a:off x="57912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74788" name="Text Box 48"/>
          <p:cNvSpPr txBox="1">
            <a:spLocks noChangeArrowheads="1"/>
          </p:cNvSpPr>
          <p:nvPr/>
        </p:nvSpPr>
        <p:spPr bwMode="auto">
          <a:xfrm>
            <a:off x="2057400" y="2582863"/>
            <a:ext cx="285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solidFill>
                  <a:schemeClr val="accent1"/>
                </a:solidFill>
              </a:rPr>
              <a:t>(some of it seems wasted)</a:t>
            </a:r>
          </a:p>
        </p:txBody>
      </p:sp>
      <p:sp>
        <p:nvSpPr>
          <p:cNvPr id="74789" name="Text Box 49"/>
          <p:cNvSpPr txBox="1">
            <a:spLocks noChangeArrowheads="1"/>
          </p:cNvSpPr>
          <p:nvPr/>
        </p:nvSpPr>
        <p:spPr bwMode="auto">
          <a:xfrm>
            <a:off x="5529263" y="3236913"/>
            <a:ext cx="328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mmi10" pitchFamily="34" charset="0"/>
              </a:rPr>
              <a:t>C</a:t>
            </a:r>
          </a:p>
        </p:txBody>
      </p:sp>
      <p:sp>
        <p:nvSpPr>
          <p:cNvPr id="74790" name="Text Box 50"/>
          <p:cNvSpPr txBox="1">
            <a:spLocks noChangeArrowheads="1"/>
          </p:cNvSpPr>
          <p:nvPr/>
        </p:nvSpPr>
        <p:spPr bwMode="auto">
          <a:xfrm>
            <a:off x="990600" y="34432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cmmi10" pitchFamily="34" charset="0"/>
              </a:rPr>
              <a:t>x</a:t>
            </a:r>
            <a:r>
              <a:rPr lang="en-US"/>
              <a:t>=1</a:t>
            </a:r>
          </a:p>
        </p:txBody>
      </p:sp>
      <p:sp>
        <p:nvSpPr>
          <p:cNvPr id="74791" name="Text Box 51"/>
          <p:cNvSpPr txBox="1">
            <a:spLocks noChangeArrowheads="1"/>
          </p:cNvSpPr>
          <p:nvPr/>
        </p:nvSpPr>
        <p:spPr bwMode="auto">
          <a:xfrm>
            <a:off x="5943600" y="3448050"/>
            <a:ext cx="193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solidFill>
                  <a:schemeClr val="accent1"/>
                </a:solidFill>
              </a:rPr>
              <a:t>Refutation of </a:t>
            </a:r>
            <a:r>
              <a:rPr lang="en-US">
                <a:latin typeface="cmmi10" pitchFamily="34" charset="0"/>
              </a:rPr>
              <a:t>x</a:t>
            </a:r>
            <a:r>
              <a:rPr lang="en-US"/>
              <a:t>=1</a:t>
            </a:r>
          </a:p>
        </p:txBody>
      </p:sp>
      <p:sp>
        <p:nvSpPr>
          <p:cNvPr id="74792" name="Text Box 52"/>
          <p:cNvSpPr txBox="1">
            <a:spLocks noChangeArrowheads="1"/>
          </p:cNvSpPr>
          <p:nvPr/>
        </p:nvSpPr>
        <p:spPr bwMode="auto">
          <a:xfrm>
            <a:off x="2286000" y="4495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mmi10" pitchFamily="34" charset="0"/>
              </a:rPr>
              <a:t>C</a:t>
            </a:r>
            <a:r>
              <a:rPr lang="en-US" sz="1600" baseline="-25000"/>
              <a:t>1</a:t>
            </a:r>
          </a:p>
        </p:txBody>
      </p:sp>
      <p:sp>
        <p:nvSpPr>
          <p:cNvPr id="74793" name="Text Box 53"/>
          <p:cNvSpPr txBox="1">
            <a:spLocks noChangeArrowheads="1"/>
          </p:cNvSpPr>
          <p:nvPr/>
        </p:nvSpPr>
        <p:spPr bwMode="auto">
          <a:xfrm>
            <a:off x="5029200" y="39243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mmi10" pitchFamily="34" charset="0"/>
              </a:rPr>
              <a:t>C</a:t>
            </a:r>
            <a:r>
              <a:rPr lang="en-US" sz="1600" baseline="-25000"/>
              <a:t>5</a:t>
            </a:r>
          </a:p>
        </p:txBody>
      </p:sp>
      <p:sp>
        <p:nvSpPr>
          <p:cNvPr id="74794" name="Text Box 54"/>
          <p:cNvSpPr txBox="1">
            <a:spLocks noChangeArrowheads="1"/>
          </p:cNvSpPr>
          <p:nvPr/>
        </p:nvSpPr>
        <p:spPr bwMode="auto">
          <a:xfrm>
            <a:off x="4724400" y="4724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mmi10" pitchFamily="34" charset="0"/>
              </a:rPr>
              <a:t>C</a:t>
            </a:r>
            <a:r>
              <a:rPr lang="en-US" sz="1600" baseline="-25000"/>
              <a:t>4</a:t>
            </a:r>
          </a:p>
        </p:txBody>
      </p:sp>
      <p:sp>
        <p:nvSpPr>
          <p:cNvPr id="74795" name="Text Box 55"/>
          <p:cNvSpPr txBox="1">
            <a:spLocks noChangeArrowheads="1"/>
          </p:cNvSpPr>
          <p:nvPr/>
        </p:nvSpPr>
        <p:spPr bwMode="auto">
          <a:xfrm>
            <a:off x="4362450" y="5257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mmi10" pitchFamily="34" charset="0"/>
              </a:rPr>
              <a:t>C</a:t>
            </a:r>
            <a:r>
              <a:rPr lang="en-US" sz="1600" baseline="-25000"/>
              <a:t>3</a:t>
            </a:r>
          </a:p>
        </p:txBody>
      </p:sp>
      <p:sp>
        <p:nvSpPr>
          <p:cNvPr id="74796" name="Text Box 56"/>
          <p:cNvSpPr txBox="1">
            <a:spLocks noChangeArrowheads="1"/>
          </p:cNvSpPr>
          <p:nvPr/>
        </p:nvSpPr>
        <p:spPr bwMode="auto">
          <a:xfrm>
            <a:off x="2562225" y="4114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mmi10" pitchFamily="34" charset="0"/>
              </a:rPr>
              <a:t>C</a:t>
            </a:r>
            <a:r>
              <a:rPr lang="en-US" sz="1600" baseline="-25000"/>
              <a:t>2</a:t>
            </a:r>
          </a:p>
        </p:txBody>
      </p:sp>
      <p:sp>
        <p:nvSpPr>
          <p:cNvPr id="74797" name="Rectangle 57"/>
          <p:cNvSpPr>
            <a:spLocks noGrp="1" noChangeArrowheads="1"/>
          </p:cNvSpPr>
          <p:nvPr>
            <p:ph type="title"/>
          </p:nvPr>
        </p:nvSpPr>
        <p:spPr>
          <a:xfrm>
            <a:off x="539750" y="352425"/>
            <a:ext cx="7143750" cy="479425"/>
          </a:xfrm>
        </p:spPr>
        <p:txBody>
          <a:bodyPr anchor="b"/>
          <a:lstStyle/>
          <a:p>
            <a:pPr eaLnBrk="1" hangingPunct="1"/>
            <a:r>
              <a:rPr lang="en-US" sz="2800"/>
              <a:t>Progress of a SAT solver</a:t>
            </a:r>
          </a:p>
        </p:txBody>
      </p:sp>
      <p:sp>
        <p:nvSpPr>
          <p:cNvPr id="74798" name="AutoShape 58"/>
          <p:cNvSpPr>
            <a:spLocks noChangeArrowheads="1"/>
          </p:cNvSpPr>
          <p:nvPr/>
        </p:nvSpPr>
        <p:spPr bwMode="auto">
          <a:xfrm>
            <a:off x="1116013" y="5013325"/>
            <a:ext cx="647700" cy="360363"/>
          </a:xfrm>
          <a:prstGeom prst="wedgeRectCallout">
            <a:avLst>
              <a:gd name="adj1" fmla="val 106616"/>
              <a:gd name="adj2" fmla="val -230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BCP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C59FA-D659-4287-B8AB-6320B52BA19D}" type="slidenum">
              <a:rPr lang="he-IL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Conflict Clauses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 eaLnBrk="1" hangingPunct="1"/>
            <a:r>
              <a:rPr lang="en-US" sz="2000" dirty="0"/>
              <a:t>Def: A Conflict Clause is a </a:t>
            </a:r>
            <a:r>
              <a:rPr lang="en-US" sz="2000" dirty="0">
                <a:solidFill>
                  <a:schemeClr val="folHlink"/>
                </a:solidFill>
              </a:rPr>
              <a:t>redundant</a:t>
            </a:r>
            <a:r>
              <a:rPr lang="en-US" sz="2000" dirty="0"/>
              <a:t> clause learned during conflict-analysis</a:t>
            </a:r>
          </a:p>
          <a:p>
            <a:pPr eaLnBrk="1" hangingPunct="1"/>
            <a:r>
              <a:rPr lang="en-US" sz="2000" dirty="0"/>
              <a:t>Let 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 sz="2000" dirty="0"/>
              <a:t> be a set of literals labeling nodes that form a cut in the implication graph, </a:t>
            </a:r>
            <a:r>
              <a:rPr lang="en-US" sz="2000" dirty="0">
                <a:solidFill>
                  <a:schemeClr val="folHlink"/>
                </a:solidFill>
              </a:rPr>
              <a:t>separating the conflict node from the roots</a:t>
            </a:r>
            <a:r>
              <a:rPr lang="en-US" sz="2000" dirty="0"/>
              <a:t>. </a:t>
            </a:r>
          </a:p>
          <a:p>
            <a:pPr eaLnBrk="1" hangingPunct="1"/>
            <a:r>
              <a:rPr lang="en-US" sz="2000" dirty="0"/>
              <a:t>Claim: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msy10" pitchFamily="34" charset="0"/>
              </a:rPr>
              <a:t>Ç</a:t>
            </a:r>
            <a:r>
              <a:rPr lang="en-US" sz="2000" baseline="-25000" dirty="0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 sz="2000" baseline="-25000" dirty="0">
                <a:solidFill>
                  <a:schemeClr val="tx1"/>
                </a:solidFill>
                <a:latin typeface="cmsy10" pitchFamily="34" charset="0"/>
              </a:rPr>
              <a:t>2</a:t>
            </a:r>
            <a:r>
              <a:rPr lang="en-US" sz="2000" baseline="-25000" dirty="0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 sz="2000" dirty="0">
                <a:solidFill>
                  <a:schemeClr val="tx1"/>
                </a:solidFill>
                <a:latin typeface="cmsy10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 sz="2000" dirty="0"/>
              <a:t> is a Conflict Clause.</a:t>
            </a: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3917950" y="53181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4517" name="AutoShape 6"/>
          <p:cNvCxnSpPr>
            <a:cxnSpLocks noChangeShapeType="1"/>
            <a:endCxn id="64516" idx="1"/>
          </p:cNvCxnSpPr>
          <p:nvPr/>
        </p:nvCxnSpPr>
        <p:spPr bwMode="auto">
          <a:xfrm>
            <a:off x="3079750" y="48609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518" name="AutoShape 7"/>
          <p:cNvCxnSpPr>
            <a:cxnSpLocks noChangeShapeType="1"/>
            <a:endCxn id="64516" idx="3"/>
          </p:cNvCxnSpPr>
          <p:nvPr/>
        </p:nvCxnSpPr>
        <p:spPr bwMode="auto">
          <a:xfrm flipV="1">
            <a:off x="3133725" y="5448300"/>
            <a:ext cx="806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3216275" y="49815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64520" name="Text Box 9"/>
          <p:cNvSpPr txBox="1">
            <a:spLocks noChangeArrowheads="1"/>
          </p:cNvSpPr>
          <p:nvPr/>
        </p:nvSpPr>
        <p:spPr bwMode="auto">
          <a:xfrm>
            <a:off x="3232150" y="53181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3765550" y="543877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64522" name="Group 11"/>
          <p:cNvGrpSpPr>
            <a:grpSpLocks/>
          </p:cNvGrpSpPr>
          <p:nvPr/>
        </p:nvGrpSpPr>
        <p:grpSpPr bwMode="auto">
          <a:xfrm>
            <a:off x="4048125" y="4327525"/>
            <a:ext cx="1622425" cy="1158875"/>
            <a:chOff x="4258" y="2160"/>
            <a:chExt cx="1022" cy="730"/>
          </a:xfrm>
        </p:grpSpPr>
        <p:cxnSp>
          <p:nvCxnSpPr>
            <p:cNvPr id="64570" name="AutoShape 12"/>
            <p:cNvCxnSpPr>
              <a:cxnSpLocks noChangeShapeType="1"/>
            </p:cNvCxnSpPr>
            <p:nvPr/>
          </p:nvCxnSpPr>
          <p:spPr bwMode="auto">
            <a:xfrm flipV="1">
              <a:off x="4258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4571" name="AutoShape 13"/>
            <p:cNvCxnSpPr>
              <a:cxnSpLocks noChangeShapeType="1"/>
              <a:endCxn id="64575" idx="1"/>
            </p:cNvCxnSpPr>
            <p:nvPr/>
          </p:nvCxnSpPr>
          <p:spPr bwMode="auto">
            <a:xfrm>
              <a:off x="4272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4572" name="Text Box 14"/>
            <p:cNvSpPr txBox="1">
              <a:spLocks noChangeArrowheads="1"/>
            </p:cNvSpPr>
            <p:nvPr/>
          </p:nvSpPr>
          <p:spPr bwMode="auto">
            <a:xfrm>
              <a:off x="4358" y="2208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4573" name="Text Box 15"/>
            <p:cNvSpPr txBox="1">
              <a:spLocks noChangeArrowheads="1"/>
            </p:cNvSpPr>
            <p:nvPr/>
          </p:nvSpPr>
          <p:spPr bwMode="auto">
            <a:xfrm>
              <a:off x="4368" y="2428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4574" name="Text Box 16"/>
            <p:cNvSpPr txBox="1">
              <a:spLocks noChangeArrowheads="1"/>
            </p:cNvSpPr>
            <p:nvPr/>
          </p:nvSpPr>
          <p:spPr bwMode="auto">
            <a:xfrm>
              <a:off x="4656" y="2352"/>
              <a:ext cx="62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0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</a:t>
              </a:r>
            </a:p>
            <a:p>
              <a:pPr algn="ctr" rtl="0"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conflict</a:t>
              </a:r>
            </a:p>
          </p:txBody>
        </p:sp>
        <p:sp>
          <p:nvSpPr>
            <p:cNvPr id="64575" name="Oval 17"/>
            <p:cNvSpPr>
              <a:spLocks noChangeArrowheads="1"/>
            </p:cNvSpPr>
            <p:nvPr/>
          </p:nvSpPr>
          <p:spPr bwMode="auto">
            <a:xfrm>
              <a:off x="480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64523" name="Oval 18"/>
          <p:cNvSpPr>
            <a:spLocks noChangeArrowheads="1"/>
          </p:cNvSpPr>
          <p:nvPr/>
        </p:nvSpPr>
        <p:spPr bwMode="auto">
          <a:xfrm>
            <a:off x="946150" y="47847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24" name="Oval 19"/>
          <p:cNvSpPr>
            <a:spLocks noChangeArrowheads="1"/>
          </p:cNvSpPr>
          <p:nvPr/>
        </p:nvSpPr>
        <p:spPr bwMode="auto">
          <a:xfrm>
            <a:off x="946150" y="5851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25" name="Oval 20"/>
          <p:cNvSpPr>
            <a:spLocks noChangeArrowheads="1"/>
          </p:cNvSpPr>
          <p:nvPr/>
        </p:nvSpPr>
        <p:spPr bwMode="auto">
          <a:xfrm>
            <a:off x="3003550" y="5851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26" name="Oval 21"/>
          <p:cNvSpPr>
            <a:spLocks noChangeArrowheads="1"/>
          </p:cNvSpPr>
          <p:nvPr/>
        </p:nvSpPr>
        <p:spPr bwMode="auto">
          <a:xfrm>
            <a:off x="2927350" y="3717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27" name="Text Box 22"/>
          <p:cNvSpPr txBox="1">
            <a:spLocks noChangeArrowheads="1"/>
          </p:cNvSpPr>
          <p:nvPr/>
        </p:nvSpPr>
        <p:spPr bwMode="auto">
          <a:xfrm>
            <a:off x="565150" y="597217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=0@1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28" name="Text Box 23"/>
          <p:cNvSpPr txBox="1">
            <a:spLocks noChangeArrowheads="1"/>
          </p:cNvSpPr>
          <p:nvPr/>
        </p:nvSpPr>
        <p:spPr bwMode="auto">
          <a:xfrm>
            <a:off x="107950" y="467677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29" name="Text Box 24"/>
          <p:cNvSpPr txBox="1">
            <a:spLocks noChangeArrowheads="1"/>
          </p:cNvSpPr>
          <p:nvPr/>
        </p:nvSpPr>
        <p:spPr bwMode="auto">
          <a:xfrm>
            <a:off x="2546350" y="3413125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=0@3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30" name="Text Box 25"/>
          <p:cNvSpPr txBox="1">
            <a:spLocks noChangeArrowheads="1"/>
          </p:cNvSpPr>
          <p:nvPr/>
        </p:nvSpPr>
        <p:spPr bwMode="auto">
          <a:xfrm>
            <a:off x="2546350" y="5972175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=0@3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64531" name="Group 26"/>
          <p:cNvGrpSpPr>
            <a:grpSpLocks/>
          </p:cNvGrpSpPr>
          <p:nvPr/>
        </p:nvGrpSpPr>
        <p:grpSpPr bwMode="auto">
          <a:xfrm>
            <a:off x="3057525" y="3794125"/>
            <a:ext cx="1851025" cy="1012825"/>
            <a:chOff x="3634" y="1824"/>
            <a:chExt cx="1166" cy="638"/>
          </a:xfrm>
        </p:grpSpPr>
        <p:sp>
          <p:nvSpPr>
            <p:cNvPr id="64564" name="Text Box 27"/>
            <p:cNvSpPr txBox="1">
              <a:spLocks noChangeArrowheads="1"/>
            </p:cNvSpPr>
            <p:nvPr/>
          </p:nvSpPr>
          <p:spPr bwMode="auto">
            <a:xfrm>
              <a:off x="4224" y="192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=1@6</a:t>
              </a:r>
              <a:endPara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64565" name="Text Box 28"/>
            <p:cNvSpPr txBox="1">
              <a:spLocks noChangeArrowheads="1"/>
            </p:cNvSpPr>
            <p:nvPr/>
          </p:nvSpPr>
          <p:spPr bwMode="auto">
            <a:xfrm>
              <a:off x="3696" y="1852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64566" name="Oval 29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64567" name="AutoShape 30"/>
            <p:cNvCxnSpPr>
              <a:cxnSpLocks noChangeShapeType="1"/>
            </p:cNvCxnSpPr>
            <p:nvPr/>
          </p:nvCxnSpPr>
          <p:spPr bwMode="auto">
            <a:xfrm>
              <a:off x="3648" y="182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4568" name="AutoShape 31"/>
            <p:cNvCxnSpPr>
              <a:cxnSpLocks noChangeShapeType="1"/>
            </p:cNvCxnSpPr>
            <p:nvPr/>
          </p:nvCxnSpPr>
          <p:spPr bwMode="auto">
            <a:xfrm flipV="1">
              <a:off x="363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4569" name="Text Box 32"/>
            <p:cNvSpPr txBox="1">
              <a:spLocks noChangeArrowheads="1"/>
            </p:cNvSpPr>
            <p:nvPr/>
          </p:nvSpPr>
          <p:spPr bwMode="auto">
            <a:xfrm>
              <a:off x="3696" y="2112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</p:txBody>
        </p:sp>
      </p:grpSp>
      <p:sp>
        <p:nvSpPr>
          <p:cNvPr id="64532" name="Oval 34"/>
          <p:cNvSpPr>
            <a:spLocks noChangeArrowheads="1"/>
          </p:cNvSpPr>
          <p:nvPr/>
        </p:nvSpPr>
        <p:spPr bwMode="auto">
          <a:xfrm>
            <a:off x="1936750" y="53181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4533" name="AutoShape 35"/>
          <p:cNvCxnSpPr>
            <a:cxnSpLocks noChangeShapeType="1"/>
            <a:endCxn id="64532" idx="3"/>
          </p:cNvCxnSpPr>
          <p:nvPr/>
        </p:nvCxnSpPr>
        <p:spPr bwMode="auto">
          <a:xfrm flipV="1">
            <a:off x="1076325" y="5448300"/>
            <a:ext cx="882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534" name="AutoShape 36"/>
          <p:cNvCxnSpPr>
            <a:cxnSpLocks noChangeShapeType="1"/>
            <a:stCxn id="64523" idx="5"/>
            <a:endCxn id="64532" idx="1"/>
          </p:cNvCxnSpPr>
          <p:nvPr/>
        </p:nvCxnSpPr>
        <p:spPr bwMode="auto">
          <a:xfrm>
            <a:off x="1076325" y="4914900"/>
            <a:ext cx="882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4535" name="Text Box 37"/>
          <p:cNvSpPr txBox="1">
            <a:spLocks noChangeArrowheads="1"/>
          </p:cNvSpPr>
          <p:nvPr/>
        </p:nvSpPr>
        <p:spPr bwMode="auto">
          <a:xfrm>
            <a:off x="1174750" y="53181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4536" name="Text Box 38"/>
          <p:cNvSpPr txBox="1">
            <a:spLocks noChangeArrowheads="1"/>
          </p:cNvSpPr>
          <p:nvPr/>
        </p:nvSpPr>
        <p:spPr bwMode="auto">
          <a:xfrm>
            <a:off x="1158875" y="49815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4537" name="Text Box 39"/>
          <p:cNvSpPr txBox="1">
            <a:spLocks noChangeArrowheads="1"/>
          </p:cNvSpPr>
          <p:nvPr/>
        </p:nvSpPr>
        <p:spPr bwMode="auto">
          <a:xfrm>
            <a:off x="1555750" y="547052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64538" name="Group 40"/>
          <p:cNvGrpSpPr>
            <a:grpSpLocks/>
          </p:cNvGrpSpPr>
          <p:nvPr/>
        </p:nvGrpSpPr>
        <p:grpSpPr bwMode="auto">
          <a:xfrm>
            <a:off x="1076325" y="3946525"/>
            <a:ext cx="1393825" cy="860425"/>
            <a:chOff x="2386" y="1920"/>
            <a:chExt cx="878" cy="542"/>
          </a:xfrm>
        </p:grpSpPr>
        <p:sp>
          <p:nvSpPr>
            <p:cNvPr id="64560" name="Oval 41"/>
            <p:cNvSpPr>
              <a:spLocks noChangeArrowheads="1"/>
            </p:cNvSpPr>
            <p:nvPr/>
          </p:nvSpPr>
          <p:spPr bwMode="auto">
            <a:xfrm>
              <a:off x="292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64561" name="AutoShape 42"/>
            <p:cNvCxnSpPr>
              <a:cxnSpLocks noChangeShapeType="1"/>
            </p:cNvCxnSpPr>
            <p:nvPr/>
          </p:nvCxnSpPr>
          <p:spPr bwMode="auto">
            <a:xfrm flipV="1">
              <a:off x="2386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4562" name="Text Box 43"/>
            <p:cNvSpPr txBox="1">
              <a:spLocks noChangeArrowheads="1"/>
            </p:cNvSpPr>
            <p:nvPr/>
          </p:nvSpPr>
          <p:spPr bwMode="auto">
            <a:xfrm>
              <a:off x="2448" y="2112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4563" name="Text Box 44"/>
            <p:cNvSpPr txBox="1">
              <a:spLocks noChangeArrowheads="1"/>
            </p:cNvSpPr>
            <p:nvPr/>
          </p:nvSpPr>
          <p:spPr bwMode="auto">
            <a:xfrm>
              <a:off x="2688" y="192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=1@6</a:t>
              </a:r>
              <a:endPara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64539" name="Oval 46"/>
          <p:cNvSpPr>
            <a:spLocks noChangeArrowheads="1"/>
          </p:cNvSpPr>
          <p:nvPr/>
        </p:nvSpPr>
        <p:spPr bwMode="auto">
          <a:xfrm>
            <a:off x="2927350" y="47847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4540" name="AutoShape 47"/>
          <p:cNvCxnSpPr>
            <a:cxnSpLocks noChangeShapeType="1"/>
            <a:endCxn id="64539" idx="3"/>
          </p:cNvCxnSpPr>
          <p:nvPr/>
        </p:nvCxnSpPr>
        <p:spPr bwMode="auto">
          <a:xfrm flipV="1">
            <a:off x="2089150" y="4914900"/>
            <a:ext cx="86042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541" name="AutoShape 48"/>
          <p:cNvCxnSpPr>
            <a:cxnSpLocks noChangeShapeType="1"/>
            <a:stCxn id="64560" idx="6"/>
            <a:endCxn id="64539" idx="1"/>
          </p:cNvCxnSpPr>
          <p:nvPr/>
        </p:nvCxnSpPr>
        <p:spPr bwMode="auto">
          <a:xfrm>
            <a:off x="2089150" y="43275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4542" name="Text Box 49"/>
          <p:cNvSpPr txBox="1">
            <a:spLocks noChangeArrowheads="1"/>
          </p:cNvSpPr>
          <p:nvPr/>
        </p:nvSpPr>
        <p:spPr bwMode="auto">
          <a:xfrm>
            <a:off x="2149475" y="44037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64543" name="Text Box 50"/>
          <p:cNvSpPr txBox="1">
            <a:spLocks noChangeArrowheads="1"/>
          </p:cNvSpPr>
          <p:nvPr/>
        </p:nvSpPr>
        <p:spPr bwMode="auto">
          <a:xfrm>
            <a:off x="2165350" y="48291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64544" name="Text Box 51"/>
          <p:cNvSpPr txBox="1">
            <a:spLocks noChangeArrowheads="1"/>
          </p:cNvSpPr>
          <p:nvPr/>
        </p:nvSpPr>
        <p:spPr bwMode="auto">
          <a:xfrm>
            <a:off x="3079750" y="463232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45" name="Text Box 52"/>
          <p:cNvSpPr txBox="1">
            <a:spLocks noChangeArrowheads="1"/>
          </p:cNvSpPr>
          <p:nvPr/>
        </p:nvSpPr>
        <p:spPr bwMode="auto">
          <a:xfrm>
            <a:off x="6291263" y="3316288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 (x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Ç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Ç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Ç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01781" name="Text Box 53"/>
          <p:cNvSpPr txBox="1">
            <a:spLocks noChangeArrowheads="1"/>
          </p:cNvSpPr>
          <p:nvPr/>
        </p:nvSpPr>
        <p:spPr bwMode="auto">
          <a:xfrm>
            <a:off x="6288088" y="3959225"/>
            <a:ext cx="1965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 (x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Ç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Ç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01782" name="Text Box 54"/>
          <p:cNvSpPr txBox="1">
            <a:spLocks noChangeArrowheads="1"/>
          </p:cNvSpPr>
          <p:nvPr/>
        </p:nvSpPr>
        <p:spPr bwMode="auto">
          <a:xfrm>
            <a:off x="6288088" y="4652963"/>
            <a:ext cx="2568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 (x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Ç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Ç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msy10" pitchFamily="34" charset="0"/>
                <a:cs typeface="Times New Roman" pitchFamily="18" charset="0"/>
              </a:rPr>
              <a:t>Ç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01783" name="Text Box 55"/>
          <p:cNvSpPr txBox="1">
            <a:spLocks noChangeArrowheads="1"/>
          </p:cNvSpPr>
          <p:nvPr/>
        </p:nvSpPr>
        <p:spPr bwMode="auto">
          <a:xfrm>
            <a:off x="7140575" y="5249863"/>
            <a:ext cx="26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Times New Roman" pitchFamily="18" charset="0"/>
                <a:cs typeface="Times New Roman" pitchFamily="18" charset="0"/>
                <a:sym typeface="MT Extra" pitchFamily="18" charset="2"/>
              </a:rPr>
              <a:t></a:t>
            </a:r>
          </a:p>
          <a:p>
            <a:pPr rtl="0"/>
            <a:r>
              <a:rPr lang="en-US">
                <a:latin typeface="Times New Roman" pitchFamily="18" charset="0"/>
                <a:cs typeface="Times New Roman" pitchFamily="18" charset="0"/>
                <a:sym typeface="MT Extra" pitchFamily="18" charset="2"/>
              </a:rPr>
              <a:t></a:t>
            </a:r>
          </a:p>
        </p:txBody>
      </p:sp>
      <p:grpSp>
        <p:nvGrpSpPr>
          <p:cNvPr id="201784" name="Group 56"/>
          <p:cNvGrpSpPr>
            <a:grpSpLocks/>
          </p:cNvGrpSpPr>
          <p:nvPr/>
        </p:nvGrpSpPr>
        <p:grpSpPr bwMode="auto">
          <a:xfrm>
            <a:off x="1130300" y="3594100"/>
            <a:ext cx="4305300" cy="2295525"/>
            <a:chOff x="712" y="2264"/>
            <a:chExt cx="2712" cy="1446"/>
          </a:xfrm>
        </p:grpSpPr>
        <p:sp>
          <p:nvSpPr>
            <p:cNvPr id="64558" name="Freeform 57"/>
            <p:cNvSpPr>
              <a:spLocks/>
            </p:cNvSpPr>
            <p:nvPr/>
          </p:nvSpPr>
          <p:spPr bwMode="auto">
            <a:xfrm>
              <a:off x="712" y="2405"/>
              <a:ext cx="2521" cy="1305"/>
            </a:xfrm>
            <a:custGeom>
              <a:avLst/>
              <a:gdLst>
                <a:gd name="T0" fmla="*/ 2355 w 2521"/>
                <a:gd name="T1" fmla="*/ 1249 h 1305"/>
                <a:gd name="T2" fmla="*/ 1876 w 2521"/>
                <a:gd name="T3" fmla="*/ 1242 h 1305"/>
                <a:gd name="T4" fmla="*/ 1841 w 2521"/>
                <a:gd name="T5" fmla="*/ 1228 h 1305"/>
                <a:gd name="T6" fmla="*/ 1390 w 2521"/>
                <a:gd name="T7" fmla="*/ 1187 h 1305"/>
                <a:gd name="T8" fmla="*/ 1209 w 2521"/>
                <a:gd name="T9" fmla="*/ 1159 h 1305"/>
                <a:gd name="T10" fmla="*/ 890 w 2521"/>
                <a:gd name="T11" fmla="*/ 1180 h 1305"/>
                <a:gd name="T12" fmla="*/ 738 w 2521"/>
                <a:gd name="T13" fmla="*/ 1214 h 1305"/>
                <a:gd name="T14" fmla="*/ 536 w 2521"/>
                <a:gd name="T15" fmla="*/ 1277 h 1305"/>
                <a:gd name="T16" fmla="*/ 446 w 2521"/>
                <a:gd name="T17" fmla="*/ 1305 h 1305"/>
                <a:gd name="T18" fmla="*/ 245 w 2521"/>
                <a:gd name="T19" fmla="*/ 1298 h 1305"/>
                <a:gd name="T20" fmla="*/ 224 w 2521"/>
                <a:gd name="T21" fmla="*/ 1284 h 1305"/>
                <a:gd name="T22" fmla="*/ 134 w 2521"/>
                <a:gd name="T23" fmla="*/ 1249 h 1305"/>
                <a:gd name="T24" fmla="*/ 78 w 2521"/>
                <a:gd name="T25" fmla="*/ 1201 h 1305"/>
                <a:gd name="T26" fmla="*/ 30 w 2521"/>
                <a:gd name="T27" fmla="*/ 1097 h 1305"/>
                <a:gd name="T28" fmla="*/ 78 w 2521"/>
                <a:gd name="T29" fmla="*/ 833 h 1305"/>
                <a:gd name="T30" fmla="*/ 106 w 2521"/>
                <a:gd name="T31" fmla="*/ 770 h 1305"/>
                <a:gd name="T32" fmla="*/ 120 w 2521"/>
                <a:gd name="T33" fmla="*/ 715 h 1305"/>
                <a:gd name="T34" fmla="*/ 71 w 2521"/>
                <a:gd name="T35" fmla="*/ 430 h 1305"/>
                <a:gd name="T36" fmla="*/ 23 w 2521"/>
                <a:gd name="T37" fmla="*/ 326 h 1305"/>
                <a:gd name="T38" fmla="*/ 23 w 2521"/>
                <a:gd name="T39" fmla="*/ 201 h 1305"/>
                <a:gd name="T40" fmla="*/ 245 w 2521"/>
                <a:gd name="T41" fmla="*/ 111 h 1305"/>
                <a:gd name="T42" fmla="*/ 335 w 2521"/>
                <a:gd name="T43" fmla="*/ 104 h 1305"/>
                <a:gd name="T44" fmla="*/ 627 w 2521"/>
                <a:gd name="T45" fmla="*/ 125 h 1305"/>
                <a:gd name="T46" fmla="*/ 980 w 2521"/>
                <a:gd name="T47" fmla="*/ 194 h 1305"/>
                <a:gd name="T48" fmla="*/ 1362 w 2521"/>
                <a:gd name="T49" fmla="*/ 187 h 1305"/>
                <a:gd name="T50" fmla="*/ 1494 w 2521"/>
                <a:gd name="T51" fmla="*/ 167 h 1305"/>
                <a:gd name="T52" fmla="*/ 1550 w 2521"/>
                <a:gd name="T53" fmla="*/ 153 h 1305"/>
                <a:gd name="T54" fmla="*/ 1751 w 2521"/>
                <a:gd name="T55" fmla="*/ 97 h 1305"/>
                <a:gd name="T56" fmla="*/ 1945 w 2521"/>
                <a:gd name="T57" fmla="*/ 35 h 1305"/>
                <a:gd name="T58" fmla="*/ 2202 w 2521"/>
                <a:gd name="T59" fmla="*/ 7 h 1305"/>
                <a:gd name="T60" fmla="*/ 2521 w 2521"/>
                <a:gd name="T61" fmla="*/ 0 h 130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1"/>
                <a:gd name="T94" fmla="*/ 0 h 1305"/>
                <a:gd name="T95" fmla="*/ 2521 w 2521"/>
                <a:gd name="T96" fmla="*/ 1305 h 130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1" h="1305">
                  <a:moveTo>
                    <a:pt x="2355" y="1249"/>
                  </a:moveTo>
                  <a:cubicBezTo>
                    <a:pt x="2195" y="1247"/>
                    <a:pt x="2036" y="1249"/>
                    <a:pt x="1876" y="1242"/>
                  </a:cubicBezTo>
                  <a:cubicBezTo>
                    <a:pt x="1863" y="1241"/>
                    <a:pt x="1853" y="1230"/>
                    <a:pt x="1841" y="1228"/>
                  </a:cubicBezTo>
                  <a:cubicBezTo>
                    <a:pt x="1695" y="1203"/>
                    <a:pt x="1538" y="1195"/>
                    <a:pt x="1390" y="1187"/>
                  </a:cubicBezTo>
                  <a:cubicBezTo>
                    <a:pt x="1329" y="1172"/>
                    <a:pt x="1271" y="1165"/>
                    <a:pt x="1209" y="1159"/>
                  </a:cubicBezTo>
                  <a:cubicBezTo>
                    <a:pt x="1101" y="1163"/>
                    <a:pt x="997" y="1168"/>
                    <a:pt x="890" y="1180"/>
                  </a:cubicBezTo>
                  <a:cubicBezTo>
                    <a:pt x="840" y="1195"/>
                    <a:pt x="790" y="1206"/>
                    <a:pt x="738" y="1214"/>
                  </a:cubicBezTo>
                  <a:cubicBezTo>
                    <a:pt x="670" y="1237"/>
                    <a:pt x="607" y="1259"/>
                    <a:pt x="536" y="1277"/>
                  </a:cubicBezTo>
                  <a:cubicBezTo>
                    <a:pt x="506" y="1285"/>
                    <a:pt x="446" y="1305"/>
                    <a:pt x="446" y="1305"/>
                  </a:cubicBezTo>
                  <a:cubicBezTo>
                    <a:pt x="379" y="1303"/>
                    <a:pt x="312" y="1304"/>
                    <a:pt x="245" y="1298"/>
                  </a:cubicBezTo>
                  <a:cubicBezTo>
                    <a:pt x="237" y="1297"/>
                    <a:pt x="232" y="1287"/>
                    <a:pt x="224" y="1284"/>
                  </a:cubicBezTo>
                  <a:cubicBezTo>
                    <a:pt x="194" y="1271"/>
                    <a:pt x="161" y="1271"/>
                    <a:pt x="134" y="1249"/>
                  </a:cubicBezTo>
                  <a:cubicBezTo>
                    <a:pt x="111" y="1229"/>
                    <a:pt x="107" y="1211"/>
                    <a:pt x="78" y="1201"/>
                  </a:cubicBezTo>
                  <a:cubicBezTo>
                    <a:pt x="66" y="1164"/>
                    <a:pt x="52" y="1129"/>
                    <a:pt x="30" y="1097"/>
                  </a:cubicBezTo>
                  <a:cubicBezTo>
                    <a:pt x="0" y="1008"/>
                    <a:pt x="38" y="913"/>
                    <a:pt x="78" y="833"/>
                  </a:cubicBezTo>
                  <a:cubicBezTo>
                    <a:pt x="88" y="812"/>
                    <a:pt x="99" y="792"/>
                    <a:pt x="106" y="770"/>
                  </a:cubicBezTo>
                  <a:cubicBezTo>
                    <a:pt x="112" y="752"/>
                    <a:pt x="120" y="715"/>
                    <a:pt x="120" y="715"/>
                  </a:cubicBezTo>
                  <a:cubicBezTo>
                    <a:pt x="128" y="631"/>
                    <a:pt x="155" y="486"/>
                    <a:pt x="71" y="430"/>
                  </a:cubicBezTo>
                  <a:cubicBezTo>
                    <a:pt x="59" y="395"/>
                    <a:pt x="43" y="357"/>
                    <a:pt x="23" y="326"/>
                  </a:cubicBezTo>
                  <a:cubicBezTo>
                    <a:pt x="11" y="278"/>
                    <a:pt x="6" y="269"/>
                    <a:pt x="23" y="201"/>
                  </a:cubicBezTo>
                  <a:cubicBezTo>
                    <a:pt x="46" y="109"/>
                    <a:pt x="177" y="117"/>
                    <a:pt x="245" y="111"/>
                  </a:cubicBezTo>
                  <a:cubicBezTo>
                    <a:pt x="275" y="108"/>
                    <a:pt x="305" y="106"/>
                    <a:pt x="335" y="104"/>
                  </a:cubicBezTo>
                  <a:cubicBezTo>
                    <a:pt x="436" y="108"/>
                    <a:pt x="528" y="116"/>
                    <a:pt x="627" y="125"/>
                  </a:cubicBezTo>
                  <a:cubicBezTo>
                    <a:pt x="745" y="156"/>
                    <a:pt x="858" y="185"/>
                    <a:pt x="980" y="194"/>
                  </a:cubicBezTo>
                  <a:cubicBezTo>
                    <a:pt x="1107" y="192"/>
                    <a:pt x="1235" y="191"/>
                    <a:pt x="1362" y="187"/>
                  </a:cubicBezTo>
                  <a:cubicBezTo>
                    <a:pt x="1405" y="186"/>
                    <a:pt x="1452" y="177"/>
                    <a:pt x="1494" y="167"/>
                  </a:cubicBezTo>
                  <a:cubicBezTo>
                    <a:pt x="1513" y="163"/>
                    <a:pt x="1550" y="153"/>
                    <a:pt x="1550" y="153"/>
                  </a:cubicBezTo>
                  <a:cubicBezTo>
                    <a:pt x="1610" y="122"/>
                    <a:pt x="1686" y="113"/>
                    <a:pt x="1751" y="97"/>
                  </a:cubicBezTo>
                  <a:cubicBezTo>
                    <a:pt x="1817" y="81"/>
                    <a:pt x="1881" y="56"/>
                    <a:pt x="1945" y="35"/>
                  </a:cubicBezTo>
                  <a:cubicBezTo>
                    <a:pt x="2007" y="14"/>
                    <a:pt x="2136" y="9"/>
                    <a:pt x="2202" y="7"/>
                  </a:cubicBezTo>
                  <a:cubicBezTo>
                    <a:pt x="2308" y="3"/>
                    <a:pt x="2521" y="0"/>
                    <a:pt x="2521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4559" name="Text Box 58"/>
            <p:cNvSpPr txBox="1">
              <a:spLocks noChangeArrowheads="1"/>
            </p:cNvSpPr>
            <p:nvPr/>
          </p:nvSpPr>
          <p:spPr bwMode="auto">
            <a:xfrm>
              <a:off x="3236" y="226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rtl="0"/>
              <a:r>
                <a:rPr lang="en-US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201787" name="Group 59"/>
          <p:cNvGrpSpPr>
            <a:grpSpLocks/>
          </p:cNvGrpSpPr>
          <p:nvPr/>
        </p:nvGrpSpPr>
        <p:grpSpPr bwMode="auto">
          <a:xfrm>
            <a:off x="3635375" y="3429000"/>
            <a:ext cx="298450" cy="2808288"/>
            <a:chOff x="2290" y="2160"/>
            <a:chExt cx="188" cy="1769"/>
          </a:xfrm>
        </p:grpSpPr>
        <p:sp>
          <p:nvSpPr>
            <p:cNvPr id="64556" name="Line 60"/>
            <p:cNvSpPr>
              <a:spLocks noChangeShapeType="1"/>
            </p:cNvSpPr>
            <p:nvPr/>
          </p:nvSpPr>
          <p:spPr bwMode="auto">
            <a:xfrm>
              <a:off x="2291" y="2250"/>
              <a:ext cx="0" cy="167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4557" name="Text Box 61"/>
            <p:cNvSpPr txBox="1">
              <a:spLocks noChangeArrowheads="1"/>
            </p:cNvSpPr>
            <p:nvPr/>
          </p:nvSpPr>
          <p:spPr bwMode="auto">
            <a:xfrm>
              <a:off x="2290" y="21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rtl="0"/>
              <a:r>
                <a:rPr lang="en-US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201790" name="Group 62"/>
          <p:cNvGrpSpPr>
            <a:grpSpLocks/>
          </p:cNvGrpSpPr>
          <p:nvPr/>
        </p:nvGrpSpPr>
        <p:grpSpPr bwMode="auto">
          <a:xfrm>
            <a:off x="2413000" y="3860800"/>
            <a:ext cx="1798638" cy="2405063"/>
            <a:chOff x="1520" y="2432"/>
            <a:chExt cx="1133" cy="1515"/>
          </a:xfrm>
        </p:grpSpPr>
        <p:sp>
          <p:nvSpPr>
            <p:cNvPr id="64554" name="Freeform 63"/>
            <p:cNvSpPr>
              <a:spLocks/>
            </p:cNvSpPr>
            <p:nvPr/>
          </p:nvSpPr>
          <p:spPr bwMode="auto">
            <a:xfrm>
              <a:off x="1520" y="2432"/>
              <a:ext cx="952" cy="1406"/>
            </a:xfrm>
            <a:custGeom>
              <a:avLst/>
              <a:gdLst>
                <a:gd name="T0" fmla="*/ 862 w 952"/>
                <a:gd name="T1" fmla="*/ 0 h 1406"/>
                <a:gd name="T2" fmla="*/ 0 w 952"/>
                <a:gd name="T3" fmla="*/ 589 h 1406"/>
                <a:gd name="T4" fmla="*/ 952 w 952"/>
                <a:gd name="T5" fmla="*/ 1406 h 1406"/>
                <a:gd name="T6" fmla="*/ 0 60000 65536"/>
                <a:gd name="T7" fmla="*/ 0 60000 65536"/>
                <a:gd name="T8" fmla="*/ 0 60000 65536"/>
                <a:gd name="T9" fmla="*/ 0 w 952"/>
                <a:gd name="T10" fmla="*/ 0 h 1406"/>
                <a:gd name="T11" fmla="*/ 952 w 952"/>
                <a:gd name="T12" fmla="*/ 1406 h 1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2" h="1406">
                  <a:moveTo>
                    <a:pt x="862" y="0"/>
                  </a:moveTo>
                  <a:lnTo>
                    <a:pt x="0" y="589"/>
                  </a:lnTo>
                  <a:lnTo>
                    <a:pt x="952" y="1406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4555" name="Text Box 64"/>
            <p:cNvSpPr txBox="1">
              <a:spLocks noChangeArrowheads="1"/>
            </p:cNvSpPr>
            <p:nvPr/>
          </p:nvSpPr>
          <p:spPr bwMode="auto">
            <a:xfrm>
              <a:off x="2465" y="371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rtl="0"/>
              <a:r>
                <a:rPr lang="en-US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1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01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81" grpId="0"/>
      <p:bldP spid="201782" grpId="0"/>
      <p:bldP spid="2017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DCA6-54FC-46CB-B5D2-26491DE283E6}" type="slidenum">
              <a:rPr lang="he-IL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sz="2400"/>
              <a:t>The SAT competitions</a:t>
            </a:r>
          </a:p>
        </p:txBody>
      </p:sp>
      <p:pic>
        <p:nvPicPr>
          <p:cNvPr id="20483" name="Picture 3" descr="All the solvers on industrial benchmarks (2nd stage)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836613"/>
            <a:ext cx="7870825" cy="570865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5FE2E-000D-4B5C-A8A2-EDDF573355E0}" type="slidenum">
              <a:rPr lang="he-IL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Conflict clauses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How many clauses should we add ? </a:t>
            </a:r>
          </a:p>
          <a:p>
            <a:pPr eaLnBrk="1" hangingPunct="1"/>
            <a:r>
              <a:rPr lang="en-US"/>
              <a:t>If not all, then which ones ?</a:t>
            </a:r>
          </a:p>
          <a:p>
            <a:pPr lvl="1" eaLnBrk="1" hangingPunct="1"/>
            <a:r>
              <a:rPr lang="en-US"/>
              <a:t>Shorter ones ? </a:t>
            </a:r>
          </a:p>
          <a:p>
            <a:pPr lvl="1" eaLnBrk="1" hangingPunct="1"/>
            <a:r>
              <a:rPr lang="en-US"/>
              <a:t>Check their influence on the backtracking level ? </a:t>
            </a:r>
          </a:p>
          <a:p>
            <a:pPr lvl="1" eaLnBrk="1" hangingPunct="1"/>
            <a:r>
              <a:rPr lang="en-US"/>
              <a:t>The most “influential” ?</a:t>
            </a:r>
          </a:p>
          <a:p>
            <a:pPr eaLnBrk="1" hangingPunct="1"/>
            <a:r>
              <a:rPr lang="en-US"/>
              <a:t>The answer requires two definitions: </a:t>
            </a:r>
          </a:p>
          <a:p>
            <a:pPr lvl="1" eaLnBrk="1" hangingPunct="1"/>
            <a:r>
              <a:rPr lang="en-US"/>
              <a:t>Asserting clauses</a:t>
            </a:r>
          </a:p>
          <a:p>
            <a:pPr lvl="1" eaLnBrk="1" hangingPunct="1"/>
            <a:r>
              <a:rPr lang="en-US"/>
              <a:t>Unique Implication points (UIP’s)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8CDDF-B4F4-4FE3-AD09-D00E56BCFEEF}" type="slidenum">
              <a:rPr lang="he-IL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Asserting clauses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accent1"/>
                </a:solidFill>
              </a:rPr>
              <a:t>Asserting Clause:</a:t>
            </a:r>
            <a:r>
              <a:rPr lang="en-US" dirty="0"/>
              <a:t> a Conflict Clause with a single literal at the largest decision level. </a:t>
            </a:r>
          </a:p>
          <a:p>
            <a:pPr lvl="1" eaLnBrk="1" hangingPunct="1"/>
            <a:r>
              <a:rPr lang="en-US" dirty="0"/>
              <a:t>Backtracking (to the right level) makes it a Unit clause.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Modern solvers only consider Asserting Clauses.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549B5-215C-4267-97B6-21CA3B96877A}" type="slidenum">
              <a:rPr lang="he-IL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Unique Implication Points (UIP</a:t>
            </a:r>
            <a:r>
              <a:rPr lang="en-US">
                <a:latin typeface="Arial" charset="0"/>
              </a:rPr>
              <a:t>’</a:t>
            </a:r>
            <a:r>
              <a:rPr lang="en-US"/>
              <a:t>s)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132762" cy="4967287"/>
          </a:xfrm>
        </p:spPr>
        <p:txBody>
          <a:bodyPr/>
          <a:lstStyle/>
          <a:p>
            <a:pPr eaLnBrk="1" hangingPunct="1"/>
            <a:r>
              <a:rPr lang="en-US"/>
              <a:t>Def: A </a:t>
            </a:r>
            <a:r>
              <a:rPr lang="en-US">
                <a:solidFill>
                  <a:schemeClr val="accent1"/>
                </a:solidFill>
              </a:rPr>
              <a:t>Unique Implication Point</a:t>
            </a:r>
            <a:r>
              <a:rPr lang="en-US"/>
              <a:t> (UIP) is an internal node in the Implication Graph that </a:t>
            </a:r>
            <a:r>
              <a:rPr lang="en-US">
                <a:solidFill>
                  <a:schemeClr val="accent1"/>
                </a:solidFill>
              </a:rPr>
              <a:t>all paths from the decision to the conflict node go through it</a:t>
            </a:r>
            <a:r>
              <a:rPr lang="en-US"/>
              <a:t>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4133850" y="55340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7589" name="AutoShape 5"/>
          <p:cNvCxnSpPr>
            <a:cxnSpLocks noChangeShapeType="1"/>
            <a:endCxn id="67588" idx="1"/>
          </p:cNvCxnSpPr>
          <p:nvPr/>
        </p:nvCxnSpPr>
        <p:spPr bwMode="auto">
          <a:xfrm>
            <a:off x="3295650" y="50768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7590" name="AutoShape 6"/>
          <p:cNvCxnSpPr>
            <a:cxnSpLocks noChangeShapeType="1"/>
            <a:endCxn id="67588" idx="3"/>
          </p:cNvCxnSpPr>
          <p:nvPr/>
        </p:nvCxnSpPr>
        <p:spPr bwMode="auto">
          <a:xfrm flipV="1">
            <a:off x="3349625" y="5664200"/>
            <a:ext cx="806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432175" y="51974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448050" y="55340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67593" name="AutoShape 10"/>
          <p:cNvCxnSpPr>
            <a:cxnSpLocks noChangeShapeType="1"/>
            <a:stCxn id="67588" idx="6"/>
            <a:endCxn id="67598" idx="3"/>
          </p:cNvCxnSpPr>
          <p:nvPr/>
        </p:nvCxnSpPr>
        <p:spPr bwMode="auto">
          <a:xfrm flipV="1">
            <a:off x="4286250" y="5130800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7594" name="AutoShape 11"/>
          <p:cNvCxnSpPr>
            <a:cxnSpLocks noChangeShapeType="1"/>
            <a:endCxn id="67598" idx="1"/>
          </p:cNvCxnSpPr>
          <p:nvPr/>
        </p:nvCxnSpPr>
        <p:spPr bwMode="auto">
          <a:xfrm>
            <a:off x="4286250" y="45434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4422775" y="46196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4438650" y="49688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4895850" y="4848225"/>
            <a:ext cx="990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</a:t>
            </a:r>
          </a:p>
          <a:p>
            <a:pPr algn="ctr" rtl="0">
              <a:spcBef>
                <a:spcPct val="30000"/>
              </a:spcBef>
            </a:pPr>
            <a:r>
              <a:rPr lang="en-US" sz="2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conflict</a:t>
            </a:r>
          </a:p>
        </p:txBody>
      </p:sp>
      <p:sp>
        <p:nvSpPr>
          <p:cNvPr id="67598" name="Oval 15"/>
          <p:cNvSpPr>
            <a:spLocks noChangeArrowheads="1"/>
          </p:cNvSpPr>
          <p:nvPr/>
        </p:nvSpPr>
        <p:spPr bwMode="auto">
          <a:xfrm>
            <a:off x="5124450" y="50006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599" name="Oval 16"/>
          <p:cNvSpPr>
            <a:spLocks noChangeArrowheads="1"/>
          </p:cNvSpPr>
          <p:nvPr/>
        </p:nvSpPr>
        <p:spPr bwMode="auto">
          <a:xfrm>
            <a:off x="1162050" y="50006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600" name="Oval 17"/>
          <p:cNvSpPr>
            <a:spLocks noChangeArrowheads="1"/>
          </p:cNvSpPr>
          <p:nvPr/>
        </p:nvSpPr>
        <p:spPr bwMode="auto">
          <a:xfrm>
            <a:off x="1162050" y="60674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601" name="Oval 18"/>
          <p:cNvSpPr>
            <a:spLocks noChangeArrowheads="1"/>
          </p:cNvSpPr>
          <p:nvPr/>
        </p:nvSpPr>
        <p:spPr bwMode="auto">
          <a:xfrm>
            <a:off x="3219450" y="60674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602" name="Oval 19"/>
          <p:cNvSpPr>
            <a:spLocks noChangeArrowheads="1"/>
          </p:cNvSpPr>
          <p:nvPr/>
        </p:nvSpPr>
        <p:spPr bwMode="auto">
          <a:xfrm>
            <a:off x="3143250" y="3933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603" name="Text Box 20"/>
          <p:cNvSpPr txBox="1">
            <a:spLocks noChangeArrowheads="1"/>
          </p:cNvSpPr>
          <p:nvPr/>
        </p:nvSpPr>
        <p:spPr bwMode="auto">
          <a:xfrm>
            <a:off x="3371850" y="40544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67604" name="Oval 21"/>
          <p:cNvSpPr>
            <a:spLocks noChangeArrowheads="1"/>
          </p:cNvSpPr>
          <p:nvPr/>
        </p:nvSpPr>
        <p:spPr bwMode="auto">
          <a:xfrm>
            <a:off x="4133850" y="4467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7605" name="AutoShape 22"/>
          <p:cNvCxnSpPr>
            <a:cxnSpLocks noChangeShapeType="1"/>
            <a:endCxn id="67604" idx="1"/>
          </p:cNvCxnSpPr>
          <p:nvPr/>
        </p:nvCxnSpPr>
        <p:spPr bwMode="auto">
          <a:xfrm>
            <a:off x="3295650" y="40100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7606" name="AutoShape 23"/>
          <p:cNvCxnSpPr>
            <a:cxnSpLocks noChangeShapeType="1"/>
            <a:stCxn id="67616" idx="6"/>
            <a:endCxn id="67604" idx="3"/>
          </p:cNvCxnSpPr>
          <p:nvPr/>
        </p:nvCxnSpPr>
        <p:spPr bwMode="auto">
          <a:xfrm flipV="1">
            <a:off x="3295650" y="4597400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7607" name="Text Box 24"/>
          <p:cNvSpPr txBox="1">
            <a:spLocks noChangeArrowheads="1"/>
          </p:cNvSpPr>
          <p:nvPr/>
        </p:nvSpPr>
        <p:spPr bwMode="auto">
          <a:xfrm>
            <a:off x="3371850" y="44672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67608" name="Oval 25"/>
          <p:cNvSpPr>
            <a:spLocks noChangeArrowheads="1"/>
          </p:cNvSpPr>
          <p:nvPr/>
        </p:nvSpPr>
        <p:spPr bwMode="auto">
          <a:xfrm>
            <a:off x="2152650" y="55340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7609" name="AutoShape 26"/>
          <p:cNvCxnSpPr>
            <a:cxnSpLocks noChangeShapeType="1"/>
            <a:stCxn id="67600" idx="6"/>
            <a:endCxn id="67608" idx="3"/>
          </p:cNvCxnSpPr>
          <p:nvPr/>
        </p:nvCxnSpPr>
        <p:spPr bwMode="auto">
          <a:xfrm flipV="1">
            <a:off x="1314450" y="5664200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7610" name="AutoShape 27"/>
          <p:cNvCxnSpPr>
            <a:cxnSpLocks noChangeShapeType="1"/>
            <a:stCxn id="67599" idx="5"/>
            <a:endCxn id="67608" idx="1"/>
          </p:cNvCxnSpPr>
          <p:nvPr/>
        </p:nvCxnSpPr>
        <p:spPr bwMode="auto">
          <a:xfrm>
            <a:off x="1292225" y="5130800"/>
            <a:ext cx="882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7611" name="Text Box 28"/>
          <p:cNvSpPr txBox="1">
            <a:spLocks noChangeArrowheads="1"/>
          </p:cNvSpPr>
          <p:nvPr/>
        </p:nvSpPr>
        <p:spPr bwMode="auto">
          <a:xfrm>
            <a:off x="1390650" y="55340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/>
        </p:nvSpPr>
        <p:spPr bwMode="auto">
          <a:xfrm>
            <a:off x="1374775" y="51974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7613" name="Oval 30"/>
          <p:cNvSpPr>
            <a:spLocks noChangeArrowheads="1"/>
          </p:cNvSpPr>
          <p:nvPr/>
        </p:nvSpPr>
        <p:spPr bwMode="auto">
          <a:xfrm>
            <a:off x="2152650" y="4467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7614" name="AutoShape 31"/>
          <p:cNvCxnSpPr>
            <a:cxnSpLocks noChangeShapeType="1"/>
            <a:stCxn id="67599" idx="7"/>
            <a:endCxn id="67613" idx="3"/>
          </p:cNvCxnSpPr>
          <p:nvPr/>
        </p:nvCxnSpPr>
        <p:spPr bwMode="auto">
          <a:xfrm flipV="1">
            <a:off x="1292225" y="4597400"/>
            <a:ext cx="882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7615" name="Text Box 32"/>
          <p:cNvSpPr txBox="1">
            <a:spLocks noChangeArrowheads="1"/>
          </p:cNvSpPr>
          <p:nvPr/>
        </p:nvSpPr>
        <p:spPr bwMode="auto">
          <a:xfrm>
            <a:off x="1390650" y="44672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67616" name="Oval 33"/>
          <p:cNvSpPr>
            <a:spLocks noChangeArrowheads="1"/>
          </p:cNvSpPr>
          <p:nvPr/>
        </p:nvSpPr>
        <p:spPr bwMode="auto">
          <a:xfrm>
            <a:off x="3143250" y="50006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7617" name="AutoShape 34"/>
          <p:cNvCxnSpPr>
            <a:cxnSpLocks noChangeShapeType="1"/>
            <a:stCxn id="67608" idx="6"/>
            <a:endCxn id="67616" idx="3"/>
          </p:cNvCxnSpPr>
          <p:nvPr/>
        </p:nvCxnSpPr>
        <p:spPr bwMode="auto">
          <a:xfrm flipV="1">
            <a:off x="2305050" y="5130800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7618" name="AutoShape 35"/>
          <p:cNvCxnSpPr>
            <a:cxnSpLocks noChangeShapeType="1"/>
            <a:stCxn id="67613" idx="6"/>
            <a:endCxn id="67616" idx="1"/>
          </p:cNvCxnSpPr>
          <p:nvPr/>
        </p:nvCxnSpPr>
        <p:spPr bwMode="auto">
          <a:xfrm>
            <a:off x="2305050" y="45434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7619" name="Text Box 36"/>
          <p:cNvSpPr txBox="1">
            <a:spLocks noChangeArrowheads="1"/>
          </p:cNvSpPr>
          <p:nvPr/>
        </p:nvSpPr>
        <p:spPr bwMode="auto">
          <a:xfrm>
            <a:off x="2365375" y="46196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67620" name="Text Box 37"/>
          <p:cNvSpPr txBox="1">
            <a:spLocks noChangeArrowheads="1"/>
          </p:cNvSpPr>
          <p:nvPr/>
        </p:nvSpPr>
        <p:spPr bwMode="auto">
          <a:xfrm>
            <a:off x="2381250" y="50450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67621" name="Text Box 38"/>
          <p:cNvSpPr txBox="1">
            <a:spLocks noChangeArrowheads="1"/>
          </p:cNvSpPr>
          <p:nvPr/>
        </p:nvSpPr>
        <p:spPr bwMode="auto">
          <a:xfrm>
            <a:off x="2940050" y="460216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Times New Roman" pitchFamily="18" charset="0"/>
                <a:cs typeface="Times New Roman" pitchFamily="18" charset="0"/>
              </a:rPr>
              <a:t>UIP</a:t>
            </a:r>
          </a:p>
        </p:txBody>
      </p:sp>
      <p:sp>
        <p:nvSpPr>
          <p:cNvPr id="67622" name="Text Box 39"/>
          <p:cNvSpPr txBox="1">
            <a:spLocks noChangeArrowheads="1"/>
          </p:cNvSpPr>
          <p:nvPr/>
        </p:nvSpPr>
        <p:spPr bwMode="auto">
          <a:xfrm>
            <a:off x="755650" y="465296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Times New Roman" pitchFamily="18" charset="0"/>
                <a:cs typeface="Times New Roman" pitchFamily="18" charset="0"/>
              </a:rPr>
              <a:t>UIP</a:t>
            </a:r>
          </a:p>
        </p:txBody>
      </p:sp>
      <p:sp>
        <p:nvSpPr>
          <p:cNvPr id="204841" name="Oval 41"/>
          <p:cNvSpPr>
            <a:spLocks noChangeArrowheads="1"/>
          </p:cNvSpPr>
          <p:nvPr/>
        </p:nvSpPr>
        <p:spPr bwMode="auto">
          <a:xfrm>
            <a:off x="3059113" y="4941888"/>
            <a:ext cx="287337" cy="287337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7624" name="Text Box 42"/>
          <p:cNvSpPr txBox="1">
            <a:spLocks noChangeArrowheads="1"/>
          </p:cNvSpPr>
          <p:nvPr/>
        </p:nvSpPr>
        <p:spPr bwMode="auto">
          <a:xfrm>
            <a:off x="3525838" y="3789363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=0@3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7625" name="Text Box 43"/>
          <p:cNvSpPr txBox="1">
            <a:spLocks noChangeArrowheads="1"/>
          </p:cNvSpPr>
          <p:nvPr/>
        </p:nvSpPr>
        <p:spPr bwMode="auto">
          <a:xfrm>
            <a:off x="3517900" y="5942013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=0@3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7626" name="Text Box 44"/>
          <p:cNvSpPr txBox="1">
            <a:spLocks noChangeArrowheads="1"/>
          </p:cNvSpPr>
          <p:nvPr/>
        </p:nvSpPr>
        <p:spPr bwMode="auto">
          <a:xfrm>
            <a:off x="3535363" y="4868863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8F61B-5DFF-47B2-B6E1-1B3C96081632}" type="slidenum">
              <a:rPr lang="he-IL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Unique Implication Points (UIP</a:t>
            </a:r>
            <a:r>
              <a:rPr lang="en-US">
                <a:latin typeface="Arial" charset="0"/>
              </a:rPr>
              <a:t>’</a:t>
            </a:r>
            <a:r>
              <a:rPr lang="en-US"/>
              <a:t>s)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132762" cy="4967287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First-UIP </a:t>
            </a:r>
            <a:r>
              <a:rPr lang="en-US"/>
              <a:t>is the closest UIP to the conflict.</a:t>
            </a:r>
          </a:p>
          <a:p>
            <a:pPr eaLnBrk="1" hangingPunct="1"/>
            <a:r>
              <a:rPr lang="en-US"/>
              <a:t>The method of choice: an asserting clause that includes the first UIP. </a:t>
            </a:r>
          </a:p>
          <a:p>
            <a:pPr lvl="1" eaLnBrk="1" hangingPunct="1"/>
            <a:r>
              <a:rPr lang="en-US" sz="2400"/>
              <a:t>In this case: </a:t>
            </a:r>
            <a:r>
              <a:rPr lang="en-US" sz="2400">
                <a:solidFill>
                  <a:schemeClr val="tx1"/>
                </a:solidFill>
              </a:rPr>
              <a:t>(</a:t>
            </a:r>
            <a:r>
              <a:rPr lang="en-US" sz="240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400" baseline="-25000">
                <a:solidFill>
                  <a:schemeClr val="tx1"/>
                </a:solidFill>
              </a:rPr>
              <a:t>10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msy10" pitchFamily="34" charset="0"/>
              </a:rPr>
              <a:t>Ç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msy10" pitchFamily="34" charset="0"/>
              </a:rPr>
              <a:t>:</a:t>
            </a:r>
            <a:r>
              <a:rPr lang="en-US" sz="240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400" baseline="-25000">
                <a:solidFill>
                  <a:schemeClr val="tx1"/>
                </a:solidFill>
              </a:rPr>
              <a:t>4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msy10" pitchFamily="34" charset="0"/>
              </a:rPr>
              <a:t>Ç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mmi10" pitchFamily="34" charset="0"/>
              </a:rPr>
              <a:t>x</a:t>
            </a:r>
            <a:r>
              <a:rPr lang="en-US" sz="2400" baseline="-25000">
                <a:solidFill>
                  <a:schemeClr val="tx1"/>
                </a:solidFill>
              </a:rPr>
              <a:t>11</a:t>
            </a:r>
            <a:r>
              <a:rPr lang="en-US" sz="2400">
                <a:solidFill>
                  <a:schemeClr val="tx1"/>
                </a:solidFill>
              </a:rPr>
              <a:t>).</a:t>
            </a:r>
          </a:p>
          <a:p>
            <a:pPr eaLnBrk="1" hangingPunct="1"/>
            <a:endParaRPr lang="en-US"/>
          </a:p>
        </p:txBody>
      </p:sp>
      <p:sp>
        <p:nvSpPr>
          <p:cNvPr id="265256" name="Line 40"/>
          <p:cNvSpPr>
            <a:spLocks noChangeShapeType="1"/>
          </p:cNvSpPr>
          <p:nvPr/>
        </p:nvSpPr>
        <p:spPr bwMode="auto">
          <a:xfrm>
            <a:off x="3563938" y="3789363"/>
            <a:ext cx="0" cy="25923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5257" name="Oval 41"/>
          <p:cNvSpPr>
            <a:spLocks noChangeArrowheads="1"/>
          </p:cNvSpPr>
          <p:nvPr/>
        </p:nvSpPr>
        <p:spPr bwMode="auto">
          <a:xfrm>
            <a:off x="3059113" y="4941888"/>
            <a:ext cx="287337" cy="287337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8614" name="Oval 4"/>
          <p:cNvSpPr>
            <a:spLocks noChangeArrowheads="1"/>
          </p:cNvSpPr>
          <p:nvPr/>
        </p:nvSpPr>
        <p:spPr bwMode="auto">
          <a:xfrm>
            <a:off x="4133850" y="55340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8615" name="AutoShape 5"/>
          <p:cNvCxnSpPr>
            <a:cxnSpLocks noChangeShapeType="1"/>
            <a:endCxn id="68614" idx="1"/>
          </p:cNvCxnSpPr>
          <p:nvPr/>
        </p:nvCxnSpPr>
        <p:spPr bwMode="auto">
          <a:xfrm>
            <a:off x="3295650" y="50768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616" name="AutoShape 6"/>
          <p:cNvCxnSpPr>
            <a:cxnSpLocks noChangeShapeType="1"/>
            <a:endCxn id="68614" idx="3"/>
          </p:cNvCxnSpPr>
          <p:nvPr/>
        </p:nvCxnSpPr>
        <p:spPr bwMode="auto">
          <a:xfrm flipV="1">
            <a:off x="3349625" y="5664200"/>
            <a:ext cx="806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8617" name="Text Box 7"/>
          <p:cNvSpPr txBox="1">
            <a:spLocks noChangeArrowheads="1"/>
          </p:cNvSpPr>
          <p:nvPr/>
        </p:nvSpPr>
        <p:spPr bwMode="auto">
          <a:xfrm>
            <a:off x="3432175" y="51974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68618" name="Text Box 8"/>
          <p:cNvSpPr txBox="1">
            <a:spLocks noChangeArrowheads="1"/>
          </p:cNvSpPr>
          <p:nvPr/>
        </p:nvSpPr>
        <p:spPr bwMode="auto">
          <a:xfrm>
            <a:off x="3448050" y="55340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68619" name="AutoShape 10"/>
          <p:cNvCxnSpPr>
            <a:cxnSpLocks noChangeShapeType="1"/>
            <a:stCxn id="68614" idx="6"/>
            <a:endCxn id="68624" idx="3"/>
          </p:cNvCxnSpPr>
          <p:nvPr/>
        </p:nvCxnSpPr>
        <p:spPr bwMode="auto">
          <a:xfrm flipV="1">
            <a:off x="4286250" y="5130800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620" name="AutoShape 11"/>
          <p:cNvCxnSpPr>
            <a:cxnSpLocks noChangeShapeType="1"/>
            <a:endCxn id="68624" idx="1"/>
          </p:cNvCxnSpPr>
          <p:nvPr/>
        </p:nvCxnSpPr>
        <p:spPr bwMode="auto">
          <a:xfrm>
            <a:off x="4286250" y="45434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8621" name="Text Box 12"/>
          <p:cNvSpPr txBox="1">
            <a:spLocks noChangeArrowheads="1"/>
          </p:cNvSpPr>
          <p:nvPr/>
        </p:nvSpPr>
        <p:spPr bwMode="auto">
          <a:xfrm>
            <a:off x="4422775" y="46196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68622" name="Text Box 13"/>
          <p:cNvSpPr txBox="1">
            <a:spLocks noChangeArrowheads="1"/>
          </p:cNvSpPr>
          <p:nvPr/>
        </p:nvSpPr>
        <p:spPr bwMode="auto">
          <a:xfrm>
            <a:off x="4438650" y="49688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68623" name="Text Box 14"/>
          <p:cNvSpPr txBox="1">
            <a:spLocks noChangeArrowheads="1"/>
          </p:cNvSpPr>
          <p:nvPr/>
        </p:nvSpPr>
        <p:spPr bwMode="auto">
          <a:xfrm>
            <a:off x="4895850" y="4848225"/>
            <a:ext cx="990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</a:t>
            </a:r>
          </a:p>
          <a:p>
            <a:pPr algn="ctr" rtl="0">
              <a:spcBef>
                <a:spcPct val="30000"/>
              </a:spcBef>
            </a:pPr>
            <a:r>
              <a:rPr lang="en-US" sz="2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conflict</a:t>
            </a:r>
          </a:p>
        </p:txBody>
      </p:sp>
      <p:sp>
        <p:nvSpPr>
          <p:cNvPr id="68624" name="Oval 15"/>
          <p:cNvSpPr>
            <a:spLocks noChangeArrowheads="1"/>
          </p:cNvSpPr>
          <p:nvPr/>
        </p:nvSpPr>
        <p:spPr bwMode="auto">
          <a:xfrm>
            <a:off x="5124450" y="50006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8625" name="Oval 16"/>
          <p:cNvSpPr>
            <a:spLocks noChangeArrowheads="1"/>
          </p:cNvSpPr>
          <p:nvPr/>
        </p:nvSpPr>
        <p:spPr bwMode="auto">
          <a:xfrm>
            <a:off x="1162050" y="50006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8626" name="Oval 17"/>
          <p:cNvSpPr>
            <a:spLocks noChangeArrowheads="1"/>
          </p:cNvSpPr>
          <p:nvPr/>
        </p:nvSpPr>
        <p:spPr bwMode="auto">
          <a:xfrm>
            <a:off x="1162050" y="60674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8627" name="Oval 18"/>
          <p:cNvSpPr>
            <a:spLocks noChangeArrowheads="1"/>
          </p:cNvSpPr>
          <p:nvPr/>
        </p:nvSpPr>
        <p:spPr bwMode="auto">
          <a:xfrm>
            <a:off x="3219450" y="60674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8628" name="Oval 19"/>
          <p:cNvSpPr>
            <a:spLocks noChangeArrowheads="1"/>
          </p:cNvSpPr>
          <p:nvPr/>
        </p:nvSpPr>
        <p:spPr bwMode="auto">
          <a:xfrm>
            <a:off x="3143250" y="3933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3371850" y="40544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68630" name="Oval 21"/>
          <p:cNvSpPr>
            <a:spLocks noChangeArrowheads="1"/>
          </p:cNvSpPr>
          <p:nvPr/>
        </p:nvSpPr>
        <p:spPr bwMode="auto">
          <a:xfrm>
            <a:off x="4133850" y="4467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8631" name="AutoShape 22"/>
          <p:cNvCxnSpPr>
            <a:cxnSpLocks noChangeShapeType="1"/>
            <a:endCxn id="68630" idx="1"/>
          </p:cNvCxnSpPr>
          <p:nvPr/>
        </p:nvCxnSpPr>
        <p:spPr bwMode="auto">
          <a:xfrm>
            <a:off x="3295650" y="40100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632" name="AutoShape 23"/>
          <p:cNvCxnSpPr>
            <a:cxnSpLocks noChangeShapeType="1"/>
            <a:stCxn id="68642" idx="6"/>
            <a:endCxn id="68630" idx="3"/>
          </p:cNvCxnSpPr>
          <p:nvPr/>
        </p:nvCxnSpPr>
        <p:spPr bwMode="auto">
          <a:xfrm flipV="1">
            <a:off x="3295650" y="4597400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8633" name="Text Box 24"/>
          <p:cNvSpPr txBox="1">
            <a:spLocks noChangeArrowheads="1"/>
          </p:cNvSpPr>
          <p:nvPr/>
        </p:nvSpPr>
        <p:spPr bwMode="auto">
          <a:xfrm>
            <a:off x="3371850" y="44672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68634" name="Oval 25"/>
          <p:cNvSpPr>
            <a:spLocks noChangeArrowheads="1"/>
          </p:cNvSpPr>
          <p:nvPr/>
        </p:nvSpPr>
        <p:spPr bwMode="auto">
          <a:xfrm>
            <a:off x="2152650" y="55340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8635" name="AutoShape 26"/>
          <p:cNvCxnSpPr>
            <a:cxnSpLocks noChangeShapeType="1"/>
            <a:stCxn id="68626" idx="6"/>
            <a:endCxn id="68634" idx="3"/>
          </p:cNvCxnSpPr>
          <p:nvPr/>
        </p:nvCxnSpPr>
        <p:spPr bwMode="auto">
          <a:xfrm flipV="1">
            <a:off x="1314450" y="5664200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636" name="AutoShape 27"/>
          <p:cNvCxnSpPr>
            <a:cxnSpLocks noChangeShapeType="1"/>
            <a:stCxn id="68625" idx="5"/>
            <a:endCxn id="68634" idx="1"/>
          </p:cNvCxnSpPr>
          <p:nvPr/>
        </p:nvCxnSpPr>
        <p:spPr bwMode="auto">
          <a:xfrm>
            <a:off x="1292225" y="5130800"/>
            <a:ext cx="882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8637" name="Text Box 28"/>
          <p:cNvSpPr txBox="1">
            <a:spLocks noChangeArrowheads="1"/>
          </p:cNvSpPr>
          <p:nvPr/>
        </p:nvSpPr>
        <p:spPr bwMode="auto">
          <a:xfrm>
            <a:off x="1390650" y="55340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8638" name="Text Box 29"/>
          <p:cNvSpPr txBox="1">
            <a:spLocks noChangeArrowheads="1"/>
          </p:cNvSpPr>
          <p:nvPr/>
        </p:nvSpPr>
        <p:spPr bwMode="auto">
          <a:xfrm>
            <a:off x="1374775" y="51974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8639" name="Oval 30"/>
          <p:cNvSpPr>
            <a:spLocks noChangeArrowheads="1"/>
          </p:cNvSpPr>
          <p:nvPr/>
        </p:nvSpPr>
        <p:spPr bwMode="auto">
          <a:xfrm>
            <a:off x="2152650" y="4467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8640" name="AutoShape 31"/>
          <p:cNvCxnSpPr>
            <a:cxnSpLocks noChangeShapeType="1"/>
            <a:stCxn id="68625" idx="7"/>
            <a:endCxn id="68639" idx="3"/>
          </p:cNvCxnSpPr>
          <p:nvPr/>
        </p:nvCxnSpPr>
        <p:spPr bwMode="auto">
          <a:xfrm flipV="1">
            <a:off x="1292225" y="4597400"/>
            <a:ext cx="882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8641" name="Text Box 32"/>
          <p:cNvSpPr txBox="1">
            <a:spLocks noChangeArrowheads="1"/>
          </p:cNvSpPr>
          <p:nvPr/>
        </p:nvSpPr>
        <p:spPr bwMode="auto">
          <a:xfrm>
            <a:off x="1390650" y="44672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68642" name="Oval 33"/>
          <p:cNvSpPr>
            <a:spLocks noChangeArrowheads="1"/>
          </p:cNvSpPr>
          <p:nvPr/>
        </p:nvSpPr>
        <p:spPr bwMode="auto">
          <a:xfrm>
            <a:off x="3143250" y="50006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8643" name="AutoShape 34"/>
          <p:cNvCxnSpPr>
            <a:cxnSpLocks noChangeShapeType="1"/>
            <a:stCxn id="68634" idx="6"/>
            <a:endCxn id="68642" idx="3"/>
          </p:cNvCxnSpPr>
          <p:nvPr/>
        </p:nvCxnSpPr>
        <p:spPr bwMode="auto">
          <a:xfrm flipV="1">
            <a:off x="2305050" y="5130800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644" name="AutoShape 35"/>
          <p:cNvCxnSpPr>
            <a:cxnSpLocks noChangeShapeType="1"/>
            <a:stCxn id="68639" idx="6"/>
            <a:endCxn id="68642" idx="1"/>
          </p:cNvCxnSpPr>
          <p:nvPr/>
        </p:nvCxnSpPr>
        <p:spPr bwMode="auto">
          <a:xfrm>
            <a:off x="2305050" y="45434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8645" name="Text Box 36"/>
          <p:cNvSpPr txBox="1">
            <a:spLocks noChangeArrowheads="1"/>
          </p:cNvSpPr>
          <p:nvPr/>
        </p:nvSpPr>
        <p:spPr bwMode="auto">
          <a:xfrm>
            <a:off x="2365375" y="461962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68646" name="Text Box 37"/>
          <p:cNvSpPr txBox="1">
            <a:spLocks noChangeArrowheads="1"/>
          </p:cNvSpPr>
          <p:nvPr/>
        </p:nvSpPr>
        <p:spPr bwMode="auto">
          <a:xfrm>
            <a:off x="2381250" y="50450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68647" name="Text Box 38"/>
          <p:cNvSpPr txBox="1">
            <a:spLocks noChangeArrowheads="1"/>
          </p:cNvSpPr>
          <p:nvPr/>
        </p:nvSpPr>
        <p:spPr bwMode="auto">
          <a:xfrm>
            <a:off x="2940050" y="460216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Times New Roman" pitchFamily="18" charset="0"/>
                <a:cs typeface="Times New Roman" pitchFamily="18" charset="0"/>
              </a:rPr>
              <a:t>UIP</a:t>
            </a:r>
          </a:p>
        </p:txBody>
      </p:sp>
      <p:sp>
        <p:nvSpPr>
          <p:cNvPr id="68648" name="Text Box 39"/>
          <p:cNvSpPr txBox="1">
            <a:spLocks noChangeArrowheads="1"/>
          </p:cNvSpPr>
          <p:nvPr/>
        </p:nvSpPr>
        <p:spPr bwMode="auto">
          <a:xfrm>
            <a:off x="755650" y="465296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>
                <a:latin typeface="Times New Roman" pitchFamily="18" charset="0"/>
                <a:cs typeface="Times New Roman" pitchFamily="18" charset="0"/>
              </a:rPr>
              <a:t>UIP</a:t>
            </a:r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3059113" y="4941888"/>
            <a:ext cx="287337" cy="287337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3525838" y="3789363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=0@3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3517900" y="5942013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=0@3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3535363" y="4868863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56" grpId="0" animBg="1"/>
      <p:bldP spid="265257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35933"/>
          </a:xfrm>
        </p:spPr>
        <p:txBody>
          <a:bodyPr/>
          <a:lstStyle/>
          <a:p>
            <a:pPr rtl="0"/>
            <a:r>
              <a:rPr lang="en-US" sz="2000" dirty="0"/>
              <a:t>Comparing the annual competition winners</a:t>
            </a:r>
            <a:br>
              <a:rPr lang="en-US" sz="2000" dirty="0"/>
            </a:br>
            <a:r>
              <a:rPr lang="en-US" sz="2000" dirty="0"/>
              <a:t>Same (single-core) hardware, same benchmarks. 		(D. le-</a:t>
            </a:r>
            <a:r>
              <a:rPr lang="en-US" sz="2000" dirty="0" err="1"/>
              <a:t>berre</a:t>
            </a:r>
            <a:r>
              <a:rPr lang="en-US" sz="2000" dirty="0"/>
              <a:t> ©)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63FCF-4859-410D-9897-7CCCC5062874}" type="slidenum">
              <a:rPr lang="he-IL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5004"/>
            <a:ext cx="864096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D27C9-0D0F-4614-A5C0-DB36FF6BFEE9}" type="slidenum">
              <a:rPr lang="he-IL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(CNF) SAT basic definitions: literals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literal is a variable or its negation.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</a:rPr>
              <a:t>Var(l)</a:t>
            </a:r>
            <a:r>
              <a:rPr lang="en-US"/>
              <a:t> is the variable associated with a literal </a:t>
            </a:r>
            <a:r>
              <a:rPr lang="en-US">
                <a:solidFill>
                  <a:schemeClr val="tx1"/>
                </a:solidFill>
              </a:rPr>
              <a:t>l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A literal is called negative if it is a negated variable, and positive otherwise.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1641C-0D19-4A35-AEA4-9FD8FB768551}" type="slidenum">
              <a:rPr lang="he-IL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SAT basic definitions: literals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If </a:t>
            </a:r>
            <a:r>
              <a:rPr lang="en-US">
                <a:solidFill>
                  <a:schemeClr val="tx1"/>
                </a:solidFill>
              </a:rPr>
              <a:t>var(</a:t>
            </a:r>
            <a:r>
              <a:rPr lang="en-US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>
                <a:solidFill>
                  <a:schemeClr val="tx1"/>
                </a:solidFill>
              </a:rPr>
              <a:t>)</a:t>
            </a:r>
            <a:r>
              <a:rPr lang="en-US"/>
              <a:t> is unassigned, then </a:t>
            </a:r>
            <a:r>
              <a:rPr lang="en-US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/>
              <a:t> is </a:t>
            </a:r>
            <a:r>
              <a:rPr lang="en-US">
                <a:solidFill>
                  <a:schemeClr val="accent1"/>
                </a:solidFill>
              </a:rPr>
              <a:t>unresolved</a:t>
            </a:r>
            <a:r>
              <a:rPr lang="en-US"/>
              <a:t>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Otherwise, </a:t>
            </a:r>
            <a:r>
              <a:rPr lang="en-US">
                <a:latin typeface="cmmi10" pitchFamily="34" charset="0"/>
              </a:rPr>
              <a:t>l</a:t>
            </a:r>
            <a:r>
              <a:rPr lang="en-US"/>
              <a:t> is </a:t>
            </a:r>
            <a:r>
              <a:rPr lang="en-US">
                <a:solidFill>
                  <a:schemeClr val="accent1"/>
                </a:solidFill>
              </a:rPr>
              <a:t>satisfied</a:t>
            </a:r>
            <a:r>
              <a:rPr lang="en-US"/>
              <a:t> by an assignment </a:t>
            </a:r>
            <a:r>
              <a:rPr lang="en-US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/>
              <a:t> if 	</a:t>
            </a:r>
            <a:r>
              <a:rPr lang="en-US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>
                <a:solidFill>
                  <a:schemeClr val="tx1"/>
                </a:solidFill>
              </a:rPr>
              <a:t>(var(</a:t>
            </a:r>
            <a:r>
              <a:rPr lang="en-US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>
                <a:solidFill>
                  <a:schemeClr val="tx1"/>
                </a:solidFill>
              </a:rPr>
              <a:t>)) = 1</a:t>
            </a:r>
            <a:r>
              <a:rPr lang="en-US"/>
              <a:t> and </a:t>
            </a:r>
            <a:r>
              <a:rPr lang="en-US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/>
              <a:t> is positive, or 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>
                <a:solidFill>
                  <a:schemeClr val="tx1"/>
                </a:solidFill>
              </a:rPr>
              <a:t>(var(</a:t>
            </a:r>
            <a:r>
              <a:rPr lang="en-US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>
                <a:solidFill>
                  <a:schemeClr val="tx1"/>
                </a:solidFill>
              </a:rPr>
              <a:t>)) = 0</a:t>
            </a:r>
            <a:r>
              <a:rPr lang="en-US"/>
              <a:t> and </a:t>
            </a:r>
            <a:r>
              <a:rPr lang="en-US">
                <a:solidFill>
                  <a:schemeClr val="tx1"/>
                </a:solidFill>
                <a:latin typeface="cmmi10" pitchFamily="34" charset="0"/>
              </a:rPr>
              <a:t>l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/>
              <a:t>is negative, </a:t>
            </a:r>
            <a:br>
              <a:rPr lang="en-US"/>
            </a:br>
            <a:r>
              <a:rPr lang="en-US"/>
              <a:t>and </a:t>
            </a:r>
            <a:r>
              <a:rPr lang="en-US">
                <a:solidFill>
                  <a:schemeClr val="accent1"/>
                </a:solidFill>
              </a:rPr>
              <a:t>unsatisfied</a:t>
            </a:r>
            <a:r>
              <a:rPr lang="en-US"/>
              <a:t> otherwise.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70677-840C-4745-80B2-26795240BF12}" type="slidenum">
              <a:rPr lang="he-IL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SAT basic definitions: clauses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state of an </a:t>
            </a:r>
            <a:r>
              <a:rPr lang="en-US">
                <a:solidFill>
                  <a:schemeClr val="tx1"/>
                </a:solidFill>
                <a:latin typeface="cmmi10" pitchFamily="34" charset="0"/>
              </a:rPr>
              <a:t>n</a:t>
            </a:r>
            <a:r>
              <a:rPr lang="en-US"/>
              <a:t>-long clause C under a partial assignment </a:t>
            </a:r>
            <a:r>
              <a:rPr lang="en-US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/>
              <a:t> is: </a:t>
            </a:r>
          </a:p>
          <a:p>
            <a:pPr lvl="1" eaLnBrk="1" hangingPunct="1"/>
            <a:r>
              <a:rPr lang="en-US">
                <a:solidFill>
                  <a:schemeClr val="accent1"/>
                </a:solidFill>
              </a:rPr>
              <a:t>Satisfied</a:t>
            </a:r>
            <a:r>
              <a:rPr lang="en-US"/>
              <a:t> if at least one of </a:t>
            </a:r>
            <a:r>
              <a:rPr lang="en-US">
                <a:solidFill>
                  <a:schemeClr val="tx1"/>
                </a:solidFill>
              </a:rPr>
              <a:t>C</a:t>
            </a:r>
            <a:r>
              <a:rPr lang="en-US"/>
              <a:t>’s literals is satisfied,</a:t>
            </a:r>
          </a:p>
          <a:p>
            <a:pPr lvl="1" eaLnBrk="1" hangingPunct="1"/>
            <a:r>
              <a:rPr lang="en-US">
                <a:solidFill>
                  <a:schemeClr val="accent1"/>
                </a:solidFill>
              </a:rPr>
              <a:t>Conflicting</a:t>
            </a:r>
            <a:r>
              <a:rPr lang="en-US"/>
              <a:t> if all of </a:t>
            </a:r>
            <a:r>
              <a:rPr lang="en-US">
                <a:solidFill>
                  <a:schemeClr val="tx1"/>
                </a:solidFill>
              </a:rPr>
              <a:t>C</a:t>
            </a:r>
            <a:r>
              <a:rPr lang="en-US"/>
              <a:t>’s literals are unsatisfied,</a:t>
            </a:r>
          </a:p>
          <a:p>
            <a:pPr lvl="1" eaLnBrk="1" hangingPunct="1"/>
            <a:r>
              <a:rPr lang="en-US">
                <a:solidFill>
                  <a:schemeClr val="accent1"/>
                </a:solidFill>
              </a:rPr>
              <a:t>Unit</a:t>
            </a:r>
            <a:r>
              <a:rPr lang="en-US"/>
              <a:t> if </a:t>
            </a:r>
            <a:r>
              <a:rPr lang="en-US">
                <a:solidFill>
                  <a:schemeClr val="tx1"/>
                </a:solidFill>
                <a:latin typeface="cmmi10" pitchFamily="34" charset="0"/>
              </a:rPr>
              <a:t>n</a:t>
            </a:r>
            <a:r>
              <a:rPr lang="en-US">
                <a:solidFill>
                  <a:schemeClr val="tx1"/>
                </a:solidFill>
              </a:rPr>
              <a:t>-1</a:t>
            </a:r>
            <a:r>
              <a:rPr lang="en-US"/>
              <a:t> literals in</a:t>
            </a:r>
            <a:r>
              <a:rPr lang="en-US">
                <a:solidFill>
                  <a:schemeClr val="tx1"/>
                </a:solidFill>
              </a:rPr>
              <a:t> C</a:t>
            </a:r>
            <a:r>
              <a:rPr lang="en-US"/>
              <a:t> are unsatisfied and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literal is unresolved, and</a:t>
            </a:r>
          </a:p>
          <a:p>
            <a:pPr lvl="1" eaLnBrk="1" hangingPunct="1"/>
            <a:r>
              <a:rPr lang="en-US">
                <a:solidFill>
                  <a:schemeClr val="accent1"/>
                </a:solidFill>
              </a:rPr>
              <a:t>Unresolved</a:t>
            </a:r>
            <a:r>
              <a:rPr lang="en-US"/>
              <a:t> otherwise.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C721-8235-4D1D-90F2-1DD5FF44A1F9}" type="slidenum">
              <a:rPr lang="he-IL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SAT basic definitions: clauses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pic>
        <p:nvPicPr>
          <p:cNvPr id="419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03350" y="2636838"/>
            <a:ext cx="6080125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7AC3F-0FDB-4D1F-B5E4-DE6990CE8184}" type="slidenum">
              <a:rPr lang="he-IL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SAT basic definitions: the unit clause rule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unit clause rule</a:t>
            </a:r>
            <a:r>
              <a:rPr lang="en-US"/>
              <a:t>: in a unit clause the unresolved literal must be satisfied.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FERS@FRM9JIPS9CFILA28" val="45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Given the partial assignment&#10;\[(x_1 = 1, x_2 = 0, x_4 = 1)\]&#10;&#10;\begin{tabular}{ll}&#10;$(x_1 \lor x_3 \lor \lnot x_4)$ &amp; is satisfied \\&#10;$(\lnot x_1 \lor x_2)$ &amp; is conflicting \\&#10;$(\lnot x_1 \lor \lnot x_4 \lor x_3)$ &amp; is unit  \\&#10;$(\lnot x_1 \lor x_3 \lor x_5)$ &amp; is unresolved \\&#10;\end{tabular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476"/>
  <p:tag name="BOXHEIGHT" val="696"/>
  <p:tag name="BOXFONT" val="10"/>
  <p:tag name="BOXWRAP" val="False"/>
  <p:tag name="WORKAROUNDTRANSPARENCYBUG" val="False"/>
  <p:tag name="ALLOWFONTSUBSTITUTION" val="False"/>
  <p:tag name="BITMAPFORMAT" val="pngmono"/>
  <p:tag name="ORIGWIDTH" val="348"/>
  <p:tag name="PICTUREFILESIZE" val="7516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2146</Words>
  <Application>Microsoft Office PowerPoint</Application>
  <PresentationFormat>On-screen Show (4:3)</PresentationFormat>
  <Paragraphs>420</Paragraphs>
  <Slides>33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cmmi10</vt:lpstr>
      <vt:lpstr>Symbol</vt:lpstr>
      <vt:lpstr>Times</vt:lpstr>
      <vt:lpstr>Wingdings</vt:lpstr>
      <vt:lpstr>Garamond</vt:lpstr>
      <vt:lpstr>Tahoma</vt:lpstr>
      <vt:lpstr>Consolas</vt:lpstr>
      <vt:lpstr>Arial</vt:lpstr>
      <vt:lpstr>cmsy10</vt:lpstr>
      <vt:lpstr>Courier New</vt:lpstr>
      <vt:lpstr>Times New Roman</vt:lpstr>
      <vt:lpstr>Edge</vt:lpstr>
      <vt:lpstr>משוואה</vt:lpstr>
      <vt:lpstr>SAT Solving</vt:lpstr>
      <vt:lpstr>Why SAT?</vt:lpstr>
      <vt:lpstr>The SAT competitions</vt:lpstr>
      <vt:lpstr>Comparing the annual competition winners Same (single-core) hardware, same benchmarks.   (D. le-berre ©)</vt:lpstr>
      <vt:lpstr>(CNF) SAT basic definitions: literals</vt:lpstr>
      <vt:lpstr>SAT basic definitions: literals</vt:lpstr>
      <vt:lpstr>SAT basic definitions: clauses</vt:lpstr>
      <vt:lpstr>SAT basic definitions: clauses</vt:lpstr>
      <vt:lpstr>SAT basic definitions: the unit clause rule</vt:lpstr>
      <vt:lpstr>Basic Backtracking Search</vt:lpstr>
      <vt:lpstr>Backtracking Search in Action</vt:lpstr>
      <vt:lpstr>Backtracking Search in Action</vt:lpstr>
      <vt:lpstr>PowerPoint Presentation</vt:lpstr>
      <vt:lpstr>A Basic SAT algorithm  (DPLL-based)</vt:lpstr>
      <vt:lpstr>Agenda</vt:lpstr>
      <vt:lpstr>Decision heuristics  DLIS  (Dynamic Largest Individual Sum)</vt:lpstr>
      <vt:lpstr>PowerPoint Presentation</vt:lpstr>
      <vt:lpstr>PowerPoint Presentation</vt:lpstr>
      <vt:lpstr>Pause... </vt:lpstr>
      <vt:lpstr>Agenda</vt:lpstr>
      <vt:lpstr>Implication graphs and learning</vt:lpstr>
      <vt:lpstr>Non-chronological backtracking</vt:lpstr>
      <vt:lpstr>Let’s continue…</vt:lpstr>
      <vt:lpstr>Non-chronological backtracking</vt:lpstr>
      <vt:lpstr>Conflict-driven Backtracking</vt:lpstr>
      <vt:lpstr>Conflict-driven Backtracking</vt:lpstr>
      <vt:lpstr>Conflict-driven Backtracking</vt:lpstr>
      <vt:lpstr>Progress of a SAT solver</vt:lpstr>
      <vt:lpstr>More Conflict Clauses</vt:lpstr>
      <vt:lpstr>Conflict clauses</vt:lpstr>
      <vt:lpstr>Asserting clauses</vt:lpstr>
      <vt:lpstr>Unique Implication Points (UIP’s)</vt:lpstr>
      <vt:lpstr>Unique Implication Points (UIP’s)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Ofer Strichman</dc:creator>
  <cp:lastModifiedBy>Ofer Strichman</cp:lastModifiedBy>
  <cp:revision>70</cp:revision>
  <dcterms:created xsi:type="dcterms:W3CDTF">2007-11-28T13:10:12Z</dcterms:created>
  <dcterms:modified xsi:type="dcterms:W3CDTF">2024-07-09T01:57:17Z</dcterms:modified>
</cp:coreProperties>
</file>