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embedTrueTypeFonts="1" saveSubsetFonts="1">
  <p:sldMasterIdLst>
    <p:sldMasterId id="2147483653" r:id="rId1"/>
  </p:sldMasterIdLst>
  <p:notesMasterIdLst>
    <p:notesMasterId r:id="rId23"/>
  </p:notesMasterIdLst>
  <p:sldIdLst>
    <p:sldId id="352" r:id="rId2"/>
    <p:sldId id="353" r:id="rId3"/>
    <p:sldId id="355" r:id="rId4"/>
    <p:sldId id="354" r:id="rId5"/>
    <p:sldId id="310" r:id="rId6"/>
    <p:sldId id="348" r:id="rId7"/>
    <p:sldId id="349" r:id="rId8"/>
    <p:sldId id="350" r:id="rId9"/>
    <p:sldId id="356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12" r:id="rId19"/>
    <p:sldId id="313" r:id="rId20"/>
    <p:sldId id="314" r:id="rId21"/>
    <p:sldId id="315" r:id="rId22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cmmi10" panose="020B0604020202020204"/>
      <p:regular r:id="rId25"/>
    </p:embeddedFont>
    <p:embeddedFont>
      <p:font typeface="cmsy10" panose="020B0604020202020204"/>
      <p:regular r:id="rId26"/>
    </p:embeddedFont>
    <p:embeddedFont>
      <p:font typeface="Garamond" panose="02020404030301010803" pitchFamily="18" charset="0"/>
      <p:regular r:id="rId27"/>
      <p:bold r:id="rId28"/>
      <p:italic r:id="rId29"/>
    </p:embeddedFont>
    <p:embeddedFont>
      <p:font typeface="Tahoma" panose="020B0604030504040204" pitchFamily="34" charset="0"/>
      <p:regular r:id="rId30"/>
      <p:bold r:id="rId31"/>
    </p:embeddedFont>
  </p:embeddedFontLst>
  <p:custDataLst>
    <p:tags r:id="rId32"/>
  </p:custDataLst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380"/>
    <p:restoredTop sz="95634" autoAdjust="0"/>
  </p:normalViewPr>
  <p:slideViewPr>
    <p:cSldViewPr>
      <p:cViewPr varScale="1">
        <p:scale>
          <a:sx n="95" d="100"/>
          <a:sy n="95" d="100"/>
        </p:scale>
        <p:origin x="1254" y="84"/>
      </p:cViewPr>
      <p:guideLst>
        <p:guide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2FC89D3B-98AA-4E94-B832-E4D104481859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127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069AD212-DDC3-4E85-8D1C-F0A6E553F18F}" type="slidenum">
              <a:rPr lang="he-IL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l">
                <a:spcBef>
                  <a:spcPct val="0"/>
                </a:spcBef>
              </a:pPr>
              <a:t>2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2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l" rtl="0" eaLnBrk="1" hangingPunct="1"/>
            <a:r>
              <a:rPr lang="en-US" altLang="en-US"/>
              <a:t>Note that all the clauses on the way are </a:t>
            </a:r>
          </a:p>
          <a:p>
            <a:pPr algn="l" rtl="0" eaLnBrk="1" hangingPunct="1">
              <a:buFontTx/>
              <a:buAutoNum type="arabicParenR"/>
            </a:pPr>
            <a:r>
              <a:rPr lang="en-US" altLang="en-US"/>
              <a:t>implied by the formula (as they are a result of resolving existing clauses, or clauses derived from existing clauses), and hence can be added.</a:t>
            </a:r>
          </a:p>
          <a:p>
            <a:pPr algn="l" rtl="0" eaLnBrk="1" hangingPunct="1">
              <a:buFontTx/>
              <a:buAutoNum type="arabicParenR"/>
            </a:pPr>
            <a:r>
              <a:rPr lang="en-US" altLang="en-US"/>
              <a:t>conflict clauses (but not necessarily asserting), associated with a cut separating the roots from the conflict.</a:t>
            </a:r>
          </a:p>
          <a:p>
            <a:pPr algn="l" rtl="0" eaLnBrk="1" hangingPunct="1">
              <a:buFontTx/>
              <a:buAutoNum type="arabicParenR"/>
            </a:pPr>
            <a:endParaRPr lang="he-IL" altLang="en-US"/>
          </a:p>
        </p:txBody>
      </p:sp>
      <p:sp>
        <p:nvSpPr>
          <p:cNvPr id="27653" name="Slide Number Placeholder 3"/>
          <p:cNvSpPr txBox="1">
            <a:spLocks noGrp="1"/>
          </p:cNvSpPr>
          <p:nvPr/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fld id="{072A91CD-962A-49C3-B08A-009D05D4891E}" type="slidenum">
              <a:rPr lang="he-IL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algn="l" eaLnBrk="1" hangingPunct="1">
                <a:spcBef>
                  <a:spcPct val="0"/>
                </a:spcBef>
              </a:pPr>
              <a:t>2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241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596E062C-B63F-4A2A-89AE-E86B52FD7E24}" type="slidenum">
              <a:rPr lang="he-IL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l">
                <a:spcBef>
                  <a:spcPct val="0"/>
                </a:spcBef>
              </a:pPr>
              <a:t>4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l" rtl="0" eaLnBrk="1" hangingPunct="1"/>
            <a:r>
              <a:rPr lang="en-US" altLang="en-US"/>
              <a:t>Note that all the clauses on the way are </a:t>
            </a:r>
          </a:p>
          <a:p>
            <a:pPr algn="l" rtl="0" eaLnBrk="1" hangingPunct="1">
              <a:buFontTx/>
              <a:buAutoNum type="arabicParenR"/>
            </a:pPr>
            <a:r>
              <a:rPr lang="en-US" altLang="en-US"/>
              <a:t>implied by the formula (as they are a result of resolving existing clauses, or clauses derived from existing clauses), and hence can be added.</a:t>
            </a:r>
          </a:p>
          <a:p>
            <a:pPr algn="l" rtl="0" eaLnBrk="1" hangingPunct="1">
              <a:buFontTx/>
              <a:buAutoNum type="arabicParenR"/>
            </a:pPr>
            <a:r>
              <a:rPr lang="en-US" altLang="en-US"/>
              <a:t>conflict clauses (but not necessarily asserting), associated with a cut separating the roots from the conflict.</a:t>
            </a:r>
          </a:p>
          <a:p>
            <a:pPr algn="l" rtl="0" eaLnBrk="1" hangingPunct="1">
              <a:buFontTx/>
              <a:buAutoNum type="arabicParenR"/>
            </a:pPr>
            <a:endParaRPr lang="he-IL" altLang="en-US"/>
          </a:p>
        </p:txBody>
      </p:sp>
      <p:sp>
        <p:nvSpPr>
          <p:cNvPr id="29701" name="Slide Number Placeholder 3"/>
          <p:cNvSpPr txBox="1">
            <a:spLocks noGrp="1"/>
          </p:cNvSpPr>
          <p:nvPr/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fld id="{EB301D25-DB77-4B6A-988F-40918458A8E9}" type="slidenum">
              <a:rPr lang="he-IL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algn="l" eaLnBrk="1" hangingPunct="1">
                <a:spcBef>
                  <a:spcPct val="0"/>
                </a:spcBef>
              </a:pPr>
              <a:t>4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923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C849A-01DD-45D1-BD22-E8433B6ECEE2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2216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The point is that what is going to become</a:t>
            </a:r>
            <a:r>
              <a:rPr lang="en-US" baseline="0" dirty="0"/>
              <a:t> the pivot, is only assigned when going left-to-right..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C89D3B-98AA-4E94-B832-E4D104481859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88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7819E-B759-49DC-A329-502CC13F84E9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8E53D-858B-4382-9E23-95C85161931D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ED56C-AA1B-4836-86EC-140821317E93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8F979-0C95-457A-84BB-BA927DB8D61B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3FF1E-02C3-4EC3-9E2E-332478CCC796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3DD98-A701-4B66-9481-5D010A85B35C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71DCD-4E3C-41C4-AE11-C7194629C287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9C7CD-BAC8-4031-ACB7-2BA60F9161C2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06485-655C-4FEA-9853-EF1DB610ADC0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98EF8-6323-423A-B771-D6EE777C8A0F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E18D8-5BA8-4A16-84CE-0BF656908E7E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FE14F-7539-492B-BA94-3AAC46F769CA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488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defRPr sz="1200">
                <a:latin typeface="+mj-lt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488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>
              <a:defRPr sz="1200">
                <a:latin typeface="+mj-lt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488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0">
              <a:defRPr sz="1200">
                <a:latin typeface="+mj-lt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0A4C9D4-4A68-4371-BC00-A80C8BD2F5D3}" type="slidenum">
              <a:rPr lang="he-IL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742113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2" r:id="rId4"/>
    <p:sldLayoutId id="2147483661" r:id="rId5"/>
    <p:sldLayoutId id="2147483660" r:id="rId6"/>
    <p:sldLayoutId id="2147483659" r:id="rId7"/>
    <p:sldLayoutId id="2147483658" r:id="rId8"/>
    <p:sldLayoutId id="2147483657" r:id="rId9"/>
    <p:sldLayoutId id="2147483656" r:id="rId10"/>
    <p:sldLayoutId id="2147483655" r:id="rId11"/>
    <p:sldLayoutId id="2147483654" r:id="rId12"/>
  </p:sldLayoutIdLst>
  <p:hf hdr="0" ft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3200">
          <a:solidFill>
            <a:schemeClr val="hlink"/>
          </a:solidFill>
          <a:latin typeface="+mj-lt"/>
          <a:ea typeface="+mj-ea"/>
          <a:cs typeface="Times New Roman" panose="02020603050405020304" pitchFamily="18" charset="0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3200">
          <a:solidFill>
            <a:schemeClr val="hlink"/>
          </a:solidFill>
          <a:latin typeface="Garamond" pitchFamily="18" charset="0"/>
          <a:cs typeface="Arial" pitchFamily="34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3200">
          <a:solidFill>
            <a:schemeClr val="hlink"/>
          </a:solidFill>
          <a:latin typeface="Garamond" pitchFamily="18" charset="0"/>
          <a:cs typeface="Arial" pitchFamily="34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3200">
          <a:solidFill>
            <a:schemeClr val="hlink"/>
          </a:solidFill>
          <a:latin typeface="Garamond" pitchFamily="18" charset="0"/>
          <a:cs typeface="Arial" pitchFamily="34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3200">
          <a:solidFill>
            <a:schemeClr val="hlink"/>
          </a:solidFill>
          <a:latin typeface="Garamond" pitchFamily="18" charset="0"/>
          <a:cs typeface="Arial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3200">
          <a:solidFill>
            <a:schemeClr val="hlink"/>
          </a:solidFill>
          <a:latin typeface="Garamond" pitchFamily="18" charset="0"/>
          <a:cs typeface="Arial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3200">
          <a:solidFill>
            <a:schemeClr val="hlink"/>
          </a:solidFill>
          <a:latin typeface="Garamond" pitchFamily="18" charset="0"/>
          <a:cs typeface="Arial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3200">
          <a:solidFill>
            <a:schemeClr val="hlink"/>
          </a:solidFill>
          <a:latin typeface="Garamond" pitchFamily="18" charset="0"/>
          <a:cs typeface="Arial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3200">
          <a:solidFill>
            <a:schemeClr val="hlink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rgbClr val="00660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rgbClr val="006600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6600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marL="1339850" indent="-315913" algn="r" rtl="1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marL="1681163" indent="-339725" algn="r" rtl="1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2138363" indent="-339725" algn="r" rtl="1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r" rtl="1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r" rtl="1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r" rtl="1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01C9BD-2975-4FAE-9276-3A41D2B0907E}" type="slidenum">
              <a:rPr lang="he-IL" altLang="en-US"/>
              <a:pPr>
                <a:defRPr/>
              </a:pPr>
              <a:t>1</a:t>
            </a:fld>
            <a:endParaRPr lang="en-US" altLang="en-US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49" r="7533" b="10663"/>
          <a:stretch>
            <a:fillRect/>
          </a:stretch>
        </p:blipFill>
        <p:spPr bwMode="auto">
          <a:xfrm>
            <a:off x="5508625" y="1989138"/>
            <a:ext cx="33972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Consider the following example: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Conflict clause: </a:t>
            </a:r>
            <a:r>
              <a:rPr lang="en-US" altLang="en-US" dirty="0">
                <a:solidFill>
                  <a:schemeClr val="tx1"/>
                </a:solidFill>
                <a:latin typeface="cmmi10" panose="020B0604020202020204"/>
              </a:rPr>
              <a:t>c</a:t>
            </a:r>
            <a:r>
              <a:rPr lang="en-US" altLang="en-US" baseline="-25000" dirty="0">
                <a:solidFill>
                  <a:schemeClr val="tx1"/>
                </a:solidFill>
                <a:latin typeface="cmmi10" panose="020B0604020202020204"/>
              </a:rPr>
              <a:t>5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sz="1800" dirty="0">
                <a:solidFill>
                  <a:schemeClr val="tx1"/>
                </a:solidFill>
              </a:rPr>
              <a:t>(</a:t>
            </a:r>
            <a:r>
              <a:rPr lang="en-US" altLang="en-US" sz="1800" dirty="0">
                <a:solidFill>
                  <a:schemeClr val="tx1"/>
                </a:solidFill>
                <a:latin typeface="cmmi10" panose="020B0604020202020204"/>
              </a:rPr>
              <a:t>x</a:t>
            </a:r>
            <a:r>
              <a:rPr lang="en-US" altLang="en-US" sz="1800" baseline="-25000" dirty="0">
                <a:solidFill>
                  <a:schemeClr val="tx1"/>
                </a:solidFill>
              </a:rPr>
              <a:t>2 </a:t>
            </a:r>
            <a:r>
              <a:rPr lang="en-US" altLang="en-US" sz="1800" dirty="0">
                <a:solidFill>
                  <a:schemeClr val="tx1"/>
                </a:solidFill>
                <a:latin typeface="cmsy10" panose="020B0604020202020204"/>
              </a:rPr>
              <a:t>Ç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cmsy10" panose="020B0604020202020204"/>
              </a:rPr>
              <a:t>:</a:t>
            </a:r>
            <a:r>
              <a:rPr lang="en-US" altLang="en-US" sz="1800" dirty="0">
                <a:solidFill>
                  <a:schemeClr val="tx1"/>
                </a:solidFill>
                <a:latin typeface="cmmi10" panose="020B0604020202020204"/>
              </a:rPr>
              <a:t>x</a:t>
            </a:r>
            <a:r>
              <a:rPr lang="en-US" altLang="en-US" sz="1800" baseline="-25000" dirty="0">
                <a:solidFill>
                  <a:schemeClr val="tx1"/>
                </a:solidFill>
              </a:rPr>
              <a:t>4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cmsy10" panose="020B0604020202020204"/>
              </a:rPr>
              <a:t>Ç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cmmi10" panose="020B0604020202020204"/>
              </a:rPr>
              <a:t>x</a:t>
            </a:r>
            <a:r>
              <a:rPr lang="en-US" altLang="en-US" sz="1800" baseline="-25000" dirty="0">
                <a:solidFill>
                  <a:schemeClr val="tx1"/>
                </a:solidFill>
              </a:rPr>
              <a:t>10</a:t>
            </a:r>
            <a:r>
              <a:rPr lang="en-US" altLang="en-US" sz="1800" dirty="0">
                <a:solidFill>
                  <a:schemeClr val="tx1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We show that </a:t>
            </a:r>
            <a:r>
              <a:rPr lang="en-US" altLang="en-US" dirty="0">
                <a:solidFill>
                  <a:schemeClr val="tx1"/>
                </a:solidFill>
                <a:latin typeface="cmmi10" panose="020B0604020202020204"/>
              </a:rPr>
              <a:t>c</a:t>
            </a:r>
            <a:r>
              <a:rPr lang="en-US" altLang="en-US" baseline="-25000" dirty="0">
                <a:solidFill>
                  <a:schemeClr val="tx1"/>
                </a:solidFill>
                <a:latin typeface="cmmi10" panose="020B0604020202020204"/>
              </a:rPr>
              <a:t>5</a:t>
            </a:r>
            <a:r>
              <a:rPr lang="en-US" altLang="en-US" dirty="0"/>
              <a:t> is inferred by resolution from </a:t>
            </a:r>
            <a:r>
              <a:rPr lang="en-US" altLang="en-US" dirty="0">
                <a:solidFill>
                  <a:schemeClr val="tx1"/>
                </a:solidFill>
                <a:latin typeface="cmmi10" panose="020B0604020202020204"/>
              </a:rPr>
              <a:t>c</a:t>
            </a:r>
            <a:r>
              <a:rPr lang="en-US" altLang="en-US" baseline="-25000" dirty="0">
                <a:solidFill>
                  <a:schemeClr val="tx1"/>
                </a:solidFill>
                <a:latin typeface="cmmi10" panose="020B0604020202020204"/>
              </a:rPr>
              <a:t>1</a:t>
            </a:r>
            <a:r>
              <a:rPr lang="en-US" altLang="en-US" dirty="0">
                <a:solidFill>
                  <a:schemeClr val="tx1"/>
                </a:solidFill>
              </a:rPr>
              <a:t>,…,</a:t>
            </a:r>
            <a:r>
              <a:rPr lang="en-US" altLang="en-US" dirty="0">
                <a:solidFill>
                  <a:schemeClr val="tx1"/>
                </a:solidFill>
                <a:latin typeface="cmmi10" panose="020B0604020202020204"/>
              </a:rPr>
              <a:t>c</a:t>
            </a:r>
            <a:r>
              <a:rPr lang="en-US" altLang="en-US" baseline="-25000" dirty="0">
                <a:solidFill>
                  <a:schemeClr val="tx1"/>
                </a:solidFill>
                <a:latin typeface="cmmi10" panose="020B0604020202020204"/>
              </a:rPr>
              <a:t>4</a:t>
            </a:r>
            <a:r>
              <a:rPr lang="en-US" altLang="en-US" dirty="0"/>
              <a:t>  </a:t>
            </a:r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Conflict clauses and resolution</a:t>
            </a:r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6659563" y="2060575"/>
            <a:ext cx="0" cy="288131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60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420938"/>
            <a:ext cx="3671888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70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243638"/>
            <a:ext cx="2133600" cy="457200"/>
          </a:xfrm>
        </p:spPr>
        <p:txBody>
          <a:bodyPr/>
          <a:lstStyle/>
          <a:p>
            <a:pPr algn="l">
              <a:defRPr/>
            </a:pPr>
            <a:fld id="{630FBDD9-3202-40E8-AA7C-E5579A159E4A}" type="slidenum">
              <a:rPr lang="he-IL"/>
              <a:pPr algn="l">
                <a:defRPr/>
              </a:pPr>
              <a:t>10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dirty="0"/>
              <a:t>Proof compression </a:t>
            </a:r>
            <a:br>
              <a:rPr lang="en-US" dirty="0"/>
            </a:br>
            <a:r>
              <a:rPr lang="en-US" sz="2400" dirty="0"/>
              <a:t>Example of a linear-time transformation / </a:t>
            </a:r>
            <a:r>
              <a:rPr lang="en-US" sz="2400" dirty="0">
                <a:solidFill>
                  <a:schemeClr val="tx2"/>
                </a:solidFill>
              </a:rPr>
              <a:t>“Recycle-units”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33CCCC"/>
                </a:solidFill>
              </a:rPr>
              <a:t>Observation: </a:t>
            </a:r>
            <a:br>
              <a:rPr lang="en-US" dirty="0">
                <a:solidFill>
                  <a:srgbClr val="33CCCC"/>
                </a:solidFill>
              </a:rPr>
            </a:br>
            <a:r>
              <a:rPr lang="en-US" dirty="0"/>
              <a:t>When developing the implication graph (left-to-right), </a:t>
            </a:r>
          </a:p>
          <a:p>
            <a:pPr lvl="1" eaLnBrk="1" hangingPunct="1"/>
            <a:r>
              <a:rPr lang="en-US" dirty="0"/>
              <a:t>… the resolution-variable is being assigned.</a:t>
            </a:r>
          </a:p>
          <a:p>
            <a:pPr lvl="1" eaLnBrk="1" hangingPunct="1"/>
            <a:r>
              <a:rPr lang="en-US" dirty="0"/>
              <a:t>If it had a value, the eventual resolution would look differently</a:t>
            </a:r>
          </a:p>
        </p:txBody>
      </p:sp>
      <p:grpSp>
        <p:nvGrpSpPr>
          <p:cNvPr id="91140" name="Group 12"/>
          <p:cNvGrpSpPr>
            <a:grpSpLocks/>
          </p:cNvGrpSpPr>
          <p:nvPr/>
        </p:nvGrpSpPr>
        <p:grpSpPr bwMode="auto">
          <a:xfrm>
            <a:off x="3419475" y="4076700"/>
            <a:ext cx="3529013" cy="1800225"/>
            <a:chOff x="884" y="1797"/>
            <a:chExt cx="2223" cy="1134"/>
          </a:xfrm>
        </p:grpSpPr>
        <p:sp>
          <p:nvSpPr>
            <p:cNvPr id="91141" name="Oval 4"/>
            <p:cNvSpPr>
              <a:spLocks noChangeArrowheads="1"/>
            </p:cNvSpPr>
            <p:nvPr/>
          </p:nvSpPr>
          <p:spPr bwMode="auto">
            <a:xfrm>
              <a:off x="884" y="1797"/>
              <a:ext cx="862" cy="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142" name="Text Box 5"/>
            <p:cNvSpPr txBox="1">
              <a:spLocks noChangeArrowheads="1"/>
            </p:cNvSpPr>
            <p:nvPr/>
          </p:nvSpPr>
          <p:spPr bwMode="auto">
            <a:xfrm>
              <a:off x="1167" y="1836"/>
              <a:ext cx="37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hlink"/>
                  </a:solidFill>
                  <a:latin typeface="cmmi10" pitchFamily="34" charset="0"/>
                  <a:cs typeface="Times New Roman" panose="02020603050405020304" pitchFamily="18" charset="0"/>
                </a:rPr>
                <a:t>l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dirty="0">
                  <a:latin typeface="cmmi10" pitchFamily="34" charset="0"/>
                  <a:cs typeface="Times New Roman" panose="02020603050405020304" pitchFamily="18" charset="0"/>
                </a:rPr>
                <a:t>l</a:t>
              </a:r>
              <a:r>
                <a:rPr lang="en-US" baseline="-25000" dirty="0">
                  <a:latin typeface="cmmi10" pitchFamily="34" charset="0"/>
                  <a:cs typeface="Tahoma" pitchFamily="34" charset="0"/>
                </a:rPr>
                <a:t>1</a:t>
              </a:r>
            </a:p>
          </p:txBody>
        </p:sp>
        <p:sp>
          <p:nvSpPr>
            <p:cNvPr id="91143" name="Oval 6"/>
            <p:cNvSpPr>
              <a:spLocks noChangeArrowheads="1"/>
            </p:cNvSpPr>
            <p:nvPr/>
          </p:nvSpPr>
          <p:spPr bwMode="auto">
            <a:xfrm>
              <a:off x="2245" y="1797"/>
              <a:ext cx="862" cy="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144" name="Text Box 7"/>
            <p:cNvSpPr txBox="1">
              <a:spLocks noChangeArrowheads="1"/>
            </p:cNvSpPr>
            <p:nvPr/>
          </p:nvSpPr>
          <p:spPr bwMode="auto">
            <a:xfrm>
              <a:off x="2495" y="1839"/>
              <a:ext cx="47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hlink"/>
                  </a:solidFill>
                  <a:latin typeface="cmsy10" pitchFamily="34" charset="0"/>
                  <a:cs typeface="Times New Roman" panose="02020603050405020304" pitchFamily="18" charset="0"/>
                </a:rPr>
                <a:t>:</a:t>
              </a:r>
              <a:r>
                <a:rPr lang="en-US" dirty="0">
                  <a:solidFill>
                    <a:schemeClr val="hlink"/>
                  </a:solidFill>
                  <a:latin typeface="cmmi10" pitchFamily="34" charset="0"/>
                  <a:cs typeface="Times New Roman" panose="02020603050405020304" pitchFamily="18" charset="0"/>
                </a:rPr>
                <a:t>l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dirty="0">
                  <a:latin typeface="cmmi10" pitchFamily="34" charset="0"/>
                  <a:cs typeface="Times New Roman" panose="02020603050405020304" pitchFamily="18" charset="0"/>
                </a:rPr>
                <a:t>l</a:t>
              </a:r>
              <a:r>
                <a:rPr lang="en-US" baseline="-25000" dirty="0">
                  <a:latin typeface="cmmi10" pitchFamily="34" charset="0"/>
                  <a:cs typeface="Tahoma" pitchFamily="34" charset="0"/>
                </a:rPr>
                <a:t>2</a:t>
              </a:r>
            </a:p>
          </p:txBody>
        </p:sp>
        <p:sp>
          <p:nvSpPr>
            <p:cNvPr id="91145" name="Oval 8"/>
            <p:cNvSpPr>
              <a:spLocks noChangeArrowheads="1"/>
            </p:cNvSpPr>
            <p:nvPr/>
          </p:nvSpPr>
          <p:spPr bwMode="auto">
            <a:xfrm>
              <a:off x="1565" y="2568"/>
              <a:ext cx="862" cy="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146" name="Text Box 9"/>
            <p:cNvSpPr txBox="1">
              <a:spLocks noChangeArrowheads="1"/>
            </p:cNvSpPr>
            <p:nvPr/>
          </p:nvSpPr>
          <p:spPr bwMode="auto">
            <a:xfrm>
              <a:off x="1864" y="2607"/>
              <a:ext cx="42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mmi10" pitchFamily="34" charset="0"/>
                  <a:cs typeface="Times New Roman" panose="02020603050405020304" pitchFamily="18" charset="0"/>
                </a:rPr>
                <a:t>l</a:t>
              </a:r>
              <a:r>
                <a:rPr lang="en-US" baseline="-25000" dirty="0">
                  <a:latin typeface="cmmi10" pitchFamily="34" charset="0"/>
                  <a:cs typeface="Times New Roman" panose="02020603050405020304" pitchFamily="18" charset="0"/>
                </a:rPr>
                <a:t>1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dirty="0">
                  <a:latin typeface="cmmi10" pitchFamily="34" charset="0"/>
                  <a:cs typeface="Times New Roman" panose="02020603050405020304" pitchFamily="18" charset="0"/>
                </a:rPr>
                <a:t>l</a:t>
              </a:r>
              <a:r>
                <a:rPr lang="en-US" baseline="-25000" dirty="0">
                  <a:latin typeface="cmmi10" pitchFamily="34" charset="0"/>
                  <a:cs typeface="Tahoma" pitchFamily="34" charset="0"/>
                </a:rPr>
                <a:t>2</a:t>
              </a:r>
            </a:p>
          </p:txBody>
        </p:sp>
        <p:cxnSp>
          <p:nvCxnSpPr>
            <p:cNvPr id="91147" name="AutoShape 10"/>
            <p:cNvCxnSpPr>
              <a:cxnSpLocks noChangeShapeType="1"/>
              <a:stCxn id="91141" idx="4"/>
              <a:endCxn id="91145" idx="1"/>
            </p:cNvCxnSpPr>
            <p:nvPr/>
          </p:nvCxnSpPr>
          <p:spPr bwMode="auto">
            <a:xfrm>
              <a:off x="1315" y="2160"/>
              <a:ext cx="376" cy="4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91148" name="AutoShape 11"/>
            <p:cNvCxnSpPr>
              <a:cxnSpLocks noChangeShapeType="1"/>
              <a:stCxn id="91143" idx="4"/>
              <a:endCxn id="91145" idx="7"/>
            </p:cNvCxnSpPr>
            <p:nvPr/>
          </p:nvCxnSpPr>
          <p:spPr bwMode="auto">
            <a:xfrm flipH="1">
              <a:off x="2301" y="2160"/>
              <a:ext cx="375" cy="4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243638"/>
            <a:ext cx="2133600" cy="457200"/>
          </a:xfrm>
        </p:spPr>
        <p:txBody>
          <a:bodyPr/>
          <a:lstStyle/>
          <a:p>
            <a:pPr algn="l">
              <a:defRPr/>
            </a:pPr>
            <a:fld id="{CC6C4FDB-3E42-4770-9133-BDD0B0CADFD3}" type="slidenum">
              <a:rPr lang="he-IL"/>
              <a:pPr algn="l">
                <a:defRPr/>
              </a:pPr>
              <a:t>11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(cont’d)  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Suppose that the pivot’s constant value is learned later on.</a:t>
            </a:r>
          </a:p>
          <a:p>
            <a:pPr eaLnBrk="1" hangingPunct="1"/>
            <a:r>
              <a:rPr lang="en-US"/>
              <a:t>We will use it to simplify the resolution proof.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243638"/>
            <a:ext cx="2133600" cy="457200"/>
          </a:xfrm>
        </p:spPr>
        <p:txBody>
          <a:bodyPr/>
          <a:lstStyle/>
          <a:p>
            <a:pPr algn="l">
              <a:defRPr/>
            </a:pPr>
            <a:fld id="{58CE48F7-0DB3-493B-9880-3489E6F9E627}" type="slidenum">
              <a:rPr lang="he-IL"/>
              <a:pPr algn="l">
                <a:defRPr/>
              </a:pPr>
              <a:t>12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Recycle-units / </a:t>
            </a:r>
            <a:r>
              <a:rPr lang="en-US">
                <a:solidFill>
                  <a:srgbClr val="33CCCC"/>
                </a:solidFill>
              </a:rPr>
              <a:t>easy case</a:t>
            </a:r>
          </a:p>
        </p:txBody>
      </p:sp>
      <p:sp>
        <p:nvSpPr>
          <p:cNvPr id="93187" name="Oval 5"/>
          <p:cNvSpPr>
            <a:spLocks noChangeArrowheads="1"/>
          </p:cNvSpPr>
          <p:nvPr/>
        </p:nvSpPr>
        <p:spPr bwMode="auto">
          <a:xfrm>
            <a:off x="827088" y="2420938"/>
            <a:ext cx="792162" cy="576262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  <p:sp>
        <p:nvSpPr>
          <p:cNvPr id="93188" name="Oval 6"/>
          <p:cNvSpPr>
            <a:spLocks noChangeArrowheads="1"/>
          </p:cNvSpPr>
          <p:nvPr/>
        </p:nvSpPr>
        <p:spPr bwMode="auto">
          <a:xfrm>
            <a:off x="2051050" y="2416175"/>
            <a:ext cx="1008063" cy="576263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2 5</a:t>
            </a:r>
          </a:p>
        </p:txBody>
      </p:sp>
      <p:sp>
        <p:nvSpPr>
          <p:cNvPr id="93189" name="Oval 7"/>
          <p:cNvSpPr>
            <a:spLocks noChangeArrowheads="1"/>
          </p:cNvSpPr>
          <p:nvPr/>
        </p:nvSpPr>
        <p:spPr bwMode="auto">
          <a:xfrm>
            <a:off x="1331913" y="3429000"/>
            <a:ext cx="1008062" cy="576263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3 5</a:t>
            </a:r>
          </a:p>
        </p:txBody>
      </p: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2700338" y="3429000"/>
            <a:ext cx="719137" cy="576263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</p:txBody>
      </p:sp>
      <p:cxnSp>
        <p:nvCxnSpPr>
          <p:cNvPr id="93191" name="AutoShape 9"/>
          <p:cNvCxnSpPr>
            <a:cxnSpLocks noChangeShapeType="1"/>
            <a:stCxn id="93187" idx="4"/>
            <a:endCxn id="93189" idx="0"/>
          </p:cNvCxnSpPr>
          <p:nvPr/>
        </p:nvCxnSpPr>
        <p:spPr bwMode="auto">
          <a:xfrm>
            <a:off x="1223963" y="2997200"/>
            <a:ext cx="61277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93192" name="AutoShape 10"/>
          <p:cNvCxnSpPr>
            <a:cxnSpLocks noChangeShapeType="1"/>
            <a:stCxn id="93188" idx="4"/>
            <a:endCxn id="93189" idx="0"/>
          </p:cNvCxnSpPr>
          <p:nvPr/>
        </p:nvCxnSpPr>
        <p:spPr bwMode="auto">
          <a:xfrm flipH="1">
            <a:off x="1836738" y="2992438"/>
            <a:ext cx="719137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1835150" y="4508500"/>
            <a:ext cx="1008063" cy="576263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3 5</a:t>
            </a:r>
          </a:p>
        </p:txBody>
      </p:sp>
      <p:cxnSp>
        <p:nvCxnSpPr>
          <p:cNvPr id="26636" name="AutoShape 12"/>
          <p:cNvCxnSpPr>
            <a:cxnSpLocks noChangeShapeType="1"/>
            <a:stCxn id="93189" idx="4"/>
            <a:endCxn id="26635" idx="0"/>
          </p:cNvCxnSpPr>
          <p:nvPr/>
        </p:nvCxnSpPr>
        <p:spPr bwMode="auto">
          <a:xfrm>
            <a:off x="1836738" y="4005263"/>
            <a:ext cx="503237" cy="5032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6637" name="AutoShape 13"/>
          <p:cNvCxnSpPr>
            <a:cxnSpLocks noChangeShapeType="1"/>
            <a:stCxn id="26632" idx="4"/>
            <a:endCxn id="26635" idx="0"/>
          </p:cNvCxnSpPr>
          <p:nvPr/>
        </p:nvCxnSpPr>
        <p:spPr bwMode="auto">
          <a:xfrm flipH="1">
            <a:off x="2339975" y="4005263"/>
            <a:ext cx="720725" cy="5032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93196" name="Oval 14"/>
          <p:cNvSpPr>
            <a:spLocks noChangeArrowheads="1"/>
          </p:cNvSpPr>
          <p:nvPr/>
        </p:nvSpPr>
        <p:spPr bwMode="auto">
          <a:xfrm>
            <a:off x="3708400" y="2420938"/>
            <a:ext cx="792163" cy="576262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3197" name="Oval 15"/>
          <p:cNvSpPr>
            <a:spLocks noChangeArrowheads="1"/>
          </p:cNvSpPr>
          <p:nvPr/>
        </p:nvSpPr>
        <p:spPr bwMode="auto">
          <a:xfrm>
            <a:off x="4859338" y="2420938"/>
            <a:ext cx="792162" cy="576262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4572000" y="3429000"/>
            <a:ext cx="576263" cy="576263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6641" name="Oval 17"/>
          <p:cNvSpPr>
            <a:spLocks noChangeArrowheads="1"/>
          </p:cNvSpPr>
          <p:nvPr/>
        </p:nvSpPr>
        <p:spPr bwMode="auto">
          <a:xfrm>
            <a:off x="3132138" y="5445125"/>
            <a:ext cx="719137" cy="576263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3 5</a:t>
            </a:r>
          </a:p>
        </p:txBody>
      </p:sp>
      <p:cxnSp>
        <p:nvCxnSpPr>
          <p:cNvPr id="26642" name="AutoShape 18"/>
          <p:cNvCxnSpPr>
            <a:cxnSpLocks noChangeShapeType="1"/>
            <a:stCxn id="93196" idx="4"/>
            <a:endCxn id="26640" idx="0"/>
          </p:cNvCxnSpPr>
          <p:nvPr/>
        </p:nvCxnSpPr>
        <p:spPr bwMode="auto">
          <a:xfrm>
            <a:off x="4105275" y="2997200"/>
            <a:ext cx="75565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6643" name="AutoShape 19"/>
          <p:cNvCxnSpPr>
            <a:cxnSpLocks noChangeShapeType="1"/>
            <a:stCxn id="93197" idx="4"/>
            <a:endCxn id="26640" idx="0"/>
          </p:cNvCxnSpPr>
          <p:nvPr/>
        </p:nvCxnSpPr>
        <p:spPr bwMode="auto">
          <a:xfrm flipH="1">
            <a:off x="4860925" y="2997200"/>
            <a:ext cx="395288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6644" name="AutoShape 20"/>
          <p:cNvCxnSpPr>
            <a:cxnSpLocks noChangeShapeType="1"/>
            <a:stCxn id="26640" idx="4"/>
            <a:endCxn id="26641" idx="0"/>
          </p:cNvCxnSpPr>
          <p:nvPr/>
        </p:nvCxnSpPr>
        <p:spPr bwMode="auto">
          <a:xfrm flipH="1">
            <a:off x="3492500" y="4005263"/>
            <a:ext cx="1368425" cy="143986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6645" name="AutoShape 21"/>
          <p:cNvCxnSpPr>
            <a:cxnSpLocks noChangeShapeType="1"/>
            <a:stCxn id="26635" idx="4"/>
            <a:endCxn id="26641" idx="0"/>
          </p:cNvCxnSpPr>
          <p:nvPr/>
        </p:nvCxnSpPr>
        <p:spPr bwMode="auto">
          <a:xfrm>
            <a:off x="2339975" y="5084763"/>
            <a:ext cx="1152525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" grpId="0" animBg="1"/>
      <p:bldP spid="26635" grpId="0" animBg="1"/>
      <p:bldP spid="26640" grpId="0" animBg="1"/>
      <p:bldP spid="266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243638"/>
            <a:ext cx="2133600" cy="457200"/>
          </a:xfrm>
        </p:spPr>
        <p:txBody>
          <a:bodyPr/>
          <a:lstStyle/>
          <a:p>
            <a:pPr algn="l">
              <a:defRPr/>
            </a:pPr>
            <a:fld id="{52592284-120B-4622-8045-CE36DD859E62}" type="slidenum">
              <a:rPr lang="he-IL"/>
              <a:pPr algn="l">
                <a:defRPr/>
              </a:pPr>
              <a:t>13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Recycle-units / </a:t>
            </a:r>
            <a:r>
              <a:rPr lang="en-US">
                <a:solidFill>
                  <a:srgbClr val="33CCCC"/>
                </a:solidFill>
              </a:rPr>
              <a:t>easy case</a:t>
            </a:r>
          </a:p>
        </p:txBody>
      </p:sp>
      <p:sp>
        <p:nvSpPr>
          <p:cNvPr id="94211" name="Oval 3"/>
          <p:cNvSpPr>
            <a:spLocks noChangeArrowheads="1"/>
          </p:cNvSpPr>
          <p:nvPr/>
        </p:nvSpPr>
        <p:spPr bwMode="auto">
          <a:xfrm>
            <a:off x="827088" y="2420938"/>
            <a:ext cx="792162" cy="576262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2051050" y="2416175"/>
            <a:ext cx="1008063" cy="576263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2 5</a:t>
            </a:r>
          </a:p>
        </p:txBody>
      </p:sp>
      <p:sp>
        <p:nvSpPr>
          <p:cNvPr id="94213" name="Oval 5"/>
          <p:cNvSpPr>
            <a:spLocks noChangeArrowheads="1"/>
          </p:cNvSpPr>
          <p:nvPr/>
        </p:nvSpPr>
        <p:spPr bwMode="auto">
          <a:xfrm>
            <a:off x="1331913" y="3429000"/>
            <a:ext cx="1008062" cy="576263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3 5</a:t>
            </a:r>
          </a:p>
        </p:txBody>
      </p:sp>
      <p:sp>
        <p:nvSpPr>
          <p:cNvPr id="94214" name="Oval 6"/>
          <p:cNvSpPr>
            <a:spLocks noChangeArrowheads="1"/>
          </p:cNvSpPr>
          <p:nvPr/>
        </p:nvSpPr>
        <p:spPr bwMode="auto">
          <a:xfrm>
            <a:off x="2700338" y="3429000"/>
            <a:ext cx="719137" cy="576263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</p:txBody>
      </p:sp>
      <p:cxnSp>
        <p:nvCxnSpPr>
          <p:cNvPr id="94215" name="AutoShape 7"/>
          <p:cNvCxnSpPr>
            <a:cxnSpLocks noChangeShapeType="1"/>
            <a:stCxn id="94211" idx="4"/>
            <a:endCxn id="94213" idx="0"/>
          </p:cNvCxnSpPr>
          <p:nvPr/>
        </p:nvCxnSpPr>
        <p:spPr bwMode="auto">
          <a:xfrm>
            <a:off x="1223963" y="2997200"/>
            <a:ext cx="61277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8136" name="AutoShape 8"/>
          <p:cNvCxnSpPr>
            <a:cxnSpLocks noChangeShapeType="1"/>
            <a:stCxn id="48132" idx="4"/>
            <a:endCxn id="94213" idx="0"/>
          </p:cNvCxnSpPr>
          <p:nvPr/>
        </p:nvCxnSpPr>
        <p:spPr bwMode="auto">
          <a:xfrm flipH="1">
            <a:off x="1836738" y="2992438"/>
            <a:ext cx="719137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94217" name="Oval 9"/>
          <p:cNvSpPr>
            <a:spLocks noChangeArrowheads="1"/>
          </p:cNvSpPr>
          <p:nvPr/>
        </p:nvSpPr>
        <p:spPr bwMode="auto">
          <a:xfrm>
            <a:off x="1835150" y="4508500"/>
            <a:ext cx="1008063" cy="576263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3 5</a:t>
            </a:r>
          </a:p>
        </p:txBody>
      </p:sp>
      <p:cxnSp>
        <p:nvCxnSpPr>
          <p:cNvPr id="94218" name="AutoShape 10"/>
          <p:cNvCxnSpPr>
            <a:cxnSpLocks noChangeShapeType="1"/>
            <a:stCxn id="94213" idx="4"/>
            <a:endCxn id="94217" idx="0"/>
          </p:cNvCxnSpPr>
          <p:nvPr/>
        </p:nvCxnSpPr>
        <p:spPr bwMode="auto">
          <a:xfrm>
            <a:off x="1836738" y="4005263"/>
            <a:ext cx="503237" cy="5032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94219" name="AutoShape 11"/>
          <p:cNvCxnSpPr>
            <a:cxnSpLocks noChangeShapeType="1"/>
            <a:stCxn id="94214" idx="4"/>
            <a:endCxn id="94217" idx="0"/>
          </p:cNvCxnSpPr>
          <p:nvPr/>
        </p:nvCxnSpPr>
        <p:spPr bwMode="auto">
          <a:xfrm flipH="1">
            <a:off x="2339975" y="4005263"/>
            <a:ext cx="720725" cy="5032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94220" name="Oval 12"/>
          <p:cNvSpPr>
            <a:spLocks noChangeArrowheads="1"/>
          </p:cNvSpPr>
          <p:nvPr/>
        </p:nvSpPr>
        <p:spPr bwMode="auto">
          <a:xfrm>
            <a:off x="3708400" y="2420938"/>
            <a:ext cx="792163" cy="576262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4221" name="Oval 13"/>
          <p:cNvSpPr>
            <a:spLocks noChangeArrowheads="1"/>
          </p:cNvSpPr>
          <p:nvPr/>
        </p:nvSpPr>
        <p:spPr bwMode="auto">
          <a:xfrm>
            <a:off x="4859338" y="2420938"/>
            <a:ext cx="792162" cy="576262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</p:txBody>
      </p:sp>
      <p:sp>
        <p:nvSpPr>
          <p:cNvPr id="94222" name="Oval 14"/>
          <p:cNvSpPr>
            <a:spLocks noChangeArrowheads="1"/>
          </p:cNvSpPr>
          <p:nvPr/>
        </p:nvSpPr>
        <p:spPr bwMode="auto">
          <a:xfrm>
            <a:off x="4572000" y="3429000"/>
            <a:ext cx="576263" cy="576263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4223" name="Oval 15"/>
          <p:cNvSpPr>
            <a:spLocks noChangeArrowheads="1"/>
          </p:cNvSpPr>
          <p:nvPr/>
        </p:nvSpPr>
        <p:spPr bwMode="auto">
          <a:xfrm>
            <a:off x="3132138" y="5445125"/>
            <a:ext cx="719137" cy="576263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3 5</a:t>
            </a:r>
          </a:p>
        </p:txBody>
      </p:sp>
      <p:cxnSp>
        <p:nvCxnSpPr>
          <p:cNvPr id="94224" name="AutoShape 16"/>
          <p:cNvCxnSpPr>
            <a:cxnSpLocks noChangeShapeType="1"/>
            <a:stCxn id="94220" idx="4"/>
            <a:endCxn id="94222" idx="0"/>
          </p:cNvCxnSpPr>
          <p:nvPr/>
        </p:nvCxnSpPr>
        <p:spPr bwMode="auto">
          <a:xfrm>
            <a:off x="4105275" y="2997200"/>
            <a:ext cx="75565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94225" name="AutoShape 17"/>
          <p:cNvCxnSpPr>
            <a:cxnSpLocks noChangeShapeType="1"/>
            <a:stCxn id="94221" idx="4"/>
            <a:endCxn id="94222" idx="0"/>
          </p:cNvCxnSpPr>
          <p:nvPr/>
        </p:nvCxnSpPr>
        <p:spPr bwMode="auto">
          <a:xfrm flipH="1">
            <a:off x="4860925" y="2997200"/>
            <a:ext cx="395288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94226" name="AutoShape 18"/>
          <p:cNvCxnSpPr>
            <a:cxnSpLocks noChangeShapeType="1"/>
            <a:stCxn id="94222" idx="4"/>
            <a:endCxn id="94223" idx="0"/>
          </p:cNvCxnSpPr>
          <p:nvPr/>
        </p:nvCxnSpPr>
        <p:spPr bwMode="auto">
          <a:xfrm flipH="1">
            <a:off x="3492500" y="4005263"/>
            <a:ext cx="1368425" cy="143986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94227" name="AutoShape 19"/>
          <p:cNvCxnSpPr>
            <a:cxnSpLocks noChangeShapeType="1"/>
            <a:stCxn id="94217" idx="4"/>
            <a:endCxn id="94223" idx="0"/>
          </p:cNvCxnSpPr>
          <p:nvPr/>
        </p:nvCxnSpPr>
        <p:spPr bwMode="auto">
          <a:xfrm>
            <a:off x="2339975" y="5084763"/>
            <a:ext cx="1152525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8148" name="AutoShape 20"/>
          <p:cNvCxnSpPr>
            <a:cxnSpLocks noChangeShapeType="1"/>
            <a:stCxn id="94222" idx="3"/>
            <a:endCxn id="94213" idx="0"/>
          </p:cNvCxnSpPr>
          <p:nvPr/>
        </p:nvCxnSpPr>
        <p:spPr bwMode="auto">
          <a:xfrm rot="16200000" flipV="1">
            <a:off x="3000375" y="2265363"/>
            <a:ext cx="492125" cy="2819400"/>
          </a:xfrm>
          <a:prstGeom prst="curvedConnector5">
            <a:avLst>
              <a:gd name="adj1" fmla="val -23551"/>
              <a:gd name="adj2" fmla="val 37162"/>
              <a:gd name="adj3" fmla="val 16354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animBg="1"/>
      <p:bldP spid="4813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243638"/>
            <a:ext cx="2133600" cy="457200"/>
          </a:xfrm>
        </p:spPr>
        <p:txBody>
          <a:bodyPr/>
          <a:lstStyle/>
          <a:p>
            <a:pPr algn="l">
              <a:defRPr/>
            </a:pPr>
            <a:fld id="{1128763D-8593-448A-9677-050B5CB5B3EE}" type="slidenum">
              <a:rPr lang="he-IL"/>
              <a:pPr algn="l">
                <a:defRPr/>
              </a:pPr>
              <a:t>14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Recycle-units</a:t>
            </a:r>
          </a:p>
        </p:txBody>
      </p:sp>
      <p:sp>
        <p:nvSpPr>
          <p:cNvPr id="95235" name="Oval 3"/>
          <p:cNvSpPr>
            <a:spLocks noChangeArrowheads="1"/>
          </p:cNvSpPr>
          <p:nvPr/>
        </p:nvSpPr>
        <p:spPr bwMode="auto">
          <a:xfrm>
            <a:off x="827088" y="2420938"/>
            <a:ext cx="792162" cy="576262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  <p:sp>
        <p:nvSpPr>
          <p:cNvPr id="95236" name="Oval 5"/>
          <p:cNvSpPr>
            <a:spLocks noChangeArrowheads="1"/>
          </p:cNvSpPr>
          <p:nvPr/>
        </p:nvSpPr>
        <p:spPr bwMode="auto">
          <a:xfrm>
            <a:off x="1331913" y="3429000"/>
            <a:ext cx="1008062" cy="576263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2700338" y="3429000"/>
            <a:ext cx="719137" cy="576263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</p:txBody>
      </p:sp>
      <p:cxnSp>
        <p:nvCxnSpPr>
          <p:cNvPr id="95238" name="AutoShape 7"/>
          <p:cNvCxnSpPr>
            <a:cxnSpLocks noChangeShapeType="1"/>
            <a:stCxn id="95235" idx="4"/>
            <a:endCxn id="95236" idx="0"/>
          </p:cNvCxnSpPr>
          <p:nvPr/>
        </p:nvCxnSpPr>
        <p:spPr bwMode="auto">
          <a:xfrm>
            <a:off x="1223963" y="2997200"/>
            <a:ext cx="61277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1835150" y="4508500"/>
            <a:ext cx="1008063" cy="576263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3 5</a:t>
            </a:r>
          </a:p>
        </p:txBody>
      </p:sp>
      <p:cxnSp>
        <p:nvCxnSpPr>
          <p:cNvPr id="95240" name="AutoShape 10"/>
          <p:cNvCxnSpPr>
            <a:cxnSpLocks noChangeShapeType="1"/>
            <a:stCxn id="95236" idx="4"/>
            <a:endCxn id="27657" idx="0"/>
          </p:cNvCxnSpPr>
          <p:nvPr/>
        </p:nvCxnSpPr>
        <p:spPr bwMode="auto">
          <a:xfrm>
            <a:off x="1836738" y="4005263"/>
            <a:ext cx="503237" cy="5032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7659" name="AutoShape 11"/>
          <p:cNvCxnSpPr>
            <a:cxnSpLocks noChangeShapeType="1"/>
            <a:stCxn id="27654" idx="4"/>
            <a:endCxn id="27657" idx="0"/>
          </p:cNvCxnSpPr>
          <p:nvPr/>
        </p:nvCxnSpPr>
        <p:spPr bwMode="auto">
          <a:xfrm flipH="1">
            <a:off x="2339975" y="4005263"/>
            <a:ext cx="720725" cy="5032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95242" name="Oval 12"/>
          <p:cNvSpPr>
            <a:spLocks noChangeArrowheads="1"/>
          </p:cNvSpPr>
          <p:nvPr/>
        </p:nvSpPr>
        <p:spPr bwMode="auto">
          <a:xfrm>
            <a:off x="3708400" y="2420938"/>
            <a:ext cx="792163" cy="576262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5243" name="Oval 13"/>
          <p:cNvSpPr>
            <a:spLocks noChangeArrowheads="1"/>
          </p:cNvSpPr>
          <p:nvPr/>
        </p:nvSpPr>
        <p:spPr bwMode="auto">
          <a:xfrm>
            <a:off x="4859338" y="2420938"/>
            <a:ext cx="792162" cy="576262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</p:txBody>
      </p:sp>
      <p:sp>
        <p:nvSpPr>
          <p:cNvPr id="95244" name="Oval 14"/>
          <p:cNvSpPr>
            <a:spLocks noChangeArrowheads="1"/>
          </p:cNvSpPr>
          <p:nvPr/>
        </p:nvSpPr>
        <p:spPr bwMode="auto">
          <a:xfrm>
            <a:off x="4572000" y="3429000"/>
            <a:ext cx="576263" cy="576263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7663" name="Oval 15"/>
          <p:cNvSpPr>
            <a:spLocks noChangeArrowheads="1"/>
          </p:cNvSpPr>
          <p:nvPr/>
        </p:nvSpPr>
        <p:spPr bwMode="auto">
          <a:xfrm>
            <a:off x="3132138" y="5445125"/>
            <a:ext cx="719137" cy="576263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3 5</a:t>
            </a:r>
          </a:p>
        </p:txBody>
      </p:sp>
      <p:cxnSp>
        <p:nvCxnSpPr>
          <p:cNvPr id="95246" name="AutoShape 16"/>
          <p:cNvCxnSpPr>
            <a:cxnSpLocks noChangeShapeType="1"/>
            <a:stCxn id="95242" idx="4"/>
            <a:endCxn id="95244" idx="0"/>
          </p:cNvCxnSpPr>
          <p:nvPr/>
        </p:nvCxnSpPr>
        <p:spPr bwMode="auto">
          <a:xfrm>
            <a:off x="4105275" y="2997200"/>
            <a:ext cx="75565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95247" name="AutoShape 17"/>
          <p:cNvCxnSpPr>
            <a:cxnSpLocks noChangeShapeType="1"/>
            <a:stCxn id="95243" idx="4"/>
            <a:endCxn id="95244" idx="0"/>
          </p:cNvCxnSpPr>
          <p:nvPr/>
        </p:nvCxnSpPr>
        <p:spPr bwMode="auto">
          <a:xfrm flipH="1">
            <a:off x="4860925" y="2997200"/>
            <a:ext cx="395288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95248" name="AutoShape 18"/>
          <p:cNvCxnSpPr>
            <a:cxnSpLocks noChangeShapeType="1"/>
            <a:stCxn id="95244" idx="4"/>
            <a:endCxn id="27663" idx="0"/>
          </p:cNvCxnSpPr>
          <p:nvPr/>
        </p:nvCxnSpPr>
        <p:spPr bwMode="auto">
          <a:xfrm flipH="1">
            <a:off x="3492500" y="4005263"/>
            <a:ext cx="1368425" cy="143986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95249" name="AutoShape 19"/>
          <p:cNvCxnSpPr>
            <a:cxnSpLocks noChangeShapeType="1"/>
            <a:stCxn id="27657" idx="4"/>
            <a:endCxn id="27663" idx="0"/>
          </p:cNvCxnSpPr>
          <p:nvPr/>
        </p:nvCxnSpPr>
        <p:spPr bwMode="auto">
          <a:xfrm>
            <a:off x="2339975" y="5084763"/>
            <a:ext cx="1152525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95250" name="AutoShape 20"/>
          <p:cNvCxnSpPr>
            <a:cxnSpLocks noChangeShapeType="1"/>
            <a:stCxn id="95244" idx="3"/>
            <a:endCxn id="95236" idx="0"/>
          </p:cNvCxnSpPr>
          <p:nvPr/>
        </p:nvCxnSpPr>
        <p:spPr bwMode="auto">
          <a:xfrm rot="16200000" flipV="1">
            <a:off x="3000375" y="2265363"/>
            <a:ext cx="492125" cy="2819400"/>
          </a:xfrm>
          <a:prstGeom prst="curvedConnector5">
            <a:avLst>
              <a:gd name="adj1" fmla="val -23551"/>
              <a:gd name="adj2" fmla="val 37162"/>
              <a:gd name="adj3" fmla="val 16354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2193881" y="45720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3327356" y="551656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10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7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7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nimBg="1"/>
      <p:bldP spid="27669" grpId="0"/>
      <p:bldP spid="276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243638"/>
            <a:ext cx="2133600" cy="457200"/>
          </a:xfrm>
        </p:spPr>
        <p:txBody>
          <a:bodyPr/>
          <a:lstStyle/>
          <a:p>
            <a:pPr algn="l">
              <a:defRPr/>
            </a:pPr>
            <a:fld id="{7F09C522-457E-452A-843F-0FAA8A09E3DB}" type="slidenum">
              <a:rPr lang="he-IL"/>
              <a:pPr algn="l">
                <a:defRPr/>
              </a:pPr>
              <a:t>15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Recycle-units</a:t>
            </a:r>
          </a:p>
        </p:txBody>
      </p:sp>
      <p:sp>
        <p:nvSpPr>
          <p:cNvPr id="96259" name="Oval 3"/>
          <p:cNvSpPr>
            <a:spLocks noChangeArrowheads="1"/>
          </p:cNvSpPr>
          <p:nvPr/>
        </p:nvSpPr>
        <p:spPr bwMode="auto">
          <a:xfrm>
            <a:off x="2411413" y="2420938"/>
            <a:ext cx="792162" cy="576262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  <p:sp>
        <p:nvSpPr>
          <p:cNvPr id="96260" name="Oval 4"/>
          <p:cNvSpPr>
            <a:spLocks noChangeArrowheads="1"/>
          </p:cNvSpPr>
          <p:nvPr/>
        </p:nvSpPr>
        <p:spPr bwMode="auto">
          <a:xfrm>
            <a:off x="3348038" y="4508500"/>
            <a:ext cx="1008062" cy="576263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96261" name="AutoShape 6"/>
          <p:cNvCxnSpPr>
            <a:cxnSpLocks noChangeShapeType="1"/>
            <a:stCxn id="96259" idx="4"/>
            <a:endCxn id="96260" idx="0"/>
          </p:cNvCxnSpPr>
          <p:nvPr/>
        </p:nvCxnSpPr>
        <p:spPr bwMode="auto">
          <a:xfrm>
            <a:off x="2808288" y="2997200"/>
            <a:ext cx="1044575" cy="15113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96262" name="Oval 10"/>
          <p:cNvSpPr>
            <a:spLocks noChangeArrowheads="1"/>
          </p:cNvSpPr>
          <p:nvPr/>
        </p:nvSpPr>
        <p:spPr bwMode="auto">
          <a:xfrm>
            <a:off x="3708400" y="2420938"/>
            <a:ext cx="792163" cy="576262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6263" name="Oval 11"/>
          <p:cNvSpPr>
            <a:spLocks noChangeArrowheads="1"/>
          </p:cNvSpPr>
          <p:nvPr/>
        </p:nvSpPr>
        <p:spPr bwMode="auto">
          <a:xfrm>
            <a:off x="4859338" y="2420938"/>
            <a:ext cx="792162" cy="576262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</p:txBody>
      </p:sp>
      <p:sp>
        <p:nvSpPr>
          <p:cNvPr id="96264" name="Oval 12"/>
          <p:cNvSpPr>
            <a:spLocks noChangeArrowheads="1"/>
          </p:cNvSpPr>
          <p:nvPr/>
        </p:nvSpPr>
        <p:spPr bwMode="auto">
          <a:xfrm>
            <a:off x="4572000" y="3429000"/>
            <a:ext cx="576263" cy="576263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96265" name="AutoShape 14"/>
          <p:cNvCxnSpPr>
            <a:cxnSpLocks noChangeShapeType="1"/>
            <a:stCxn id="96262" idx="4"/>
            <a:endCxn id="96264" idx="0"/>
          </p:cNvCxnSpPr>
          <p:nvPr/>
        </p:nvCxnSpPr>
        <p:spPr bwMode="auto">
          <a:xfrm>
            <a:off x="4105275" y="2997200"/>
            <a:ext cx="75565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96266" name="AutoShape 15"/>
          <p:cNvCxnSpPr>
            <a:cxnSpLocks noChangeShapeType="1"/>
            <a:stCxn id="96263" idx="4"/>
            <a:endCxn id="96264" idx="0"/>
          </p:cNvCxnSpPr>
          <p:nvPr/>
        </p:nvCxnSpPr>
        <p:spPr bwMode="auto">
          <a:xfrm flipH="1">
            <a:off x="4860925" y="2997200"/>
            <a:ext cx="395288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96267" name="AutoShape 21"/>
          <p:cNvCxnSpPr>
            <a:cxnSpLocks noChangeShapeType="1"/>
            <a:stCxn id="96264" idx="4"/>
            <a:endCxn id="96260" idx="0"/>
          </p:cNvCxnSpPr>
          <p:nvPr/>
        </p:nvCxnSpPr>
        <p:spPr bwMode="auto">
          <a:xfrm flipH="1">
            <a:off x="3852863" y="4005263"/>
            <a:ext cx="1008062" cy="5032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96268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Reduced proof by </a:t>
            </a:r>
            <a:r>
              <a:rPr lang="en-US">
                <a:solidFill>
                  <a:schemeClr val="tx1"/>
                </a:solidFill>
              </a:rPr>
              <a:t>4</a:t>
            </a:r>
            <a:r>
              <a:rPr lang="en-US"/>
              <a:t> clauses</a:t>
            </a:r>
          </a:p>
          <a:p>
            <a:pPr eaLnBrk="1" hangingPunct="1"/>
            <a:r>
              <a:rPr lang="en-US"/>
              <a:t>Reduced core by </a:t>
            </a:r>
            <a:r>
              <a:rPr lang="en-US">
                <a:solidFill>
                  <a:schemeClr val="tx1"/>
                </a:solidFill>
              </a:rPr>
              <a:t>2</a:t>
            </a:r>
            <a:r>
              <a:rPr lang="en-US"/>
              <a:t> clauses</a:t>
            </a:r>
          </a:p>
        </p:txBody>
      </p:sp>
    </p:spTree>
  </p:cSld>
  <p:clrMapOvr>
    <a:masterClrMapping/>
  </p:clrMapOvr>
  <p:transition spd="slow"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243638"/>
            <a:ext cx="2133600" cy="457200"/>
          </a:xfrm>
        </p:spPr>
        <p:txBody>
          <a:bodyPr/>
          <a:lstStyle/>
          <a:p>
            <a:pPr algn="l">
              <a:defRPr/>
            </a:pPr>
            <a:fld id="{36547E9A-B13D-49E1-819C-46545871DAEF}" type="slidenum">
              <a:rPr lang="he-IL"/>
              <a:pPr algn="l">
                <a:defRPr/>
              </a:pPr>
              <a:t>16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Recycle-units / </a:t>
            </a:r>
            <a:r>
              <a:rPr lang="en-US">
                <a:solidFill>
                  <a:srgbClr val="33CCCC"/>
                </a:solidFill>
              </a:rPr>
              <a:t>beware of cycles</a:t>
            </a:r>
          </a:p>
        </p:txBody>
      </p:sp>
      <p:sp>
        <p:nvSpPr>
          <p:cNvPr id="97283" name="Oval 4"/>
          <p:cNvSpPr>
            <a:spLocks noChangeArrowheads="1"/>
          </p:cNvSpPr>
          <p:nvPr/>
        </p:nvSpPr>
        <p:spPr bwMode="auto">
          <a:xfrm>
            <a:off x="827088" y="2420938"/>
            <a:ext cx="792162" cy="576262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  <p:sp>
        <p:nvSpPr>
          <p:cNvPr id="97284" name="Oval 6"/>
          <p:cNvSpPr>
            <a:spLocks noChangeArrowheads="1"/>
          </p:cNvSpPr>
          <p:nvPr/>
        </p:nvSpPr>
        <p:spPr bwMode="auto">
          <a:xfrm>
            <a:off x="1331913" y="3429000"/>
            <a:ext cx="1008062" cy="576263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3 5</a:t>
            </a:r>
          </a:p>
        </p:txBody>
      </p:sp>
      <p:sp>
        <p:nvSpPr>
          <p:cNvPr id="97285" name="Oval 7"/>
          <p:cNvSpPr>
            <a:spLocks noChangeArrowheads="1"/>
          </p:cNvSpPr>
          <p:nvPr/>
        </p:nvSpPr>
        <p:spPr bwMode="auto">
          <a:xfrm>
            <a:off x="2700338" y="3429000"/>
            <a:ext cx="719137" cy="576263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</p:txBody>
      </p:sp>
      <p:cxnSp>
        <p:nvCxnSpPr>
          <p:cNvPr id="97286" name="AutoShape 8"/>
          <p:cNvCxnSpPr>
            <a:cxnSpLocks noChangeShapeType="1"/>
            <a:stCxn id="97283" idx="4"/>
            <a:endCxn id="97284" idx="0"/>
          </p:cNvCxnSpPr>
          <p:nvPr/>
        </p:nvCxnSpPr>
        <p:spPr bwMode="auto">
          <a:xfrm>
            <a:off x="1223963" y="2997200"/>
            <a:ext cx="61277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97287" name="Oval 10"/>
          <p:cNvSpPr>
            <a:spLocks noChangeArrowheads="1"/>
          </p:cNvSpPr>
          <p:nvPr/>
        </p:nvSpPr>
        <p:spPr bwMode="auto">
          <a:xfrm>
            <a:off x="1835150" y="4508500"/>
            <a:ext cx="1008063" cy="576263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3 5</a:t>
            </a:r>
          </a:p>
        </p:txBody>
      </p:sp>
      <p:cxnSp>
        <p:nvCxnSpPr>
          <p:cNvPr id="97288" name="AutoShape 11"/>
          <p:cNvCxnSpPr>
            <a:cxnSpLocks noChangeShapeType="1"/>
            <a:stCxn id="97284" idx="4"/>
            <a:endCxn id="97287" idx="0"/>
          </p:cNvCxnSpPr>
          <p:nvPr/>
        </p:nvCxnSpPr>
        <p:spPr bwMode="auto">
          <a:xfrm>
            <a:off x="1836738" y="4005263"/>
            <a:ext cx="503237" cy="5032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97289" name="AutoShape 12"/>
          <p:cNvCxnSpPr>
            <a:cxnSpLocks noChangeShapeType="1"/>
            <a:stCxn id="97285" idx="4"/>
            <a:endCxn id="97287" idx="0"/>
          </p:cNvCxnSpPr>
          <p:nvPr/>
        </p:nvCxnSpPr>
        <p:spPr bwMode="auto">
          <a:xfrm flipH="1">
            <a:off x="2339975" y="4005263"/>
            <a:ext cx="720725" cy="5032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97290" name="Oval 13"/>
          <p:cNvSpPr>
            <a:spLocks noChangeArrowheads="1"/>
          </p:cNvSpPr>
          <p:nvPr/>
        </p:nvSpPr>
        <p:spPr bwMode="auto">
          <a:xfrm>
            <a:off x="3708400" y="2420938"/>
            <a:ext cx="792163" cy="576262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7291" name="Oval 14"/>
          <p:cNvSpPr>
            <a:spLocks noChangeArrowheads="1"/>
          </p:cNvSpPr>
          <p:nvPr/>
        </p:nvSpPr>
        <p:spPr bwMode="auto">
          <a:xfrm>
            <a:off x="4859338" y="2420938"/>
            <a:ext cx="792162" cy="576262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</p:txBody>
      </p:sp>
      <p:sp>
        <p:nvSpPr>
          <p:cNvPr id="97292" name="Oval 15"/>
          <p:cNvSpPr>
            <a:spLocks noChangeArrowheads="1"/>
          </p:cNvSpPr>
          <p:nvPr/>
        </p:nvSpPr>
        <p:spPr bwMode="auto">
          <a:xfrm>
            <a:off x="4572000" y="3429000"/>
            <a:ext cx="576263" cy="576263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97293" name="AutoShape 17"/>
          <p:cNvCxnSpPr>
            <a:cxnSpLocks noChangeShapeType="1"/>
            <a:stCxn id="97290" idx="4"/>
            <a:endCxn id="97292" idx="0"/>
          </p:cNvCxnSpPr>
          <p:nvPr/>
        </p:nvCxnSpPr>
        <p:spPr bwMode="auto">
          <a:xfrm>
            <a:off x="4105275" y="2997200"/>
            <a:ext cx="75565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97294" name="AutoShape 18"/>
          <p:cNvCxnSpPr>
            <a:cxnSpLocks noChangeShapeType="1"/>
            <a:stCxn id="97291" idx="4"/>
            <a:endCxn id="97292" idx="0"/>
          </p:cNvCxnSpPr>
          <p:nvPr/>
        </p:nvCxnSpPr>
        <p:spPr bwMode="auto">
          <a:xfrm flipH="1">
            <a:off x="4860925" y="2997200"/>
            <a:ext cx="395288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97295" name="AutoShape 21"/>
          <p:cNvCxnSpPr>
            <a:cxnSpLocks noChangeShapeType="1"/>
            <a:stCxn id="97292" idx="3"/>
            <a:endCxn id="97284" idx="0"/>
          </p:cNvCxnSpPr>
          <p:nvPr/>
        </p:nvCxnSpPr>
        <p:spPr bwMode="auto">
          <a:xfrm rot="16200000" flipV="1">
            <a:off x="3000375" y="2265363"/>
            <a:ext cx="492125" cy="2819400"/>
          </a:xfrm>
          <a:prstGeom prst="curvedConnector5">
            <a:avLst>
              <a:gd name="adj1" fmla="val -23551"/>
              <a:gd name="adj2" fmla="val 37162"/>
              <a:gd name="adj3" fmla="val 163546"/>
            </a:avLst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</p:spPr>
      </p:cxnSp>
      <p:cxnSp>
        <p:nvCxnSpPr>
          <p:cNvPr id="29718" name="AutoShape 22"/>
          <p:cNvCxnSpPr>
            <a:cxnSpLocks noChangeShapeType="1"/>
            <a:stCxn id="97287" idx="4"/>
            <a:endCxn id="97290" idx="0"/>
          </p:cNvCxnSpPr>
          <p:nvPr/>
        </p:nvCxnSpPr>
        <p:spPr bwMode="auto">
          <a:xfrm rot="5400000" flipH="1" flipV="1">
            <a:off x="1890712" y="2870201"/>
            <a:ext cx="2663825" cy="1765300"/>
          </a:xfrm>
          <a:prstGeom prst="curvedConnector5">
            <a:avLst>
              <a:gd name="adj1" fmla="val -8523"/>
              <a:gd name="adj2" fmla="val 63935"/>
              <a:gd name="adj3" fmla="val 108583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29719" name="AutoShape 23"/>
          <p:cNvSpPr>
            <a:spLocks noChangeArrowheads="1"/>
          </p:cNvSpPr>
          <p:nvPr/>
        </p:nvSpPr>
        <p:spPr bwMode="auto">
          <a:xfrm>
            <a:off x="5508625" y="4437063"/>
            <a:ext cx="2663825" cy="1008062"/>
          </a:xfrm>
          <a:prstGeom prst="wedgeRectCallout">
            <a:avLst>
              <a:gd name="adj1" fmla="val -93625"/>
              <a:gd name="adj2" fmla="val -836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making this connection we created cyclic reasoning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243638"/>
            <a:ext cx="2133600" cy="457200"/>
          </a:xfrm>
        </p:spPr>
        <p:txBody>
          <a:bodyPr/>
          <a:lstStyle/>
          <a:p>
            <a:pPr algn="l">
              <a:defRPr/>
            </a:pPr>
            <a:fld id="{81A82DA8-08F5-4320-883F-52828A6B41CD}" type="slidenum">
              <a:rPr lang="he-IL"/>
              <a:pPr algn="l">
                <a:defRPr/>
              </a:pPr>
              <a:t>17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Recycle-units / </a:t>
            </a:r>
            <a:r>
              <a:rPr lang="en-US">
                <a:solidFill>
                  <a:srgbClr val="33CCCC"/>
                </a:solidFill>
              </a:rPr>
              <a:t>beware of cycles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Solution: </a:t>
            </a:r>
          </a:p>
          <a:p>
            <a:pPr lvl="1" eaLnBrk="1" hangingPunct="1"/>
            <a:r>
              <a:rPr lang="en-US"/>
              <a:t>mark antecedents of units</a:t>
            </a:r>
          </a:p>
          <a:p>
            <a:pPr lvl="1" eaLnBrk="1" hangingPunct="1"/>
            <a:r>
              <a:rPr lang="en-US"/>
              <a:t>apply only to unmarked nodes</a:t>
            </a:r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2854325" y="3502025"/>
            <a:ext cx="565150" cy="360363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9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3421063" y="4510088"/>
            <a:ext cx="719137" cy="360362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9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3 5</a:t>
            </a:r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4706938" y="4510088"/>
            <a:ext cx="512762" cy="360362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9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</p:txBody>
      </p:sp>
      <p:cxnSp>
        <p:nvCxnSpPr>
          <p:cNvPr id="30727" name="AutoShape 7"/>
          <p:cNvCxnSpPr>
            <a:cxnSpLocks noChangeShapeType="1"/>
            <a:stCxn id="30724" idx="4"/>
            <a:endCxn id="30725" idx="0"/>
          </p:cNvCxnSpPr>
          <p:nvPr/>
        </p:nvCxnSpPr>
        <p:spPr bwMode="auto">
          <a:xfrm>
            <a:off x="3136900" y="3862388"/>
            <a:ext cx="644525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0728" name="Oval 8"/>
          <p:cNvSpPr>
            <a:spLocks noChangeArrowheads="1"/>
          </p:cNvSpPr>
          <p:nvPr/>
        </p:nvSpPr>
        <p:spPr bwMode="auto">
          <a:xfrm>
            <a:off x="3924300" y="5589588"/>
            <a:ext cx="719138" cy="360362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9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3 5</a:t>
            </a:r>
          </a:p>
        </p:txBody>
      </p:sp>
      <p:cxnSp>
        <p:nvCxnSpPr>
          <p:cNvPr id="30729" name="AutoShape 9"/>
          <p:cNvCxnSpPr>
            <a:cxnSpLocks noChangeShapeType="1"/>
            <a:stCxn id="30725" idx="4"/>
            <a:endCxn id="30728" idx="0"/>
          </p:cNvCxnSpPr>
          <p:nvPr/>
        </p:nvCxnSpPr>
        <p:spPr bwMode="auto">
          <a:xfrm>
            <a:off x="3781425" y="4870450"/>
            <a:ext cx="503238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0730" name="AutoShape 10"/>
          <p:cNvCxnSpPr>
            <a:cxnSpLocks noChangeShapeType="1"/>
            <a:stCxn id="30726" idx="4"/>
            <a:endCxn id="30728" idx="0"/>
          </p:cNvCxnSpPr>
          <p:nvPr/>
        </p:nvCxnSpPr>
        <p:spPr bwMode="auto">
          <a:xfrm flipH="1">
            <a:off x="4284663" y="4870450"/>
            <a:ext cx="679450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0731" name="Oval 11"/>
          <p:cNvSpPr>
            <a:spLocks noChangeArrowheads="1"/>
          </p:cNvSpPr>
          <p:nvPr/>
        </p:nvSpPr>
        <p:spPr bwMode="auto">
          <a:xfrm>
            <a:off x="5735638" y="3502025"/>
            <a:ext cx="565150" cy="360363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sz="19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0732" name="Oval 12"/>
          <p:cNvSpPr>
            <a:spLocks noChangeArrowheads="1"/>
          </p:cNvSpPr>
          <p:nvPr/>
        </p:nvSpPr>
        <p:spPr bwMode="auto">
          <a:xfrm>
            <a:off x="6959600" y="3502025"/>
            <a:ext cx="565150" cy="360363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sz="19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</p:txBody>
      </p:sp>
      <p:sp>
        <p:nvSpPr>
          <p:cNvPr id="30733" name="Oval 13"/>
          <p:cNvSpPr>
            <a:spLocks noChangeArrowheads="1"/>
          </p:cNvSpPr>
          <p:nvPr/>
        </p:nvSpPr>
        <p:spPr bwMode="auto">
          <a:xfrm>
            <a:off x="6537325" y="4510088"/>
            <a:ext cx="411163" cy="360362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9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30734" name="AutoShape 14"/>
          <p:cNvCxnSpPr>
            <a:cxnSpLocks noChangeShapeType="1"/>
            <a:stCxn id="30731" idx="4"/>
            <a:endCxn id="30733" idx="0"/>
          </p:cNvCxnSpPr>
          <p:nvPr/>
        </p:nvCxnSpPr>
        <p:spPr bwMode="auto">
          <a:xfrm>
            <a:off x="6018213" y="3862388"/>
            <a:ext cx="725487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0735" name="AutoShape 15"/>
          <p:cNvCxnSpPr>
            <a:cxnSpLocks noChangeShapeType="1"/>
            <a:stCxn id="30732" idx="4"/>
            <a:endCxn id="30733" idx="0"/>
          </p:cNvCxnSpPr>
          <p:nvPr/>
        </p:nvCxnSpPr>
        <p:spPr bwMode="auto">
          <a:xfrm flipH="1">
            <a:off x="6743700" y="3862388"/>
            <a:ext cx="498475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0737" name="AutoShape 17"/>
          <p:cNvCxnSpPr>
            <a:cxnSpLocks noChangeShapeType="1"/>
            <a:stCxn id="30728" idx="4"/>
            <a:endCxn id="30731" idx="0"/>
          </p:cNvCxnSpPr>
          <p:nvPr/>
        </p:nvCxnSpPr>
        <p:spPr bwMode="auto">
          <a:xfrm rot="5400000" flipH="1" flipV="1">
            <a:off x="3927475" y="3859213"/>
            <a:ext cx="2447925" cy="1733550"/>
          </a:xfrm>
          <a:prstGeom prst="curvedConnector5">
            <a:avLst>
              <a:gd name="adj1" fmla="val -9273"/>
              <a:gd name="adj2" fmla="val 59889"/>
              <a:gd name="adj3" fmla="val 109338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30738" name="Oval 18"/>
          <p:cNvSpPr>
            <a:spLocks noChangeArrowheads="1"/>
          </p:cNvSpPr>
          <p:nvPr/>
        </p:nvSpPr>
        <p:spPr bwMode="auto">
          <a:xfrm>
            <a:off x="4138613" y="3500438"/>
            <a:ext cx="719137" cy="360362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9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2 5</a:t>
            </a:r>
          </a:p>
        </p:txBody>
      </p:sp>
      <p:cxnSp>
        <p:nvCxnSpPr>
          <p:cNvPr id="30739" name="AutoShape 19"/>
          <p:cNvCxnSpPr>
            <a:cxnSpLocks noChangeShapeType="1"/>
            <a:stCxn id="30738" idx="4"/>
            <a:endCxn id="30725" idx="0"/>
          </p:cNvCxnSpPr>
          <p:nvPr/>
        </p:nvCxnSpPr>
        <p:spPr bwMode="auto">
          <a:xfrm flipH="1">
            <a:off x="3781425" y="3860800"/>
            <a:ext cx="717550" cy="6492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0740" name="Oval 20"/>
          <p:cNvSpPr>
            <a:spLocks noChangeArrowheads="1"/>
          </p:cNvSpPr>
          <p:nvPr/>
        </p:nvSpPr>
        <p:spPr bwMode="auto">
          <a:xfrm>
            <a:off x="5364163" y="6237288"/>
            <a:ext cx="647700" cy="431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3 5</a:t>
            </a:r>
          </a:p>
        </p:txBody>
      </p:sp>
      <p:cxnSp>
        <p:nvCxnSpPr>
          <p:cNvPr id="30741" name="AutoShape 21"/>
          <p:cNvCxnSpPr>
            <a:cxnSpLocks noChangeShapeType="1"/>
            <a:stCxn id="30733" idx="4"/>
            <a:endCxn id="30740" idx="0"/>
          </p:cNvCxnSpPr>
          <p:nvPr/>
        </p:nvCxnSpPr>
        <p:spPr bwMode="auto">
          <a:xfrm flipH="1">
            <a:off x="5688013" y="4870450"/>
            <a:ext cx="1055687" cy="136683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0742" name="AutoShape 22"/>
          <p:cNvCxnSpPr>
            <a:cxnSpLocks noChangeShapeType="1"/>
            <a:stCxn id="30728" idx="4"/>
            <a:endCxn id="30740" idx="0"/>
          </p:cNvCxnSpPr>
          <p:nvPr/>
        </p:nvCxnSpPr>
        <p:spPr bwMode="auto">
          <a:xfrm>
            <a:off x="4284663" y="5949950"/>
            <a:ext cx="1403350" cy="28733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25" grpId="0" animBg="1"/>
      <p:bldP spid="30726" grpId="0" animBg="1"/>
      <p:bldP spid="30728" grpId="0" animBg="1"/>
      <p:bldP spid="30731" grpId="0" animBg="1"/>
      <p:bldP spid="30732" grpId="0" animBg="1"/>
      <p:bldP spid="30733" grpId="0" animBg="1"/>
      <p:bldP spid="30738" grpId="0" animBg="1"/>
      <p:bldP spid="307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64743-5E79-4FE1-8D7E-98F8B7865A09}" type="slidenum">
              <a:rPr lang="he-IL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Agenda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Modeling problems in Propositional Logic</a:t>
            </a:r>
          </a:p>
          <a:p>
            <a:pPr eaLnBrk="1" hangingPunct="1"/>
            <a:r>
              <a:rPr lang="en-US" dirty="0"/>
              <a:t>SAT basics</a:t>
            </a:r>
          </a:p>
          <a:p>
            <a:pPr eaLnBrk="1" hangingPunct="1"/>
            <a:r>
              <a:rPr lang="en-US" dirty="0"/>
              <a:t>Decision heuristics</a:t>
            </a:r>
          </a:p>
          <a:p>
            <a:pPr eaLnBrk="1" hangingPunct="1"/>
            <a:r>
              <a:rPr lang="en-US" dirty="0"/>
              <a:t>Non-chronological Backtracking</a:t>
            </a:r>
          </a:p>
          <a:p>
            <a:pPr eaLnBrk="1" hangingPunct="1"/>
            <a:r>
              <a:rPr lang="en-US" dirty="0"/>
              <a:t>Learning with Conflict Clauses</a:t>
            </a:r>
          </a:p>
          <a:p>
            <a:pPr eaLnBrk="1" hangingPunct="1"/>
            <a:r>
              <a:rPr lang="en-US" dirty="0"/>
              <a:t>SAT and resolution</a:t>
            </a:r>
          </a:p>
          <a:p>
            <a:pPr eaLnBrk="1" hangingPunct="1"/>
            <a:r>
              <a:rPr lang="en-US" dirty="0"/>
              <a:t>More techniques: decision heuristics, deduction.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0903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B72E3-BB2C-452E-8299-F62AECFF3A0D}" type="slidenum">
              <a:rPr lang="he-IL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395288" y="4165600"/>
            <a:ext cx="716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  <a:cs typeface="Miriam" pitchFamily="2" charset="-79"/>
              </a:rPr>
              <a:t>4. </a:t>
            </a:r>
            <a:r>
              <a:rPr lang="en-US" sz="2400">
                <a:solidFill>
                  <a:srgbClr val="006600"/>
                </a:solidFill>
                <a:latin typeface="Times New Roman" pitchFamily="18" charset="0"/>
                <a:cs typeface="Miriam" pitchFamily="2" charset="-79"/>
              </a:rPr>
              <a:t>Periodically, all the counters are divided by a constant.</a:t>
            </a:r>
          </a:p>
        </p:txBody>
      </p:sp>
      <p:sp>
        <p:nvSpPr>
          <p:cNvPr id="221187" name="Rectangle 3"/>
          <p:cNvSpPr>
            <a:spLocks noChangeArrowheads="1"/>
          </p:cNvSpPr>
          <p:nvPr/>
        </p:nvSpPr>
        <p:spPr bwMode="auto">
          <a:xfrm>
            <a:off x="395288" y="3606800"/>
            <a:ext cx="773588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>
              <a:lnSpc>
                <a:spcPct val="120000"/>
              </a:lnSpc>
            </a:pPr>
            <a:r>
              <a:rPr lang="en-US" sz="2400">
                <a:latin typeface="Times New Roman" pitchFamily="18" charset="0"/>
                <a:cs typeface="Miriam" pitchFamily="2" charset="-79"/>
              </a:rPr>
              <a:t>3. </a:t>
            </a:r>
            <a:r>
              <a:rPr lang="en-US" sz="2400">
                <a:solidFill>
                  <a:srgbClr val="006600"/>
                </a:solidFill>
                <a:latin typeface="Times New Roman" pitchFamily="18" charset="0"/>
                <a:cs typeface="Miriam" pitchFamily="2" charset="-79"/>
              </a:rPr>
              <a:t>The unassigned variable with the highest counter is chosen.</a:t>
            </a:r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395288" y="3049588"/>
            <a:ext cx="654208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>
              <a:lnSpc>
                <a:spcPct val="120000"/>
              </a:lnSpc>
            </a:pPr>
            <a:r>
              <a:rPr lang="en-US" sz="2400">
                <a:latin typeface="Times New Roman" pitchFamily="18" charset="0"/>
                <a:cs typeface="Miriam" pitchFamily="2" charset="-79"/>
              </a:rPr>
              <a:t>2. </a:t>
            </a:r>
            <a:r>
              <a:rPr lang="en-US" sz="2400">
                <a:solidFill>
                  <a:srgbClr val="006600"/>
                </a:solidFill>
                <a:latin typeface="Times New Roman" pitchFamily="18" charset="0"/>
                <a:cs typeface="Miriam" pitchFamily="2" charset="-79"/>
              </a:rPr>
              <a:t>When a clause is added, the counters are updated.</a:t>
            </a:r>
          </a:p>
        </p:txBody>
      </p:sp>
      <p:sp>
        <p:nvSpPr>
          <p:cNvPr id="221189" name="Rectangle 5"/>
          <p:cNvSpPr>
            <a:spLocks noChangeArrowheads="1"/>
          </p:cNvSpPr>
          <p:nvPr/>
        </p:nvSpPr>
        <p:spPr bwMode="auto">
          <a:xfrm>
            <a:off x="395288" y="2565400"/>
            <a:ext cx="7712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  <a:cs typeface="Miriam" pitchFamily="2" charset="-79"/>
              </a:rPr>
              <a:t>1. </a:t>
            </a:r>
            <a:r>
              <a:rPr lang="en-US" sz="2400">
                <a:solidFill>
                  <a:srgbClr val="006600"/>
                </a:solidFill>
                <a:latin typeface="Times New Roman" pitchFamily="18" charset="0"/>
                <a:cs typeface="Miriam" pitchFamily="2" charset="-79"/>
              </a:rPr>
              <a:t>Each variable in each polarity has a counter initialized to 0.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468313" y="1196975"/>
            <a:ext cx="3074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2400" dirty="0">
                <a:solidFill>
                  <a:srgbClr val="006600"/>
                </a:solidFill>
                <a:latin typeface="Times New Roman" pitchFamily="18" charset="0"/>
                <a:cs typeface="Times New Roman" panose="02020603050405020304" pitchFamily="18" charset="0"/>
              </a:rPr>
              <a:t>(Implemented in </a:t>
            </a:r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cs typeface="Times New Roman" panose="02020603050405020304" pitchFamily="18" charset="0"/>
              </a:rPr>
              <a:t>Chaff</a:t>
            </a:r>
            <a:r>
              <a:rPr lang="en-US" sz="2400" dirty="0">
                <a:solidFill>
                  <a:srgbClr val="006600"/>
                </a:solidFill>
                <a:latin typeface="Times New Roman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485775" y="44450"/>
            <a:ext cx="7793038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/>
            <a:r>
              <a:rPr lang="en-US" sz="3200" dirty="0">
                <a:solidFill>
                  <a:schemeClr val="hlink"/>
                </a:solidFill>
                <a:latin typeface="Garamond" pitchFamily="18" charset="0"/>
                <a:cs typeface="Times New Roman" pitchFamily="18" charset="0"/>
              </a:rPr>
              <a:t>Decision heuristics</a:t>
            </a:r>
            <a:br>
              <a:rPr lang="en-US" sz="3200" dirty="0">
                <a:solidFill>
                  <a:schemeClr val="hlink"/>
                </a:solidFill>
                <a:latin typeface="Garamond" pitchFamily="18" charset="0"/>
                <a:cs typeface="Times New Roman" pitchFamily="18" charset="0"/>
              </a:rPr>
            </a:br>
            <a:r>
              <a:rPr lang="en-US" sz="2000" u="sng" dirty="0">
                <a:solidFill>
                  <a:schemeClr val="hlink"/>
                </a:solidFill>
                <a:latin typeface="Garamond" pitchFamily="18" charset="0"/>
                <a:cs typeface="Times New Roman" panose="02020603050405020304" pitchFamily="18" charset="0"/>
              </a:rPr>
              <a:t>VSIDS </a:t>
            </a:r>
            <a:r>
              <a:rPr lang="en-US" sz="2000" dirty="0">
                <a:solidFill>
                  <a:schemeClr val="hlink"/>
                </a:solidFill>
                <a:latin typeface="Garamond" pitchFamily="18" charset="0"/>
                <a:cs typeface="Times New Roman" panose="02020603050405020304" pitchFamily="18" charset="0"/>
              </a:rPr>
              <a:t>(Variable State Independent Decaying Sum)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6" grpId="0" autoUpdateAnimBg="0"/>
      <p:bldP spid="221187" grpId="0" autoUpdateAnimBg="0"/>
      <p:bldP spid="221188" grpId="0" autoUpdateAnimBg="0"/>
      <p:bldP spid="22118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F9F947-0EC0-40DD-B5D1-27EB14BE1468}" type="slidenum">
              <a:rPr lang="he-IL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Conflict clause: </a:t>
            </a:r>
            <a:r>
              <a:rPr lang="en-US" altLang="en-US" dirty="0">
                <a:solidFill>
                  <a:schemeClr val="tx1"/>
                </a:solidFill>
                <a:latin typeface="cmmi10" panose="020B0604020202020204"/>
              </a:rPr>
              <a:t>c</a:t>
            </a:r>
            <a:r>
              <a:rPr lang="en-US" altLang="en-US" baseline="-25000" dirty="0">
                <a:solidFill>
                  <a:schemeClr val="tx1"/>
                </a:solidFill>
              </a:rPr>
              <a:t>5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sz="1800" dirty="0">
                <a:solidFill>
                  <a:schemeClr val="tx1"/>
                </a:solidFill>
              </a:rPr>
              <a:t>(</a:t>
            </a:r>
            <a:r>
              <a:rPr lang="en-US" altLang="en-US" sz="1800" dirty="0">
                <a:solidFill>
                  <a:schemeClr val="tx1"/>
                </a:solidFill>
                <a:latin typeface="cmmi10" panose="020B0604020202020204"/>
              </a:rPr>
              <a:t>x</a:t>
            </a:r>
            <a:r>
              <a:rPr lang="en-US" altLang="en-US" sz="1800" baseline="-25000" dirty="0">
                <a:solidFill>
                  <a:schemeClr val="tx1"/>
                </a:solidFill>
              </a:rPr>
              <a:t>2 </a:t>
            </a:r>
            <a:r>
              <a:rPr lang="en-US" altLang="en-US" sz="1800" dirty="0">
                <a:solidFill>
                  <a:schemeClr val="tx1"/>
                </a:solidFill>
                <a:latin typeface="cmsy10" panose="020B0604020202020204"/>
              </a:rPr>
              <a:t>Ç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cmsy10" panose="020B0604020202020204"/>
              </a:rPr>
              <a:t>:</a:t>
            </a:r>
            <a:r>
              <a:rPr lang="en-US" altLang="en-US" sz="1800" dirty="0">
                <a:solidFill>
                  <a:schemeClr val="tx1"/>
                </a:solidFill>
                <a:latin typeface="cmmi10" panose="020B0604020202020204"/>
              </a:rPr>
              <a:t>x</a:t>
            </a:r>
            <a:r>
              <a:rPr lang="en-US" altLang="en-US" sz="1800" baseline="-25000" dirty="0">
                <a:solidFill>
                  <a:schemeClr val="tx1"/>
                </a:solidFill>
              </a:rPr>
              <a:t>4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cmsy10" panose="020B0604020202020204"/>
              </a:rPr>
              <a:t>Ç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cmmi10" panose="020B0604020202020204"/>
              </a:rPr>
              <a:t>x</a:t>
            </a:r>
            <a:r>
              <a:rPr lang="en-US" altLang="en-US" sz="1800" baseline="-25000" dirty="0">
                <a:solidFill>
                  <a:schemeClr val="tx1"/>
                </a:solidFill>
              </a:rPr>
              <a:t>10</a:t>
            </a:r>
            <a:r>
              <a:rPr lang="en-US" altLang="en-US" sz="1800" dirty="0">
                <a:solidFill>
                  <a:schemeClr val="tx1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en-US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BCP order: </a:t>
            </a:r>
            <a:r>
              <a:rPr lang="en-US" altLang="en-US" dirty="0">
                <a:latin typeface="cmmi10" panose="020B0604020202020204"/>
              </a:rPr>
              <a:t>x</a:t>
            </a:r>
            <a:r>
              <a:rPr lang="en-US" altLang="en-US" baseline="-25000" dirty="0"/>
              <a:t>4</a:t>
            </a:r>
            <a:r>
              <a:rPr lang="en-US" altLang="en-US" dirty="0"/>
              <a:t>,</a:t>
            </a:r>
            <a:r>
              <a:rPr lang="en-US" altLang="en-US" dirty="0">
                <a:latin typeface="cmmi10" panose="020B0604020202020204"/>
              </a:rPr>
              <a:t>x</a:t>
            </a:r>
            <a:r>
              <a:rPr lang="en-US" altLang="en-US" baseline="-25000" dirty="0"/>
              <a:t>5</a:t>
            </a:r>
            <a:r>
              <a:rPr lang="en-US" altLang="en-US" dirty="0"/>
              <a:t>,</a:t>
            </a:r>
            <a:r>
              <a:rPr lang="en-US" altLang="en-US" dirty="0">
                <a:latin typeface="cmmi10" panose="020B0604020202020204"/>
              </a:rPr>
              <a:t>x</a:t>
            </a:r>
            <a:r>
              <a:rPr lang="en-US" altLang="en-US" baseline="-25000" dirty="0"/>
              <a:t>6</a:t>
            </a:r>
            <a:r>
              <a:rPr lang="en-US" altLang="en-US" dirty="0"/>
              <a:t>,</a:t>
            </a:r>
            <a:r>
              <a:rPr lang="en-US" altLang="en-US" dirty="0">
                <a:latin typeface="cmmi10" panose="020B0604020202020204"/>
              </a:rPr>
              <a:t>x</a:t>
            </a:r>
            <a:r>
              <a:rPr lang="en-US" altLang="en-US" baseline="-25000" dirty="0"/>
              <a:t>7</a:t>
            </a:r>
            <a:r>
              <a:rPr lang="en-US" altLang="en-US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T1 = Res(c</a:t>
            </a:r>
            <a:r>
              <a:rPr lang="en-US" altLang="en-US" sz="1800" baseline="-25000" dirty="0">
                <a:solidFill>
                  <a:schemeClr val="tx1"/>
                </a:solidFill>
              </a:rPr>
              <a:t>4</a:t>
            </a:r>
            <a:r>
              <a:rPr lang="en-US" altLang="en-US" sz="1800" dirty="0">
                <a:solidFill>
                  <a:schemeClr val="tx1"/>
                </a:solidFill>
              </a:rPr>
              <a:t>, c</a:t>
            </a:r>
            <a:r>
              <a:rPr lang="en-US" altLang="en-US" sz="1800" baseline="-25000" dirty="0">
                <a:solidFill>
                  <a:schemeClr val="tx1"/>
                </a:solidFill>
              </a:rPr>
              <a:t>3</a:t>
            </a:r>
            <a:r>
              <a:rPr lang="en-US" altLang="en-US" sz="1800" dirty="0">
                <a:solidFill>
                  <a:schemeClr val="tx1"/>
                </a:solidFill>
              </a:rPr>
              <a:t>, x</a:t>
            </a:r>
            <a:r>
              <a:rPr lang="en-US" altLang="en-US" sz="1800" baseline="-25000" dirty="0">
                <a:solidFill>
                  <a:schemeClr val="tx1"/>
                </a:solidFill>
              </a:rPr>
              <a:t>7</a:t>
            </a:r>
            <a:r>
              <a:rPr lang="en-US" altLang="en-US" sz="1800" dirty="0">
                <a:solidFill>
                  <a:schemeClr val="tx1"/>
                </a:solidFill>
              </a:rPr>
              <a:t>) = (</a:t>
            </a:r>
            <a:r>
              <a:rPr lang="en-US" altLang="en-US" sz="1800" dirty="0">
                <a:solidFill>
                  <a:schemeClr val="tx1"/>
                </a:solidFill>
                <a:latin typeface="cmsy10" panose="020B0604020202020204"/>
              </a:rPr>
              <a:t>:</a:t>
            </a:r>
            <a:r>
              <a:rPr lang="en-US" altLang="en-US" sz="1800" dirty="0">
                <a:solidFill>
                  <a:schemeClr val="tx1"/>
                </a:solidFill>
              </a:rPr>
              <a:t>x</a:t>
            </a:r>
            <a:r>
              <a:rPr lang="en-US" altLang="en-US" sz="1800" baseline="-25000" dirty="0">
                <a:solidFill>
                  <a:schemeClr val="tx1"/>
                </a:solidFill>
              </a:rPr>
              <a:t>5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cmsy10" panose="020B0604020202020204"/>
              </a:rPr>
              <a:t>Ç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cmsy10" panose="020B0604020202020204"/>
              </a:rPr>
              <a:t>:</a:t>
            </a:r>
            <a:r>
              <a:rPr lang="en-US" altLang="en-US" sz="1800" dirty="0">
                <a:solidFill>
                  <a:schemeClr val="tx1"/>
                </a:solidFill>
              </a:rPr>
              <a:t>x</a:t>
            </a:r>
            <a:r>
              <a:rPr lang="en-US" altLang="en-US" sz="1800" baseline="-25000" dirty="0">
                <a:solidFill>
                  <a:schemeClr val="tx1"/>
                </a:solidFill>
              </a:rPr>
              <a:t>6</a:t>
            </a:r>
            <a:r>
              <a:rPr lang="en-US" altLang="en-US" sz="1800" dirty="0">
                <a:solidFill>
                  <a:schemeClr val="tx1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T2 = Res(T1, c</a:t>
            </a:r>
            <a:r>
              <a:rPr lang="en-US" altLang="en-US" sz="1800" baseline="-25000" dirty="0">
                <a:solidFill>
                  <a:schemeClr val="tx1"/>
                </a:solidFill>
              </a:rPr>
              <a:t>2</a:t>
            </a:r>
            <a:r>
              <a:rPr lang="en-US" altLang="en-US" sz="1800" dirty="0">
                <a:solidFill>
                  <a:schemeClr val="tx1"/>
                </a:solidFill>
              </a:rPr>
              <a:t>, x</a:t>
            </a:r>
            <a:r>
              <a:rPr lang="en-US" altLang="en-US" sz="1800" baseline="-25000" dirty="0">
                <a:solidFill>
                  <a:schemeClr val="tx1"/>
                </a:solidFill>
              </a:rPr>
              <a:t>6</a:t>
            </a:r>
            <a:r>
              <a:rPr lang="en-US" altLang="en-US" sz="1800" dirty="0">
                <a:solidFill>
                  <a:schemeClr val="tx1"/>
                </a:solidFill>
              </a:rPr>
              <a:t>) = (</a:t>
            </a:r>
            <a:r>
              <a:rPr lang="en-US" altLang="en-US" sz="1800" dirty="0">
                <a:solidFill>
                  <a:schemeClr val="tx1"/>
                </a:solidFill>
                <a:latin typeface="cmsy10" panose="020B0604020202020204"/>
              </a:rPr>
              <a:t>:</a:t>
            </a:r>
            <a:r>
              <a:rPr lang="en-US" altLang="en-US" sz="1800" dirty="0">
                <a:solidFill>
                  <a:schemeClr val="tx1"/>
                </a:solidFill>
              </a:rPr>
              <a:t>x</a:t>
            </a:r>
            <a:r>
              <a:rPr lang="en-US" altLang="en-US" sz="1800" baseline="-25000" dirty="0">
                <a:solidFill>
                  <a:schemeClr val="tx1"/>
                </a:solidFill>
              </a:rPr>
              <a:t>4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cmsy10" panose="020B0604020202020204"/>
              </a:rPr>
              <a:t>Ç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cmsy10" panose="020B0604020202020204"/>
              </a:rPr>
              <a:t>:</a:t>
            </a:r>
            <a:r>
              <a:rPr lang="en-US" altLang="en-US" sz="1800" dirty="0">
                <a:solidFill>
                  <a:schemeClr val="tx1"/>
                </a:solidFill>
              </a:rPr>
              <a:t>x</a:t>
            </a:r>
            <a:r>
              <a:rPr lang="en-US" altLang="en-US" sz="1800" baseline="-25000" dirty="0">
                <a:solidFill>
                  <a:schemeClr val="tx1"/>
                </a:solidFill>
              </a:rPr>
              <a:t>5 </a:t>
            </a:r>
            <a:r>
              <a:rPr lang="en-US" altLang="en-US" sz="1800" dirty="0">
                <a:solidFill>
                  <a:schemeClr val="tx1"/>
                </a:solidFill>
                <a:latin typeface="cmsy10" panose="020B0604020202020204"/>
              </a:rPr>
              <a:t>Ç</a:t>
            </a:r>
            <a:r>
              <a:rPr lang="en-US" altLang="en-US" sz="1800" dirty="0">
                <a:solidFill>
                  <a:schemeClr val="tx1"/>
                </a:solidFill>
              </a:rPr>
              <a:t> X</a:t>
            </a:r>
            <a:r>
              <a:rPr lang="en-US" altLang="en-US" sz="1800" baseline="-25000" dirty="0">
                <a:solidFill>
                  <a:schemeClr val="tx1"/>
                </a:solidFill>
              </a:rPr>
              <a:t>10</a:t>
            </a:r>
            <a:r>
              <a:rPr lang="en-US" altLang="en-US" sz="1800" dirty="0">
                <a:solidFill>
                  <a:schemeClr val="tx1"/>
                </a:solidFill>
              </a:rPr>
              <a:t>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T3 = Res(T2, c</a:t>
            </a:r>
            <a:r>
              <a:rPr lang="en-US" altLang="en-US" sz="1800" baseline="-25000" dirty="0">
                <a:solidFill>
                  <a:schemeClr val="tx1"/>
                </a:solidFill>
              </a:rPr>
              <a:t>1</a:t>
            </a:r>
            <a:r>
              <a:rPr lang="en-US" altLang="en-US" sz="1800" dirty="0">
                <a:solidFill>
                  <a:schemeClr val="tx1"/>
                </a:solidFill>
              </a:rPr>
              <a:t>, x</a:t>
            </a:r>
            <a:r>
              <a:rPr lang="en-US" altLang="en-US" sz="1800" baseline="-25000" dirty="0">
                <a:solidFill>
                  <a:schemeClr val="tx1"/>
                </a:solidFill>
              </a:rPr>
              <a:t>5</a:t>
            </a:r>
            <a:r>
              <a:rPr lang="en-US" altLang="en-US" sz="1800" dirty="0">
                <a:solidFill>
                  <a:schemeClr val="tx1"/>
                </a:solidFill>
              </a:rPr>
              <a:t>) = (x</a:t>
            </a:r>
            <a:r>
              <a:rPr lang="en-US" altLang="en-US" sz="1800" baseline="-25000" dirty="0">
                <a:solidFill>
                  <a:schemeClr val="tx1"/>
                </a:solidFill>
              </a:rPr>
              <a:t>2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cmsy10" panose="020B0604020202020204"/>
              </a:rPr>
              <a:t>Ç</a:t>
            </a:r>
            <a:r>
              <a:rPr lang="en-US" altLang="en-US" sz="1800" baseline="-25000" dirty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cmsy10" panose="020B0604020202020204"/>
              </a:rPr>
              <a:t>:</a:t>
            </a:r>
            <a:r>
              <a:rPr lang="en-US" altLang="en-US" sz="1800" dirty="0">
                <a:solidFill>
                  <a:schemeClr val="tx1"/>
                </a:solidFill>
              </a:rPr>
              <a:t>x</a:t>
            </a:r>
            <a:r>
              <a:rPr lang="en-US" altLang="en-US" sz="1800" baseline="-25000" dirty="0">
                <a:solidFill>
                  <a:schemeClr val="tx1"/>
                </a:solidFill>
              </a:rPr>
              <a:t>4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cmsy10" panose="020B0604020202020204"/>
              </a:rPr>
              <a:t>Ç</a:t>
            </a:r>
            <a:r>
              <a:rPr lang="en-US" altLang="en-US" sz="1800" dirty="0">
                <a:solidFill>
                  <a:schemeClr val="tx1"/>
                </a:solidFill>
              </a:rPr>
              <a:t> x</a:t>
            </a:r>
            <a:r>
              <a:rPr lang="en-US" altLang="en-US" sz="1800" baseline="-25000" dirty="0">
                <a:solidFill>
                  <a:schemeClr val="tx1"/>
                </a:solidFill>
              </a:rPr>
              <a:t>10 </a:t>
            </a:r>
            <a:r>
              <a:rPr lang="en-US" altLang="en-US" sz="1800" dirty="0">
                <a:solidFill>
                  <a:schemeClr val="tx1"/>
                </a:solidFill>
              </a:rPr>
              <a:t>)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49" r="7533" b="10663"/>
          <a:stretch>
            <a:fillRect/>
          </a:stretch>
        </p:blipFill>
        <p:spPr bwMode="auto">
          <a:xfrm>
            <a:off x="5508625" y="1989138"/>
            <a:ext cx="33972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Conflict clauses and resolution</a:t>
            </a:r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>
            <a:off x="6659563" y="2060575"/>
            <a:ext cx="0" cy="288131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47" name="Oval 7"/>
          <p:cNvSpPr>
            <a:spLocks noChangeArrowheads="1"/>
          </p:cNvSpPr>
          <p:nvPr/>
        </p:nvSpPr>
        <p:spPr bwMode="auto">
          <a:xfrm>
            <a:off x="7531100" y="3306763"/>
            <a:ext cx="215900" cy="215900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48" name="Oval 8"/>
          <p:cNvSpPr>
            <a:spLocks noChangeArrowheads="1"/>
          </p:cNvSpPr>
          <p:nvPr/>
        </p:nvSpPr>
        <p:spPr bwMode="auto">
          <a:xfrm>
            <a:off x="6834188" y="3754500"/>
            <a:ext cx="215900" cy="215900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49" name="Oval 9"/>
          <p:cNvSpPr>
            <a:spLocks noChangeArrowheads="1"/>
          </p:cNvSpPr>
          <p:nvPr/>
        </p:nvSpPr>
        <p:spPr bwMode="auto">
          <a:xfrm>
            <a:off x="6845300" y="2863850"/>
            <a:ext cx="215900" cy="215900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6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420938"/>
            <a:ext cx="3671888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05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15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5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  <p:bldP spid="215047" grpId="0" animBg="1"/>
      <p:bldP spid="215047" grpId="1" animBg="1"/>
      <p:bldP spid="215048" grpId="0" animBg="1"/>
      <p:bldP spid="215048" grpId="1" animBg="1"/>
      <p:bldP spid="21504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C6306A-EB7B-44EF-A2C4-14ED4237FCDB}" type="slidenum">
              <a:rPr lang="he-IL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222210" name="Text Box 2"/>
          <p:cNvSpPr txBox="1">
            <a:spLocks noChangeArrowheads="1"/>
          </p:cNvSpPr>
          <p:nvPr/>
        </p:nvSpPr>
        <p:spPr bwMode="auto">
          <a:xfrm>
            <a:off x="179388" y="1700808"/>
            <a:ext cx="855027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90513" algn="l" rtl="0" eaLnBrk="0" hangingPunct="0"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Chaff</a:t>
            </a:r>
            <a:r>
              <a:rPr lang="en-US" sz="24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holds a list of unassigned variables sorted by the counter</a:t>
            </a:r>
            <a:br>
              <a:rPr lang="en-US" sz="24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    value.</a:t>
            </a:r>
          </a:p>
          <a:p>
            <a:pPr lvl="1" indent="290513" algn="l" rtl="0" eaLnBrk="0" hangingPunct="0">
              <a:buFontTx/>
              <a:buChar char="•"/>
            </a:pPr>
            <a:r>
              <a:rPr lang="en-US" sz="24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Updates are needed only when adding conflict clauses.</a:t>
            </a:r>
          </a:p>
          <a:p>
            <a:pPr indent="290513" algn="l" rtl="0" eaLnBrk="0" hangingPunct="0">
              <a:buFontTx/>
              <a:buChar char="•"/>
            </a:pPr>
            <a:endParaRPr lang="en-US" sz="24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290513" algn="l" rtl="0" eaLnBrk="0" hangingPunct="0">
              <a:buFontTx/>
              <a:buChar char="•"/>
            </a:pPr>
            <a:r>
              <a:rPr lang="en-US" sz="24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Thus - decision is made in constant time.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468313" y="188913"/>
            <a:ext cx="7793037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/>
            <a:r>
              <a:rPr lang="en-US" sz="3200" dirty="0">
                <a:solidFill>
                  <a:schemeClr val="hlink"/>
                </a:solidFill>
                <a:latin typeface="Garamond" pitchFamily="18" charset="0"/>
                <a:cs typeface="Times New Roman" pitchFamily="18" charset="0"/>
              </a:rPr>
              <a:t>Decision heuristics</a:t>
            </a:r>
            <a:br>
              <a:rPr lang="en-US" sz="3200" dirty="0">
                <a:solidFill>
                  <a:schemeClr val="hlink"/>
                </a:solidFill>
                <a:latin typeface="Garamond" pitchFamily="18" charset="0"/>
                <a:cs typeface="Times New Roman" pitchFamily="18" charset="0"/>
              </a:rPr>
            </a:br>
            <a:r>
              <a:rPr lang="en-US" sz="2000" u="sng" dirty="0">
                <a:solidFill>
                  <a:schemeClr val="hlink"/>
                </a:solidFill>
                <a:latin typeface="Garamond" pitchFamily="18" charset="0"/>
                <a:cs typeface="Times New Roman" panose="02020603050405020304" pitchFamily="18" charset="0"/>
              </a:rPr>
              <a:t>VSIDS </a:t>
            </a:r>
            <a:r>
              <a:rPr lang="en-US" sz="2000" dirty="0">
                <a:solidFill>
                  <a:schemeClr val="hlink"/>
                </a:solidFill>
                <a:latin typeface="Garamond" pitchFamily="18" charset="0"/>
                <a:cs typeface="Times New Roman" panose="02020603050405020304" pitchFamily="18" charset="0"/>
              </a:rPr>
              <a:t>(cont</a:t>
            </a:r>
            <a:r>
              <a:rPr lang="en-US" sz="20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dirty="0">
                <a:solidFill>
                  <a:schemeClr val="hlink"/>
                </a:solidFill>
                <a:latin typeface="Garamond" pitchFamily="18" charset="0"/>
                <a:cs typeface="Times New Roman" panose="02020603050405020304" pitchFamily="18" charset="0"/>
              </a:rPr>
              <a:t>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3392A7-B292-4ED6-9949-ADD45461900D}" type="slidenum">
              <a:rPr lang="he-IL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468313" y="2133600"/>
            <a:ext cx="77755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88913" indent="-188913" algn="l" rtl="0" eaLnBrk="0" hangingPunct="0"/>
            <a:r>
              <a:rPr lang="en-US" sz="24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VSIDS is a ‘quasi-static’ strategy:</a:t>
            </a:r>
          </a:p>
          <a:p>
            <a:pPr marL="188913" indent="-188913" algn="l" rtl="0" eaLnBrk="0" hangingPunct="0"/>
            <a:endParaRPr lang="en-US" sz="24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88913" indent="-188913" algn="l" rtl="0" eaLnBrk="0" hangingPunct="0"/>
            <a:r>
              <a:rPr lang="en-US" sz="24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sz="24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because it doesn’t depend on current assignment</a:t>
            </a:r>
          </a:p>
          <a:p>
            <a:pPr marL="188913" indent="-188913" algn="l" rtl="0" eaLnBrk="0" hangingPunct="0"/>
            <a:endParaRPr lang="en-US" sz="24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88913" indent="-188913" algn="l" rtl="0" eaLnBrk="0" hangingPunct="0"/>
            <a:r>
              <a:rPr lang="en-US" sz="24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sz="24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because it gradually changes. Variables that appear </a:t>
            </a:r>
          </a:p>
          <a:p>
            <a:pPr marL="188913" indent="-188913" algn="l" rtl="0" eaLnBrk="0" hangingPunct="0"/>
            <a:r>
              <a:rPr lang="en-US" sz="24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  in recent conflicts have higher priority.</a:t>
            </a:r>
          </a:p>
          <a:p>
            <a:pPr marL="188913" indent="-188913" algn="l" rtl="0" eaLnBrk="0" hangingPunct="0"/>
            <a:endParaRPr lang="en-US" sz="24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468313" y="4797425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hangingPunct="0"/>
            <a:r>
              <a:rPr lang="en-US" sz="240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This strategy is a </a:t>
            </a:r>
            <a:r>
              <a:rPr lang="en-US" sz="2400" i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conflict-driven </a:t>
            </a:r>
            <a:r>
              <a:rPr lang="en-US" sz="240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decision strategy.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1981200" y="5257800"/>
            <a:ext cx="67087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“..employing this strategy dramatically (i.e. an order</a:t>
            </a:r>
          </a:p>
          <a:p>
            <a:pPr algn="l" rtl="0" eaLnBrk="0" hangingPunct="0"/>
            <a:r>
              <a:rPr lang="en-US" sz="24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of magnitude) improved performance ... “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68313" y="188913"/>
            <a:ext cx="7793037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/>
            <a:r>
              <a:rPr lang="en-US" sz="3200" dirty="0">
                <a:solidFill>
                  <a:schemeClr val="hlink"/>
                </a:solidFill>
                <a:latin typeface="Garamond" pitchFamily="18" charset="0"/>
                <a:cs typeface="Times New Roman" pitchFamily="18" charset="0"/>
              </a:rPr>
              <a:t>Decision heuristics</a:t>
            </a:r>
            <a:br>
              <a:rPr lang="en-US" sz="3200" dirty="0">
                <a:solidFill>
                  <a:schemeClr val="hlink"/>
                </a:solidFill>
                <a:latin typeface="Garamond" pitchFamily="18" charset="0"/>
                <a:cs typeface="Times New Roman" pitchFamily="18" charset="0"/>
              </a:rPr>
            </a:br>
            <a:r>
              <a:rPr lang="en-US" sz="2000" u="sng" dirty="0">
                <a:solidFill>
                  <a:schemeClr val="hlink"/>
                </a:solidFill>
                <a:latin typeface="Garamond" pitchFamily="18" charset="0"/>
                <a:cs typeface="Times New Roman" panose="02020603050405020304" pitchFamily="18" charset="0"/>
              </a:rPr>
              <a:t>VSIDS </a:t>
            </a:r>
            <a:r>
              <a:rPr lang="en-US" sz="2000" dirty="0">
                <a:solidFill>
                  <a:schemeClr val="hlink"/>
                </a:solidFill>
                <a:latin typeface="Garamond" pitchFamily="18" charset="0"/>
                <a:cs typeface="Times New Roman" panose="02020603050405020304" pitchFamily="18" charset="0"/>
              </a:rPr>
              <a:t>(cont</a:t>
            </a:r>
            <a:r>
              <a:rPr lang="en-US" sz="20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dirty="0">
                <a:solidFill>
                  <a:schemeClr val="hlink"/>
                </a:solidFill>
                <a:latin typeface="Garamond" pitchFamily="18" charset="0"/>
                <a:cs typeface="Times New Roman" panose="02020603050405020304" pitchFamily="18" charset="0"/>
              </a:rPr>
              <a:t>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118EAB-AC9B-4767-A2C9-99B99C9719AD}" type="slidenum">
              <a:rPr lang="he-IL" altLang="en-US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/>
          <a:srcRect l="9128" r="11285"/>
          <a:stretch>
            <a:fillRect/>
          </a:stretch>
        </p:blipFill>
        <p:spPr bwMode="auto">
          <a:xfrm>
            <a:off x="3492500" y="4581525"/>
            <a:ext cx="5329238" cy="191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95288" y="4699000"/>
            <a:ext cx="2867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2000" dirty="0">
                <a:solidFill>
                  <a:schemeClr val="folHlink"/>
                </a:solidFill>
                <a:latin typeface="Tahoma" pitchFamily="34" charset="0"/>
                <a:cs typeface="Times New Roman" panose="02020603050405020304" pitchFamily="18" charset="0"/>
              </a:rPr>
              <a:t>Applied to our example: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793037" cy="549275"/>
          </a:xfrm>
        </p:spPr>
        <p:txBody>
          <a:bodyPr/>
          <a:lstStyle/>
          <a:p>
            <a:pPr eaLnBrk="1" hangingPunct="1"/>
            <a:r>
              <a:rPr lang="en-US"/>
              <a:t>Finding the conflict clause:</a:t>
            </a:r>
          </a:p>
        </p:txBody>
      </p:sp>
      <p:pic>
        <p:nvPicPr>
          <p:cNvPr id="80901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5088" y="946150"/>
            <a:ext cx="6699250" cy="324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2" name="AutoShape 6"/>
          <p:cNvSpPr>
            <a:spLocks noChangeArrowheads="1"/>
          </p:cNvSpPr>
          <p:nvPr/>
        </p:nvSpPr>
        <p:spPr bwMode="auto">
          <a:xfrm>
            <a:off x="7127875" y="1628775"/>
            <a:ext cx="1836738" cy="792163"/>
          </a:xfrm>
          <a:prstGeom prst="wedgeRectCallout">
            <a:avLst>
              <a:gd name="adj1" fmla="val -129343"/>
              <a:gd name="adj2" fmla="val 205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0"/>
            <a:r>
              <a:rPr lang="en-US" dirty="0">
                <a:latin typeface="cmmi10" pitchFamily="34" charset="0"/>
                <a:cs typeface="Times New Roman" panose="02020603050405020304" pitchFamily="18" charset="0"/>
              </a:rPr>
              <a:t>cl</a:t>
            </a:r>
            <a:r>
              <a:rPr lang="en-US" dirty="0">
                <a:latin typeface="Tahoma" pitchFamily="34" charset="0"/>
                <a:cs typeface="Times New Roman" panose="02020603050405020304" pitchFamily="18" charset="0"/>
              </a:rPr>
              <a:t> is asserting the first UIP</a:t>
            </a:r>
          </a:p>
        </p:txBody>
      </p:sp>
    </p:spTree>
    <p:extLst>
      <p:ext uri="{BB962C8B-B14F-4D97-AF65-F5344CB8AC3E}">
        <p14:creationId xmlns:p14="http://schemas.microsoft.com/office/powerpoint/2010/main" val="2037028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95847-FD6C-44CF-B055-3477CF761C8B}" type="slidenum">
              <a:rPr lang="he-IL" altLang="en-US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49" r="7533" b="10663"/>
          <a:stretch>
            <a:fillRect/>
          </a:stretch>
        </p:blipFill>
        <p:spPr bwMode="auto">
          <a:xfrm>
            <a:off x="5508625" y="1989138"/>
            <a:ext cx="33972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Conflict clauses and resolution</a:t>
            </a:r>
          </a:p>
        </p:txBody>
      </p:sp>
      <p:sp>
        <p:nvSpPr>
          <p:cNvPr id="28677" name="Oval 3"/>
          <p:cNvSpPr>
            <a:spLocks noChangeArrowheads="1"/>
          </p:cNvSpPr>
          <p:nvPr/>
        </p:nvSpPr>
        <p:spPr bwMode="auto">
          <a:xfrm>
            <a:off x="1260475" y="2201863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8" name="Oval 4"/>
          <p:cNvSpPr>
            <a:spLocks noChangeArrowheads="1"/>
          </p:cNvSpPr>
          <p:nvPr/>
        </p:nvSpPr>
        <p:spPr bwMode="auto">
          <a:xfrm>
            <a:off x="1260475" y="2802996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9" name="Oval 5"/>
          <p:cNvSpPr>
            <a:spLocks noChangeArrowheads="1"/>
          </p:cNvSpPr>
          <p:nvPr/>
        </p:nvSpPr>
        <p:spPr bwMode="auto">
          <a:xfrm>
            <a:off x="1260475" y="3404129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80" name="Oval 6"/>
          <p:cNvSpPr>
            <a:spLocks noChangeArrowheads="1"/>
          </p:cNvSpPr>
          <p:nvPr/>
        </p:nvSpPr>
        <p:spPr bwMode="auto">
          <a:xfrm>
            <a:off x="1260475" y="4005263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952500" y="2628652"/>
            <a:ext cx="365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180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en-US" sz="1800" baseline="-25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82" name="Text Box 9"/>
          <p:cNvSpPr txBox="1">
            <a:spLocks noChangeArrowheads="1"/>
          </p:cNvSpPr>
          <p:nvPr/>
        </p:nvSpPr>
        <p:spPr bwMode="auto">
          <a:xfrm>
            <a:off x="952500" y="3298887"/>
            <a:ext cx="365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lang="en-US" altLang="en-US" sz="1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83" name="Text Box 10"/>
          <p:cNvSpPr txBox="1">
            <a:spLocks noChangeArrowheads="1"/>
          </p:cNvSpPr>
          <p:nvPr/>
        </p:nvSpPr>
        <p:spPr bwMode="auto">
          <a:xfrm>
            <a:off x="949263" y="3861048"/>
            <a:ext cx="365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180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endParaRPr lang="en-US" altLang="en-US" sz="1800" baseline="-25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84" name="Oval 15"/>
          <p:cNvSpPr>
            <a:spLocks noChangeArrowheads="1"/>
          </p:cNvSpPr>
          <p:nvPr/>
        </p:nvSpPr>
        <p:spPr bwMode="auto">
          <a:xfrm>
            <a:off x="3060700" y="3263900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85" name="Text Box 16"/>
          <p:cNvSpPr txBox="1">
            <a:spLocks noChangeArrowheads="1"/>
          </p:cNvSpPr>
          <p:nvPr/>
        </p:nvSpPr>
        <p:spPr bwMode="auto">
          <a:xfrm>
            <a:off x="3476625" y="3048000"/>
            <a:ext cx="365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180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lang="en-US" altLang="en-US" sz="1800" baseline="-25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>
            <a:stCxn id="28677" idx="5"/>
            <a:endCxn id="28684" idx="1"/>
          </p:cNvCxnSpPr>
          <p:nvPr/>
        </p:nvCxnSpPr>
        <p:spPr>
          <a:xfrm>
            <a:off x="1444625" y="2387600"/>
            <a:ext cx="1647825" cy="9080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8678" idx="6"/>
            <a:endCxn id="28684" idx="2"/>
          </p:cNvCxnSpPr>
          <p:nvPr/>
        </p:nvCxnSpPr>
        <p:spPr>
          <a:xfrm>
            <a:off x="1476375" y="2910946"/>
            <a:ext cx="1584325" cy="4609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8679" idx="6"/>
            <a:endCxn id="28684" idx="3"/>
          </p:cNvCxnSpPr>
          <p:nvPr/>
        </p:nvCxnSpPr>
        <p:spPr>
          <a:xfrm flipV="1">
            <a:off x="1476375" y="3448182"/>
            <a:ext cx="1615943" cy="638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8680" idx="6"/>
            <a:endCxn id="28684" idx="4"/>
          </p:cNvCxnSpPr>
          <p:nvPr/>
        </p:nvCxnSpPr>
        <p:spPr>
          <a:xfrm flipV="1">
            <a:off x="1476375" y="3479800"/>
            <a:ext cx="1692275" cy="6334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90" name="Text Box 8"/>
          <p:cNvSpPr txBox="1">
            <a:spLocks noChangeArrowheads="1"/>
          </p:cNvSpPr>
          <p:nvPr/>
        </p:nvSpPr>
        <p:spPr bwMode="auto">
          <a:xfrm>
            <a:off x="952500" y="2051050"/>
            <a:ext cx="365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180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1800" baseline="-25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91" name="Rectangle 1"/>
          <p:cNvSpPr>
            <a:spLocks noChangeArrowheads="1"/>
          </p:cNvSpPr>
          <p:nvPr/>
        </p:nvSpPr>
        <p:spPr bwMode="auto">
          <a:xfrm>
            <a:off x="419100" y="1296988"/>
            <a:ext cx="26733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will be part of the </a:t>
            </a:r>
          </a:p>
          <a:p>
            <a:pPr algn="r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(Hyper) Resolution Graph:</a:t>
            </a:r>
          </a:p>
        </p:txBody>
      </p:sp>
    </p:spTree>
    <p:extLst>
      <p:ext uri="{BB962C8B-B14F-4D97-AF65-F5344CB8AC3E}">
        <p14:creationId xmlns:p14="http://schemas.microsoft.com/office/powerpoint/2010/main" val="398548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EB110-74D3-4634-812C-FC1A5A57AC60}" type="slidenum">
              <a:rPr lang="he-IL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resolution graph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266700" y="1201738"/>
            <a:ext cx="58816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240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What is it good for ? </a:t>
            </a:r>
          </a:p>
          <a:p>
            <a:pPr algn="l" rtl="0"/>
            <a:r>
              <a:rPr lang="en-US" sz="240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Example: for computing an </a:t>
            </a:r>
            <a:r>
              <a:rPr lang="en-US" sz="24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Unsatisfiable core</a:t>
            </a:r>
            <a:r>
              <a:rPr lang="en-US" sz="240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1126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60525" y="2087563"/>
            <a:ext cx="5822950" cy="3554412"/>
          </a:xfrm>
        </p:spPr>
      </p:pic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4499992" y="6449069"/>
            <a:ext cx="35920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1400">
                <a:latin typeface="Times New Roman" pitchFamily="18" charset="0"/>
                <a:cs typeface="Times New Roman" pitchFamily="18" charset="0"/>
              </a:rPr>
              <a:t>[Picture Borrowed from Zhang, Malik SAT’03]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rtl="0"/>
            <a:r>
              <a:rPr lang="en-US"/>
              <a:t>Minimizing the core</a:t>
            </a:r>
            <a:endParaRPr lang="he-IL"/>
          </a:p>
        </p:txBody>
      </p:sp>
      <p:sp>
        <p:nvSpPr>
          <p:cNvPr id="8601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/>
              <a:t>The proof is not unique. </a:t>
            </a:r>
          </a:p>
          <a:p>
            <a:pPr lvl="1"/>
            <a:r>
              <a:rPr lang="en-US"/>
              <a:t>Different proofs </a:t>
            </a:r>
            <a:r>
              <a:rPr lang="en-US">
                <a:sym typeface="Wingdings" pitchFamily="2" charset="2"/>
              </a:rPr>
              <a:t>/ different cores.</a:t>
            </a:r>
          </a:p>
          <a:p>
            <a:endParaRPr lang="en-US">
              <a:sym typeface="Wingdings" pitchFamily="2" charset="2"/>
            </a:endParaRPr>
          </a:p>
          <a:p>
            <a:r>
              <a:rPr lang="en-US">
                <a:sym typeface="Wingdings" pitchFamily="2" charset="2"/>
              </a:rPr>
              <a:t>Can we find a </a:t>
            </a:r>
            <a:r>
              <a:rPr lang="en-US">
                <a:solidFill>
                  <a:schemeClr val="accent1"/>
                </a:solidFill>
                <a:sym typeface="Wingdings" pitchFamily="2" charset="2"/>
              </a:rPr>
              <a:t>minimum / minimal</a:t>
            </a:r>
            <a:r>
              <a:rPr lang="en-US">
                <a:sym typeface="Wingdings" pitchFamily="2" charset="2"/>
              </a:rPr>
              <a:t> </a:t>
            </a:r>
            <a:r>
              <a:rPr lang="en-US">
                <a:solidFill>
                  <a:schemeClr val="accent1"/>
                </a:solidFill>
                <a:sym typeface="Wingdings" pitchFamily="2" charset="2"/>
              </a:rPr>
              <a:t>/ smaller</a:t>
            </a:r>
            <a:r>
              <a:rPr lang="en-US">
                <a:sym typeface="Wingdings" pitchFamily="2" charset="2"/>
              </a:rPr>
              <a:t> cores/proofs? </a:t>
            </a:r>
          </a:p>
          <a:p>
            <a:endParaRPr lang="en-US">
              <a:sym typeface="Wingdings" pitchFamily="2" charset="2"/>
            </a:endParaRPr>
          </a:p>
          <a:p>
            <a:endParaRPr lang="he-IL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</p:spPr>
        <p:txBody>
          <a:bodyPr anchor="b"/>
          <a:lstStyle/>
          <a:p>
            <a:pPr rtl="0">
              <a:defRPr/>
            </a:pPr>
            <a:fld id="{7A71A2F4-2849-4944-8926-4D8F8AB720F8}" type="slidenum">
              <a:rPr lang="he-IL" altLang="en-US" sz="1200">
                <a:latin typeface="+mj-lt"/>
                <a:cs typeface="Times New Roman" panose="02020603050405020304" pitchFamily="18" charset="0"/>
              </a:rPr>
              <a:pPr rtl="0">
                <a:defRPr/>
              </a:pPr>
              <a:t>6</a:t>
            </a:fld>
            <a:endParaRPr lang="en-US" altLang="en-US" sz="120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Minimizing the core</a:t>
            </a:r>
            <a:endParaRPr lang="he-IL"/>
          </a:p>
        </p:txBody>
      </p:sp>
      <p:sp>
        <p:nvSpPr>
          <p:cNvPr id="12288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CC9900"/>
                </a:solidFill>
              </a:rPr>
              <a:t>Core</a:t>
            </a:r>
            <a:r>
              <a:rPr lang="en-US"/>
              <a:t> compression [ZM03,…]…</a:t>
            </a:r>
          </a:p>
          <a:p>
            <a:pPr lvl="1"/>
            <a:r>
              <a:rPr lang="en-US"/>
              <a:t>Min-core-biased search [NRS’13]</a:t>
            </a:r>
          </a:p>
          <a:p>
            <a:endParaRPr lang="en-US"/>
          </a:p>
          <a:p>
            <a:r>
              <a:rPr lang="en-US">
                <a:solidFill>
                  <a:srgbClr val="CC9900"/>
                </a:solidFill>
              </a:rPr>
              <a:t>Proof</a:t>
            </a:r>
            <a:r>
              <a:rPr lang="en-US"/>
              <a:t> compression: </a:t>
            </a:r>
            <a:endParaRPr lang="he-IL"/>
          </a:p>
          <a:p>
            <a:pPr lvl="1"/>
            <a:endParaRPr lang="en-US"/>
          </a:p>
          <a:p>
            <a:pPr lvl="1"/>
            <a:r>
              <a:rPr lang="en-US"/>
              <a:t>Exponential-time transformations [GKS’06]. </a:t>
            </a:r>
          </a:p>
          <a:p>
            <a:pPr lvl="1"/>
            <a:endParaRPr lang="en-US"/>
          </a:p>
          <a:p>
            <a:pPr lvl="1"/>
            <a:r>
              <a:rPr lang="en-US"/>
              <a:t>Linear time transformations</a:t>
            </a:r>
          </a:p>
          <a:p>
            <a:pPr lvl="2"/>
            <a:r>
              <a:rPr lang="en-US"/>
              <a:t>“Recycle units” [BFHSS’08]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</p:spPr>
        <p:txBody>
          <a:bodyPr anchor="b"/>
          <a:lstStyle/>
          <a:p>
            <a:pPr rtl="0">
              <a:defRPr/>
            </a:pPr>
            <a:fld id="{001A8FD0-641E-46D6-BA3C-A645519C3B84}" type="slidenum">
              <a:rPr lang="he-IL" altLang="en-US" sz="1200">
                <a:latin typeface="+mj-lt"/>
                <a:cs typeface="Times New Roman" panose="02020603050405020304" pitchFamily="18" charset="0"/>
              </a:rPr>
              <a:pPr rtl="0">
                <a:defRPr/>
              </a:pPr>
              <a:t>7</a:t>
            </a:fld>
            <a:endParaRPr lang="en-US" altLang="en-US" sz="120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rtl="0"/>
            <a:r>
              <a:rPr lang="en-US"/>
              <a:t>Core compression (</a:t>
            </a:r>
            <a:r>
              <a:rPr lang="en-US" u="sng"/>
              <a:t>smaller</a:t>
            </a:r>
            <a:r>
              <a:rPr lang="en-US"/>
              <a:t> core)</a:t>
            </a:r>
            <a:endParaRPr lang="he-IL"/>
          </a:p>
        </p:txBody>
      </p:sp>
      <p:sp>
        <p:nvSpPr>
          <p:cNvPr id="8806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892175"/>
          </a:xfrm>
        </p:spPr>
        <p:txBody>
          <a:bodyPr/>
          <a:lstStyle/>
          <a:p>
            <a:r>
              <a:rPr lang="en-US"/>
              <a:t>A basic approach: run until reaching a fixpoint [chaff]</a:t>
            </a:r>
          </a:p>
          <a:p>
            <a:endParaRPr lang="he-IL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</p:spPr>
        <p:txBody>
          <a:bodyPr anchor="b"/>
          <a:lstStyle/>
          <a:p>
            <a:pPr rtl="0">
              <a:defRPr/>
            </a:pPr>
            <a:fld id="{A84F6C1D-C13C-406A-8C64-DAA954729218}" type="slidenum">
              <a:rPr lang="he-IL" altLang="en-US" sz="1200">
                <a:latin typeface="+mj-lt"/>
                <a:cs typeface="Times New Roman" panose="02020603050405020304" pitchFamily="18" charset="0"/>
              </a:rPr>
              <a:pPr rtl="0">
                <a:defRPr/>
              </a:pPr>
              <a:t>8</a:t>
            </a:fld>
            <a:endParaRPr lang="en-US" alt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8068" name="TextBox 4"/>
          <p:cNvSpPr txBox="1">
            <a:spLocks noChangeArrowheads="1"/>
          </p:cNvSpPr>
          <p:nvPr/>
        </p:nvSpPr>
        <p:spPr bwMode="auto">
          <a:xfrm>
            <a:off x="3774264" y="3448050"/>
            <a:ext cx="1212896" cy="3693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 solver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cxnSpLocks/>
            <a:endCxn id="88068" idx="0"/>
          </p:cNvCxnSpPr>
          <p:nvPr/>
        </p:nvCxnSpPr>
        <p:spPr>
          <a:xfrm>
            <a:off x="4380712" y="2757488"/>
            <a:ext cx="0" cy="690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070" name="TextBox 7"/>
          <p:cNvSpPr txBox="1">
            <a:spLocks noChangeArrowheads="1"/>
          </p:cNvSpPr>
          <p:nvPr/>
        </p:nvSpPr>
        <p:spPr bwMode="auto">
          <a:xfrm>
            <a:off x="4357688" y="2903538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e-IL" dirty="0">
                <a:latin typeface="Symbol" pitchFamily="18" charset="2"/>
                <a:cs typeface="Times New Roman" panose="02020603050405020304" pitchFamily="18" charset="0"/>
                <a:sym typeface="Symbol" pitchFamily="18" charset="2"/>
              </a:rPr>
              <a:t></a:t>
            </a:r>
            <a:endParaRPr lang="he-IL" dirty="0">
              <a:latin typeface="Symbol" pitchFamily="18" charset="2"/>
              <a:cs typeface="Times New Roman" panose="02020603050405020304" pitchFamily="18" charset="0"/>
            </a:endParaRPr>
          </a:p>
        </p:txBody>
      </p:sp>
      <p:sp>
        <p:nvSpPr>
          <p:cNvPr id="9" name="Diamond 8"/>
          <p:cNvSpPr/>
          <p:nvPr/>
        </p:nvSpPr>
        <p:spPr>
          <a:xfrm>
            <a:off x="3563938" y="4198938"/>
            <a:ext cx="1638300" cy="1296987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072" name="TextBox 9"/>
          <p:cNvSpPr txBox="1">
            <a:spLocks noChangeArrowheads="1"/>
          </p:cNvSpPr>
          <p:nvPr/>
        </p:nvSpPr>
        <p:spPr bwMode="auto">
          <a:xfrm>
            <a:off x="3818701" y="4524375"/>
            <a:ext cx="112242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==</a:t>
            </a:r>
          </a:p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last_core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endParaRPr lang="he-I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073" name="Elbow Connector 11"/>
          <p:cNvCxnSpPr>
            <a:cxnSpLocks noChangeShapeType="1"/>
            <a:stCxn id="88068" idx="3"/>
            <a:endCxn id="9" idx="3"/>
          </p:cNvCxnSpPr>
          <p:nvPr/>
        </p:nvCxnSpPr>
        <p:spPr bwMode="auto">
          <a:xfrm>
            <a:off x="4987160" y="3632716"/>
            <a:ext cx="215078" cy="1214716"/>
          </a:xfrm>
          <a:prstGeom prst="bentConnector3">
            <a:avLst>
              <a:gd name="adj1" fmla="val 206287"/>
            </a:avLst>
          </a:prstGeom>
          <a:noFill/>
          <a:ln w="9525" algn="ctr">
            <a:solidFill>
              <a:srgbClr val="CC9800"/>
            </a:solidFill>
            <a:miter lim="800000"/>
            <a:headEnd type="arrow" w="med" len="med"/>
            <a:tailEnd/>
          </a:ln>
        </p:spPr>
      </p:cxnSp>
      <p:cxnSp>
        <p:nvCxnSpPr>
          <p:cNvPr id="88074" name="Straight Arrow Connector 14"/>
          <p:cNvCxnSpPr>
            <a:cxnSpLocks noChangeShapeType="1"/>
            <a:stCxn id="88068" idx="2"/>
            <a:endCxn id="9" idx="0"/>
          </p:cNvCxnSpPr>
          <p:nvPr/>
        </p:nvCxnSpPr>
        <p:spPr bwMode="auto">
          <a:xfrm>
            <a:off x="4380712" y="3817382"/>
            <a:ext cx="2376" cy="381556"/>
          </a:xfrm>
          <a:prstGeom prst="straightConnector1">
            <a:avLst/>
          </a:prstGeom>
          <a:noFill/>
          <a:ln w="9525" algn="ctr">
            <a:solidFill>
              <a:srgbClr val="CC9800"/>
            </a:solidFill>
            <a:round/>
            <a:headEnd/>
            <a:tailEnd type="arrow" w="med" len="med"/>
          </a:ln>
        </p:spPr>
      </p:cxnSp>
      <p:cxnSp>
        <p:nvCxnSpPr>
          <p:cNvPr id="17" name="Straight Arrow Connector 16"/>
          <p:cNvCxnSpPr>
            <a:stCxn id="9" idx="2"/>
          </p:cNvCxnSpPr>
          <p:nvPr/>
        </p:nvCxnSpPr>
        <p:spPr>
          <a:xfrm>
            <a:off x="4383088" y="5508625"/>
            <a:ext cx="0" cy="360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076" name="TextBox 17"/>
          <p:cNvSpPr txBox="1">
            <a:spLocks noChangeArrowheads="1"/>
          </p:cNvSpPr>
          <p:nvPr/>
        </p:nvSpPr>
        <p:spPr bwMode="auto">
          <a:xfrm>
            <a:off x="5409433" y="3911600"/>
            <a:ext cx="5389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endParaRPr lang="he-I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077" name="TextBox 18"/>
          <p:cNvSpPr txBox="1">
            <a:spLocks noChangeArrowheads="1"/>
          </p:cNvSpPr>
          <p:nvPr/>
        </p:nvSpPr>
        <p:spPr bwMode="auto">
          <a:xfrm>
            <a:off x="3826695" y="3859213"/>
            <a:ext cx="5389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endParaRPr lang="he-I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078" name="TextBox 19"/>
          <p:cNvSpPr txBox="1">
            <a:spLocks noChangeArrowheads="1"/>
          </p:cNvSpPr>
          <p:nvPr/>
        </p:nvSpPr>
        <p:spPr bwMode="auto">
          <a:xfrm>
            <a:off x="5514431" y="4679950"/>
            <a:ext cx="15007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last_core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core</a:t>
            </a:r>
            <a:endParaRPr lang="he-I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079" name="TextBox 20"/>
          <p:cNvSpPr txBox="1">
            <a:spLocks noChangeArrowheads="1"/>
          </p:cNvSpPr>
          <p:nvPr/>
        </p:nvSpPr>
        <p:spPr bwMode="auto">
          <a:xfrm>
            <a:off x="3908542" y="5516563"/>
            <a:ext cx="4475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he-IL" sz="1600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080" name="TextBox 21"/>
          <p:cNvSpPr txBox="1">
            <a:spLocks noChangeArrowheads="1"/>
          </p:cNvSpPr>
          <p:nvPr/>
        </p:nvSpPr>
        <p:spPr bwMode="auto">
          <a:xfrm>
            <a:off x="5098138" y="4524375"/>
            <a:ext cx="389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he-IL" sz="1600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081" name="TextBox 22"/>
          <p:cNvSpPr txBox="1">
            <a:spLocks noChangeArrowheads="1"/>
          </p:cNvSpPr>
          <p:nvPr/>
        </p:nvSpPr>
        <p:spPr bwMode="auto">
          <a:xfrm>
            <a:off x="3524250" y="2420938"/>
            <a:ext cx="2006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last_core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>
                <a:latin typeface="cmsy10" pitchFamily="34" charset="0"/>
                <a:cs typeface="Times New Roman" panose="02020603050405020304" pitchFamily="18" charset="0"/>
              </a:rPr>
              <a:t>;</a:t>
            </a:r>
            <a:endParaRPr lang="he-IL" sz="1600" dirty="0">
              <a:latin typeface="cmsy10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>
                <a:latin typeface="Garamond" pitchFamily="18" charset="0"/>
              </a:rPr>
              <a:t>Core compression (</a:t>
            </a:r>
            <a:r>
              <a:rPr lang="en-US" u="sng" dirty="0">
                <a:latin typeface="Garamond" pitchFamily="18" charset="0"/>
              </a:rPr>
              <a:t>minimal</a:t>
            </a:r>
            <a:r>
              <a:rPr lang="en-US" dirty="0">
                <a:latin typeface="Garamond" pitchFamily="18" charset="0"/>
              </a:rPr>
              <a:t> core)</a:t>
            </a:r>
            <a:endParaRPr lang="he-IL" dirty="0">
              <a:latin typeface="Garamond" pitchFamily="18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FB56-353A-47E4-BE7A-EEA3820311D6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27512" y="932998"/>
            <a:ext cx="5916447" cy="5133377"/>
            <a:chOff x="2529163" y="932998"/>
            <a:chExt cx="5916447" cy="5133377"/>
          </a:xfrm>
        </p:grpSpPr>
        <p:cxnSp>
          <p:nvCxnSpPr>
            <p:cNvPr id="123" name="Elbow Connector 122"/>
            <p:cNvCxnSpPr>
              <a:stCxn id="31" idx="1"/>
              <a:endCxn id="106" idx="0"/>
            </p:cNvCxnSpPr>
            <p:nvPr/>
          </p:nvCxnSpPr>
          <p:spPr>
            <a:xfrm rot="10800000" flipV="1">
              <a:off x="4556830" y="4572074"/>
              <a:ext cx="449645" cy="655179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Elbow Connector 125"/>
            <p:cNvCxnSpPr>
              <a:stCxn id="153" idx="3"/>
              <a:endCxn id="106" idx="0"/>
            </p:cNvCxnSpPr>
            <p:nvPr/>
          </p:nvCxnSpPr>
          <p:spPr>
            <a:xfrm>
              <a:off x="4133370" y="4568588"/>
              <a:ext cx="423459" cy="6586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3" name="Group 162"/>
            <p:cNvGrpSpPr/>
            <p:nvPr/>
          </p:nvGrpSpPr>
          <p:grpSpPr>
            <a:xfrm>
              <a:off x="2529163" y="932998"/>
              <a:ext cx="5916447" cy="5133377"/>
              <a:chOff x="2529163" y="932998"/>
              <a:chExt cx="5916447" cy="5133377"/>
            </a:xfrm>
          </p:grpSpPr>
          <p:cxnSp>
            <p:nvCxnSpPr>
              <p:cNvPr id="15" name="Straight Arrow Connector 14"/>
              <p:cNvCxnSpPr>
                <a:stCxn id="106" idx="3"/>
                <a:endCxn id="13" idx="1"/>
              </p:cNvCxnSpPr>
              <p:nvPr/>
            </p:nvCxnSpPr>
            <p:spPr>
              <a:xfrm flipV="1">
                <a:off x="5502689" y="5645094"/>
                <a:ext cx="1645021" cy="17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5" name="Group 144"/>
              <p:cNvGrpSpPr/>
              <p:nvPr/>
            </p:nvGrpSpPr>
            <p:grpSpPr>
              <a:xfrm>
                <a:off x="2529163" y="932998"/>
                <a:ext cx="5916447" cy="5133377"/>
                <a:chOff x="2538688" y="961573"/>
                <a:chExt cx="5916447" cy="5133377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2538688" y="961573"/>
                  <a:ext cx="5916447" cy="5133377"/>
                  <a:chOff x="2580722" y="988292"/>
                  <a:chExt cx="5916447" cy="513337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" name="Flowchart: Process 2"/>
                      <p:cNvSpPr/>
                      <p:nvPr/>
                    </p:nvSpPr>
                    <p:spPr>
                      <a:xfrm>
                        <a:off x="3392293" y="1864672"/>
                        <a:ext cx="2460171" cy="740228"/>
                      </a:xfrm>
                      <a:prstGeom prst="flowChartProcess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5D933F"/>
                                  </a:solidFill>
                                  <a:latin typeface="Cambria Math" panose="02040503050406030204" pitchFamily="18" charset="0"/>
                                </a:rPr>
                                <m:t>𝑹𝒆𝒎𝒐𝒗𝒆</m:t>
                              </m:r>
                              <m:r>
                                <a:rPr lang="en-US" b="1" i="1" dirty="0" smtClean="0">
                                  <a:solidFill>
                                    <a:srgbClr val="5D933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solidFill>
                                    <a:srgbClr val="5D933F"/>
                                  </a:solidFill>
                                  <a:latin typeface="Cambria Math" panose="02040503050406030204" pitchFamily="18" charset="0"/>
                                </a:rPr>
                                <m:t>𝒖𝒏𝒎𝒂𝒓𝒌𝒆𝒅</m:t>
                              </m:r>
                              <m:r>
                                <a:rPr lang="en-US" b="1" i="1" dirty="0" smtClean="0">
                                  <a:solidFill>
                                    <a:srgbClr val="5D933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5D933F"/>
                                  </a:solidFill>
                                  <a:latin typeface="Cambria Math" panose="02040503050406030204" pitchFamily="18" charset="0"/>
                                </a:rPr>
                                <m:t>𝒄𝒍𝒂𝒖𝒔𝒆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oMath>
                          </m:oMathPara>
                        </a14:m>
                        <a:br>
                          <a:rPr lang="en-US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a:br>
                        <a:endPara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" name="Flowchart: Process 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92293" y="1864672"/>
                        <a:ext cx="2460171" cy="740228"/>
                      </a:xfrm>
                      <a:prstGeom prst="flowChartProcess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Flowchart: Process 10"/>
                      <p:cNvSpPr/>
                      <p:nvPr/>
                    </p:nvSpPr>
                    <p:spPr>
                      <a:xfrm>
                        <a:off x="4336245" y="988292"/>
                        <a:ext cx="573313" cy="462877"/>
                      </a:xfrm>
                      <a:prstGeom prst="flowChartProcess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oMath>
                          </m:oMathPara>
                        </a14:m>
                        <a:b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a:br>
                        <a:endPara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" name="Flowchart: Process 1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36245" y="988292"/>
                        <a:ext cx="573313" cy="462877"/>
                      </a:xfrm>
                      <a:prstGeom prst="flowChartProcess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Flowchart: Process 12"/>
                      <p:cNvSpPr/>
                      <p:nvPr/>
                    </p:nvSpPr>
                    <p:spPr>
                      <a:xfrm>
                        <a:off x="7199269" y="5468949"/>
                        <a:ext cx="1297900" cy="462877"/>
                      </a:xfrm>
                      <a:prstGeom prst="flowChartProcess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5D933F"/>
                                  </a:solidFill>
                                  <a:latin typeface="Cambria Math" panose="02040503050406030204" pitchFamily="18" charset="0"/>
                                </a:rPr>
                                <m:t>𝑹𝒆𝒕𝒖𝒓𝒏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oMath>
                          </m:oMathPara>
                        </a14:m>
                        <a:br>
                          <a:rPr lang="en-US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a:br>
                        <a:endPara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" name="Flowchart: Process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99269" y="5468949"/>
                        <a:ext cx="1297900" cy="462877"/>
                      </a:xfrm>
                      <a:prstGeom prst="flowChartProcess">
                        <a:avLst/>
                      </a:prstGeom>
                      <a:blipFill>
                        <a:blip r:embed="rId5"/>
                        <a:stretch>
                          <a:fillRect r="-14085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Flowchart: Process 30"/>
                      <p:cNvSpPr/>
                      <p:nvPr/>
                    </p:nvSpPr>
                    <p:spPr>
                      <a:xfrm>
                        <a:off x="5058033" y="4207808"/>
                        <a:ext cx="1846143" cy="839121"/>
                      </a:xfrm>
                      <a:prstGeom prst="flowChartProcess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 rtl="0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5D933F"/>
                                  </a:solidFill>
                                  <a:latin typeface="Cambria Math" panose="02040503050406030204" pitchFamily="18" charset="0"/>
                                </a:rPr>
                                <m:t>𝑴𝒂𝒓𝒌</m:t>
                              </m:r>
                              <m:r>
                                <a:rPr lang="en-US" b="1" i="1" dirty="0" smtClean="0">
                                  <a:solidFill>
                                    <a:srgbClr val="5D933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b="1" i="1" dirty="0" smtClean="0">
                                  <a:solidFill>
                                    <a:srgbClr val="5D933F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 dirty="0" smtClean="0">
                                  <a:solidFill>
                                    <a:srgbClr val="5D933F"/>
                                  </a:solidFill>
                                  <a:latin typeface="Cambria Math" panose="02040503050406030204" pitchFamily="18" charset="0"/>
                                </a:rPr>
                                <m:t>𝒂𝒏𝒅</m:t>
                              </m:r>
                            </m:oMath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5D933F"/>
                                  </a:solidFill>
                                  <a:latin typeface="Cambria Math" panose="02040503050406030204" pitchFamily="18" charset="0"/>
                                </a:rPr>
                                <m:t>𝒂𝒅𝒅</m:t>
                              </m:r>
                              <m:r>
                                <a:rPr lang="en-US" b="1" i="1" smtClean="0">
                                  <a:solidFill>
                                    <a:srgbClr val="5D933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solidFill>
                                    <a:srgbClr val="5D933F"/>
                                  </a:solidFill>
                                  <a:latin typeface="Cambria Math" panose="02040503050406030204" pitchFamily="18" charset="0"/>
                                </a:rPr>
                                <m:t>𝒊𝒕</m:t>
                              </m:r>
                              <m:r>
                                <a:rPr lang="en-US" b="1" i="1" smtClean="0">
                                  <a:solidFill>
                                    <a:srgbClr val="5D933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solidFill>
                                    <a:srgbClr val="5D933F"/>
                                  </a:solidFill>
                                  <a:latin typeface="Cambria Math" panose="02040503050406030204" pitchFamily="18" charset="0"/>
                                </a:rPr>
                                <m:t>𝒃𝒂𝒄𝒌</m:t>
                              </m:r>
                              <m:r>
                                <a:rPr lang="en-US" b="1" i="1" smtClean="0">
                                  <a:solidFill>
                                    <a:srgbClr val="5D933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solidFill>
                                    <a:srgbClr val="5D933F"/>
                                  </a:solidFill>
                                  <a:latin typeface="Cambria Math" panose="02040503050406030204" pitchFamily="18" charset="0"/>
                                </a:rPr>
                                <m:t>𝒕𝒐</m:t>
                              </m:r>
                              <m:r>
                                <a:rPr lang="en-US" b="1" i="1" smtClean="0">
                                  <a:solidFill>
                                    <a:srgbClr val="5D933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oMath>
                          </m:oMathPara>
                        </a14:m>
                        <a:endPara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1" name="Flowchart: Process 3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58033" y="4207808"/>
                        <a:ext cx="1846143" cy="839121"/>
                      </a:xfrm>
                      <a:prstGeom prst="flowChartProcess">
                        <a:avLst/>
                      </a:prstGeom>
                      <a:blipFill>
                        <a:blip r:embed="rId6"/>
                        <a:stretch>
                          <a:fillRect l="-2280"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Flowchart: Process 105"/>
                      <p:cNvSpPr/>
                      <p:nvPr/>
                    </p:nvSpPr>
                    <p:spPr>
                      <a:xfrm>
                        <a:off x="3662528" y="5282548"/>
                        <a:ext cx="1891720" cy="839121"/>
                      </a:xfrm>
                      <a:prstGeom prst="flowChartProcess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5D933F"/>
                                  </a:solidFill>
                                  <a:latin typeface="Cambria Math" panose="02040503050406030204" pitchFamily="18" charset="0"/>
                                </a:rPr>
                                <m:t>𝑨𝒍𝒍</m:t>
                              </m:r>
                              <m:r>
                                <a:rPr lang="en-US" b="1" i="1" dirty="0" smtClean="0">
                                  <a:solidFill>
                                    <a:srgbClr val="5D933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solidFill>
                                    <a:srgbClr val="5D933F"/>
                                  </a:solidFill>
                                  <a:latin typeface="Cambria Math" panose="02040503050406030204" pitchFamily="18" charset="0"/>
                                </a:rPr>
                                <m:t>𝒄𝒍𝒂𝒖𝒔𝒆𝒔</m:t>
                              </m:r>
                              <m:r>
                                <a:rPr lang="en-US" b="1" i="1" dirty="0" smtClean="0">
                                  <a:solidFill>
                                    <a:srgbClr val="5D933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  <m:oMath xmlns:m="http://schemas.openxmlformats.org/officeDocument/2006/math">
                              <m:r>
                                <a:rPr lang="en-US" b="1" i="1" dirty="0">
                                  <a:solidFill>
                                    <a:srgbClr val="5D933F"/>
                                  </a:solidFill>
                                  <a:latin typeface="Cambria Math" panose="02040503050406030204" pitchFamily="18" charset="0"/>
                                </a:rPr>
                                <m:t>𝒎𝒂𝒓𝒌𝒆𝒅</m:t>
                              </m:r>
                              <m:r>
                                <a:rPr lang="en-US" b="1" i="1" dirty="0">
                                  <a:solidFill>
                                    <a:srgbClr val="5D933F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oMath>
                          </m:oMathPara>
                        </a14:m>
                        <a:endParaRPr lang="en-US" b="1" dirty="0">
                          <a:solidFill>
                            <a:srgbClr val="5D933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6" name="Flowchart: Process 10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2528" y="5282548"/>
                        <a:ext cx="1891720" cy="839121"/>
                      </a:xfrm>
                      <a:prstGeom prst="flowChartProcess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Flowchart: Process 110"/>
                      <p:cNvSpPr/>
                      <p:nvPr/>
                    </p:nvSpPr>
                    <p:spPr>
                      <a:xfrm>
                        <a:off x="4044721" y="3114260"/>
                        <a:ext cx="1155314" cy="410019"/>
                      </a:xfrm>
                      <a:prstGeom prst="flowChartProcess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 rtl="0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𝑺𝑨𝑻</m:t>
                              </m:r>
                              <m:d>
                                <m:d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</m:d>
                              <m:r>
                                <a:rPr lang="en-US" b="1" i="0" dirty="0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oMath>
                          </m:oMathPara>
                        </a14:m>
                        <a:endPara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1" name="Flowchart: Process 11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44721" y="3114260"/>
                        <a:ext cx="1155314" cy="410019"/>
                      </a:xfrm>
                      <a:prstGeom prst="flowChartProcess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1" name="Flowchart: Process 140"/>
                      <p:cNvSpPr/>
                      <p:nvPr/>
                    </p:nvSpPr>
                    <p:spPr>
                      <a:xfrm>
                        <a:off x="6008810" y="3524579"/>
                        <a:ext cx="573313" cy="462877"/>
                      </a:xfrm>
                      <a:prstGeom prst="flowChartProcess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5D933F"/>
                                  </a:solidFill>
                                  <a:latin typeface="Cambria Math" panose="02040503050406030204" pitchFamily="18" charset="0"/>
                                </a:rPr>
                                <m:t>𝒀𝒆𝒔</m:t>
                              </m:r>
                            </m:oMath>
                          </m:oMathPara>
                        </a14:m>
                        <a:b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a:br>
                        <a:endPara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1" name="Flowchart: Process 14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08810" y="3524579"/>
                        <a:ext cx="573313" cy="462877"/>
                      </a:xfrm>
                      <a:prstGeom prst="flowChartProcess">
                        <a:avLst/>
                      </a:prstGeom>
                      <a:blipFill>
                        <a:blip r:embed="rId9"/>
                        <a:stretch>
                          <a:fillRect r="-14894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2" name="Flowchart: Process 141"/>
                      <p:cNvSpPr/>
                      <p:nvPr/>
                    </p:nvSpPr>
                    <p:spPr>
                      <a:xfrm>
                        <a:off x="2723443" y="3552627"/>
                        <a:ext cx="573313" cy="462877"/>
                      </a:xfrm>
                      <a:prstGeom prst="flowChartProcess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5D933F"/>
                                  </a:solidFill>
                                  <a:latin typeface="Cambria Math" panose="02040503050406030204" pitchFamily="18" charset="0"/>
                                </a:rPr>
                                <m:t>𝑵𝒐</m:t>
                              </m:r>
                            </m:oMath>
                          </m:oMathPara>
                        </a14:m>
                        <a:b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a:br>
                        <a:endPara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2" name="Flowchart: Process 14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23443" y="3552627"/>
                        <a:ext cx="573313" cy="462877"/>
                      </a:xfrm>
                      <a:prstGeom prst="flowChartProcess">
                        <a:avLst/>
                      </a:prstGeom>
                      <a:blipFill>
                        <a:blip r:embed="rId10"/>
                        <a:stretch>
                          <a:fillRect r="-5319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3" name="Flowchart: Process 142"/>
                      <p:cNvSpPr/>
                      <p:nvPr/>
                    </p:nvSpPr>
                    <p:spPr>
                      <a:xfrm>
                        <a:off x="6008810" y="5212486"/>
                        <a:ext cx="573313" cy="462877"/>
                      </a:xfrm>
                      <a:prstGeom prst="flowChartProcess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5D933F"/>
                                  </a:solidFill>
                                  <a:latin typeface="Cambria Math" panose="02040503050406030204" pitchFamily="18" charset="0"/>
                                </a:rPr>
                                <m:t>𝒀𝒆𝒔</m:t>
                              </m:r>
                            </m:oMath>
                          </m:oMathPara>
                        </a14:m>
                        <a:br>
                          <a:rPr lang="en-US" i="1" dirty="0">
                            <a:solidFill>
                              <a:srgbClr val="5D933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a:br>
                        <a:endParaRPr lang="en-US" dirty="0">
                          <a:solidFill>
                            <a:srgbClr val="5D933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3" name="Flowchart: Process 14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08810" y="5212486"/>
                        <a:ext cx="573313" cy="462877"/>
                      </a:xfrm>
                      <a:prstGeom prst="flowChartProcess">
                        <a:avLst/>
                      </a:prstGeom>
                      <a:blipFill>
                        <a:blip r:embed="rId11"/>
                        <a:stretch>
                          <a:fillRect r="-14894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4" name="Flowchart: Process 143"/>
                      <p:cNvSpPr/>
                      <p:nvPr/>
                    </p:nvSpPr>
                    <p:spPr>
                      <a:xfrm>
                        <a:off x="2717525" y="5248488"/>
                        <a:ext cx="573313" cy="462877"/>
                      </a:xfrm>
                      <a:prstGeom prst="flowChartProcess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5D933F"/>
                                  </a:solidFill>
                                  <a:latin typeface="Cambria Math" panose="02040503050406030204" pitchFamily="18" charset="0"/>
                                </a:rPr>
                                <m:t>𝑵𝒐</m:t>
                              </m:r>
                            </m:oMath>
                          </m:oMathPara>
                        </a14:m>
                        <a:br>
                          <a:rPr lang="en-US" b="1" i="1" dirty="0">
                            <a:solidFill>
                              <a:srgbClr val="5D933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a:br>
                        <a:endParaRPr lang="en-US" b="1" dirty="0">
                          <a:solidFill>
                            <a:srgbClr val="5D933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4" name="Flowchart: Process 14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17525" y="5248488"/>
                        <a:ext cx="573313" cy="462877"/>
                      </a:xfrm>
                      <a:prstGeom prst="flowChartProcess">
                        <a:avLst/>
                      </a:prstGeom>
                      <a:blipFill>
                        <a:blip r:embed="rId12"/>
                        <a:stretch>
                          <a:fillRect r="-5319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3" name="Flowchart: Process 152"/>
                      <p:cNvSpPr/>
                      <p:nvPr/>
                    </p:nvSpPr>
                    <p:spPr>
                      <a:xfrm>
                        <a:off x="2580722" y="4204321"/>
                        <a:ext cx="1604207" cy="839121"/>
                      </a:xfrm>
                      <a:prstGeom prst="flowChartProcess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 rtl="0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𝒄𝒐𝒓𝒆</m:t>
                              </m:r>
                            </m:oMath>
                          </m:oMathPara>
                        </a14:m>
                        <a:endParaRPr lang="en-US" b="1" dirty="0">
                          <a:solidFill>
                            <a:srgbClr val="5D933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3" name="Flowchart: Process 15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0722" y="4204321"/>
                        <a:ext cx="1604207" cy="839121"/>
                      </a:xfrm>
                      <a:prstGeom prst="flowChartProcess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8" name="Straight Arrow Connector 17"/>
                <p:cNvCxnSpPr>
                  <a:stCxn id="3" idx="2"/>
                  <a:endCxn id="111" idx="0"/>
                </p:cNvCxnSpPr>
                <p:nvPr/>
              </p:nvCxnSpPr>
              <p:spPr>
                <a:xfrm flipH="1">
                  <a:off x="4580344" y="2578181"/>
                  <a:ext cx="1" cy="5093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Elbow Connector 116"/>
                <p:cNvCxnSpPr>
                  <a:stCxn id="111" idx="3"/>
                  <a:endCxn id="31" idx="0"/>
                </p:cNvCxnSpPr>
                <p:nvPr/>
              </p:nvCxnSpPr>
              <p:spPr>
                <a:xfrm>
                  <a:off x="5158001" y="3292551"/>
                  <a:ext cx="781070" cy="888538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Elbow Connector 119"/>
                <p:cNvCxnSpPr>
                  <a:stCxn id="111" idx="1"/>
                  <a:endCxn id="153" idx="0"/>
                </p:cNvCxnSpPr>
                <p:nvPr/>
              </p:nvCxnSpPr>
              <p:spPr>
                <a:xfrm rot="10800000" flipV="1">
                  <a:off x="3340793" y="3292550"/>
                  <a:ext cx="661895" cy="885051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Elbow Connector 130"/>
                <p:cNvCxnSpPr>
                  <a:stCxn id="106" idx="1"/>
                  <a:endCxn id="3" idx="1"/>
                </p:cNvCxnSpPr>
                <p:nvPr/>
              </p:nvCxnSpPr>
              <p:spPr>
                <a:xfrm rot="10800000">
                  <a:off x="3350260" y="2208068"/>
                  <a:ext cx="270235" cy="3467323"/>
                </a:xfrm>
                <a:prstGeom prst="bentConnector3">
                  <a:avLst>
                    <a:gd name="adj1" fmla="val 812999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>
                  <a:stCxn id="11" idx="2"/>
                  <a:endCxn id="3" idx="0"/>
                </p:cNvCxnSpPr>
                <p:nvPr/>
              </p:nvCxnSpPr>
              <p:spPr>
                <a:xfrm flipH="1">
                  <a:off x="4580345" y="1424450"/>
                  <a:ext cx="523" cy="4135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68" name="Flowchart: Process 167"/>
          <p:cNvSpPr/>
          <p:nvPr/>
        </p:nvSpPr>
        <p:spPr>
          <a:xfrm>
            <a:off x="2530584" y="4151379"/>
            <a:ext cx="1604207" cy="839121"/>
          </a:xfrm>
          <a:prstGeom prst="flowChartProcess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5D93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Flowchart: Process 168"/>
          <p:cNvSpPr/>
          <p:nvPr/>
        </p:nvSpPr>
        <p:spPr>
          <a:xfrm>
            <a:off x="5007854" y="4147091"/>
            <a:ext cx="1843112" cy="839121"/>
          </a:xfrm>
          <a:prstGeom prst="flowChartProcess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5D93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Flowchart: Process 174"/>
          <p:cNvSpPr/>
          <p:nvPr/>
        </p:nvSpPr>
        <p:spPr>
          <a:xfrm>
            <a:off x="3336269" y="1810011"/>
            <a:ext cx="2460171" cy="740228"/>
          </a:xfrm>
          <a:prstGeom prst="flowChartProcess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b="1" i="1" dirty="0">
                <a:latin typeface="Cambria Math" panose="020405030504060302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Flowchart: Process 175"/>
          <p:cNvSpPr/>
          <p:nvPr/>
        </p:nvSpPr>
        <p:spPr>
          <a:xfrm>
            <a:off x="3993167" y="3058956"/>
            <a:ext cx="1155314" cy="410019"/>
          </a:xfrm>
          <a:prstGeom prst="flowChartProcess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Flowchart: Process 176"/>
          <p:cNvSpPr/>
          <p:nvPr/>
        </p:nvSpPr>
        <p:spPr>
          <a:xfrm>
            <a:off x="3612952" y="5227591"/>
            <a:ext cx="1891720" cy="839121"/>
          </a:xfrm>
          <a:prstGeom prst="flowChartProcess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5D93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Footer Placeholder 17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SMT MUCs</a:t>
            </a:r>
          </a:p>
        </p:txBody>
      </p:sp>
      <p:sp>
        <p:nvSpPr>
          <p:cNvPr id="33" name="TextBox 21530"/>
          <p:cNvSpPr txBox="1">
            <a:spLocks noChangeArrowheads="1"/>
          </p:cNvSpPr>
          <p:nvPr/>
        </p:nvSpPr>
        <p:spPr bwMode="auto">
          <a:xfrm>
            <a:off x="318935" y="1052084"/>
            <a:ext cx="36778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he-IL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Initially </a:t>
            </a:r>
            <a:r>
              <a:rPr lang="en-US" altLang="he-IL" sz="2000" dirty="0">
                <a:latin typeface="cmmi10" panose="020B0500000000000000" pitchFamily="34" charset="0"/>
                <a:cs typeface="Times New Roman" panose="02020603050405020304" pitchFamily="18" charset="0"/>
              </a:rPr>
              <a:t>C</a:t>
            </a:r>
            <a:r>
              <a:rPr lang="en-US" altLang="he-IL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’s clauses are unmarked</a:t>
            </a:r>
            <a:endParaRPr lang="he-IL" altLang="he-IL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7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68" grpId="1" animBg="1"/>
      <p:bldP spid="169" grpId="0" animBg="1"/>
      <p:bldP spid="169" grpId="1" animBg="1"/>
      <p:bldP spid="175" grpId="0" animBg="1"/>
      <p:bldP spid="175" grpId="1" animBg="1"/>
      <p:bldP spid="175" grpId="2" animBg="1"/>
      <p:bldP spid="175" grpId="3" animBg="1"/>
      <p:bldP spid="176" grpId="0" animBg="1"/>
      <p:bldP spid="176" grpId="1" animBg="1"/>
      <p:bldP spid="177" grpId="0" animBg="1"/>
      <p:bldP spid="177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OFERS@FRM9JIPS9CFILA28" val="452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lgorithmicx}&#10;\textwidth 20cm&#10;\usepackage[noend]{algpseudocode} &#10;\newcommand\alg[1]{{\sc #1}}&#10;\begin{document}&#10;\begin{algorithmic}[1]&#10;&#10;\Procedure{Analyze-Conflict}{}&#10;\If {$current\mbox{-}decision\mbox{-}level$ = 0} \Return -1;&#10;\EndIf&#10;&#10;\State $cl := current\mbox{-}conflicting\mbox{-}clause$;&#10;&#10;\While {($\neg$\alg{Stop-criterion-met}($cl$))}&#10;&#10;\State $lit$ := \alg{Last-assigned-literal}($cl$);&#10;&#10;\State $var$ := \alg{Variable-of-literal}($lit$);&#10;&#10;\State $ante$ := \alg{Antecedent}($var$);&#10;&#10;\State $cl$ := \alg{Resolve}($cl$, $ante$,$var$);&#10;&#10;\EndWhile&#10;&#10;\State add-clause-to-database($cl$);&#10;&#10;\EndProcedure&#10;\end{algorithmic}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696"/>
  <p:tag name="BOXFONT" val="10"/>
  <p:tag name="BOXWRAP" val="False"/>
  <p:tag name="WORKAROUNDTRANSPARENCYBUG" val="False"/>
  <p:tag name="BITMAPFORMAT" val="pngmono"/>
  <p:tag name="DEBUGINTERACTIVE" val="True"/>
  <p:tag name="ORIGWIDTH" val="514"/>
  <p:tag name="PICTUREFILESIZE" val="155395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5094</TotalTime>
  <Words>954</Words>
  <Application>Microsoft Office PowerPoint</Application>
  <PresentationFormat>On-screen Show (4:3)</PresentationFormat>
  <Paragraphs>226</Paragraphs>
  <Slides>21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cmmi10</vt:lpstr>
      <vt:lpstr>Symbol</vt:lpstr>
      <vt:lpstr>Wingdings</vt:lpstr>
      <vt:lpstr>Garamond</vt:lpstr>
      <vt:lpstr>Tahoma</vt:lpstr>
      <vt:lpstr>Arial</vt:lpstr>
      <vt:lpstr>Times New Roman</vt:lpstr>
      <vt:lpstr>Cambria Math</vt:lpstr>
      <vt:lpstr>cmsy10</vt:lpstr>
      <vt:lpstr>Edge</vt:lpstr>
      <vt:lpstr>Conflict clauses and resolution</vt:lpstr>
      <vt:lpstr>Conflict clauses and resolution</vt:lpstr>
      <vt:lpstr>Finding the conflict clause:</vt:lpstr>
      <vt:lpstr>Conflict clauses and resolution</vt:lpstr>
      <vt:lpstr>The resolution graph</vt:lpstr>
      <vt:lpstr>Minimizing the core</vt:lpstr>
      <vt:lpstr>Minimizing the core</vt:lpstr>
      <vt:lpstr>Core compression (smaller core)</vt:lpstr>
      <vt:lpstr>Core compression (minimal core)</vt:lpstr>
      <vt:lpstr>Proof compression  Example of a linear-time transformation / “Recycle-units”</vt:lpstr>
      <vt:lpstr>Example (cont’d)  </vt:lpstr>
      <vt:lpstr>Recycle-units / easy case</vt:lpstr>
      <vt:lpstr>Recycle-units / easy case</vt:lpstr>
      <vt:lpstr>Recycle-units</vt:lpstr>
      <vt:lpstr>Recycle-units</vt:lpstr>
      <vt:lpstr>Recycle-units / beware of cycles</vt:lpstr>
      <vt:lpstr>Recycle-units / beware of cycles</vt:lpstr>
      <vt:lpstr>Agenda</vt:lpstr>
      <vt:lpstr>PowerPoint Presentation</vt:lpstr>
      <vt:lpstr>PowerPoint Presentation</vt:lpstr>
      <vt:lpstr>PowerPoint Presentation</vt:lpstr>
    </vt:vector>
  </TitlesOfParts>
  <Company>Technion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Ofer Strichman</dc:creator>
  <cp:lastModifiedBy>Ofer Strichman</cp:lastModifiedBy>
  <cp:revision>79</cp:revision>
  <dcterms:created xsi:type="dcterms:W3CDTF">2007-11-28T13:10:12Z</dcterms:created>
  <dcterms:modified xsi:type="dcterms:W3CDTF">2024-07-08T15:51:59Z</dcterms:modified>
</cp:coreProperties>
</file>