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embedTrueTypeFonts="1">
  <p:sldMasterIdLst>
    <p:sldMasterId id="214748364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84" r:id="rId8"/>
    <p:sldId id="282" r:id="rId9"/>
    <p:sldId id="262" r:id="rId10"/>
    <p:sldId id="263" r:id="rId11"/>
    <p:sldId id="268" r:id="rId12"/>
    <p:sldId id="266" r:id="rId13"/>
    <p:sldId id="269" r:id="rId14"/>
    <p:sldId id="270" r:id="rId15"/>
    <p:sldId id="283" r:id="rId16"/>
    <p:sldId id="276" r:id="rId17"/>
    <p:sldId id="277" r:id="rId18"/>
    <p:sldId id="278" r:id="rId19"/>
    <p:sldId id="280" r:id="rId20"/>
    <p:sldId id="281" r:id="rId21"/>
    <p:sldId id="279" r:id="rId22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24"/>
    </p:embeddedFont>
    <p:embeddedFont>
      <p:font typeface="Garamond" panose="02020404030301010803" pitchFamily="18" charset="0"/>
      <p:regular r:id="rId25"/>
      <p:bold r:id="rId26"/>
      <p:italic r:id="rId27"/>
    </p:embeddedFont>
    <p:embeddedFont>
      <p:font typeface="cmmi10" panose="020B0500000000000000" pitchFamily="34" charset="0"/>
      <p:regular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msy10" panose="020B0500000000000000" pitchFamily="34" charset="0"/>
      <p:regular r:id="rId33"/>
    </p:embeddedFont>
  </p:embeddedFontLst>
  <p:defaultTextStyle>
    <a:defPPr>
      <a:defRPr lang="he-I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85981" autoAdjust="0"/>
  </p:normalViewPr>
  <p:slideViewPr>
    <p:cSldViewPr>
      <p:cViewPr varScale="1">
        <p:scale>
          <a:sx n="58" d="100"/>
          <a:sy n="58" d="100"/>
        </p:scale>
        <p:origin x="630" y="60"/>
      </p:cViewPr>
      <p:guideLst>
        <p:guide orient="horz" pos="4319"/>
        <p:guide pos="57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26B28637-7DB8-4911-929A-EB6D449A78F8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AFABA70B-B429-482B-AE09-ED1BA0EC42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8500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contradiction appears because we learned new clauses since the last time we visited that level.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BA70B-B429-482B-AE09-ED1BA0EC4230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7409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 to because some assumptions may imply others via BCP. If they imply the negation of another assumption =&gt; </a:t>
            </a:r>
            <a:r>
              <a:rPr lang="en-US" dirty="0" err="1"/>
              <a:t>unsat</a:t>
            </a:r>
            <a:r>
              <a:rPr lang="en-US" dirty="0"/>
              <a:t>. </a:t>
            </a:r>
          </a:p>
          <a:p>
            <a:r>
              <a:rPr lang="en-US" dirty="0"/>
              <a:t>The contradiction appears in </a:t>
            </a:r>
            <a:r>
              <a:rPr lang="en-US"/>
              <a:t>later stages because </a:t>
            </a:r>
            <a:r>
              <a:rPr lang="en-US" dirty="0"/>
              <a:t>we learned new clauses since the last time we visited that </a:t>
            </a:r>
            <a:r>
              <a:rPr lang="en-US"/>
              <a:t>level.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BA70B-B429-482B-AE09-ED1BA0EC4230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4422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 and Optimization of Systems of Pseudo-Boolean Constraints /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Fadi A.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Aloul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Arathi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Ramani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Karem A. Sakallah, Igor L. 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BA70B-B429-482B-AE09-ED1BA0EC4230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1416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4A92D-DA85-44E0-8EA1-072319BBE7F9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75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9DD4D-AD5C-42C0-8DC3-823AC3D8D9BE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475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53155-E607-42E3-82A5-CD428C608AAC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19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9343F-89A5-4050-81FE-65614120CDBC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154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76511-E3F2-4E74-BA83-7F374276ADC2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94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AFA88-9C73-4AB5-9A31-CFC8261C0518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827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41F4B-2D84-41E2-B92D-7C7802846E1B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96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8EDA6-5F7A-4ED9-A8B1-5CF0350F179C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708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9547F-C646-4632-88D1-CEF9B8D834C7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990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BE0CD-8ABD-4EEE-B9A3-60B0ADC7F9A1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638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073F1-74AD-4D10-AB46-C70BE5CBC526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244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6497FD7C-3C9E-414E-8D0E-446E35047797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aramond" pitchFamily="18" charset="0"/>
          <a:cs typeface="Arial" pitchFamily="34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aramond" pitchFamily="18" charset="0"/>
          <a:cs typeface="Arial" pitchFamily="34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aramond" pitchFamily="18" charset="0"/>
          <a:cs typeface="Arial" pitchFamily="34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aramond" pitchFamily="18" charset="0"/>
          <a:cs typeface="Arial" pitchFamily="34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aramond" pitchFamily="18" charset="0"/>
          <a:cs typeface="Arial" pitchFamily="34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aramond" pitchFamily="18" charset="0"/>
          <a:cs typeface="Arial" pitchFamily="34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aramond" pitchFamily="18" charset="0"/>
          <a:cs typeface="Arial" pitchFamily="34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669925" indent="-325438" algn="r" rtl="1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000">
          <a:solidFill>
            <a:schemeClr val="tx2"/>
          </a:solidFill>
          <a:latin typeface="+mn-lt"/>
          <a:cs typeface="+mn-cs"/>
        </a:defRPr>
      </a:lvl2pPr>
      <a:lvl3pPr marL="1022350" indent="-350838" algn="r" rtl="1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r" rtl="1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r" rtl="1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r" rtl="1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r" rtl="1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r" rtl="1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r" rtl="1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rtl="0" eaLnBrk="1" hangingPunct="1"/>
            <a:r>
              <a:rPr lang="en-US" altLang="he-IL"/>
              <a:t>SAT extensions</a:t>
            </a:r>
            <a:br>
              <a:rPr lang="en-US" altLang="he-IL"/>
            </a:br>
            <a:endParaRPr lang="en-US" altLang="he-I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rtl="0" eaLnBrk="1" hangingPunct="1"/>
            <a:r>
              <a:rPr lang="en-US" altLang="he-IL" dirty="0"/>
              <a:t>Incremental SAT</a:t>
            </a:r>
          </a:p>
          <a:p>
            <a:pPr algn="l" rtl="0" eaLnBrk="1" hangingPunct="1"/>
            <a:r>
              <a:rPr lang="en-US" altLang="he-IL" dirty="0"/>
              <a:t>Cardinality constraints + optimization</a:t>
            </a:r>
          </a:p>
          <a:p>
            <a:pPr algn="l" rtl="0" eaLnBrk="1" hangingPunct="1"/>
            <a:r>
              <a:rPr lang="en-US" altLang="he-IL" dirty="0"/>
              <a:t>The Constraints Satisfaction Problem (CSP)</a:t>
            </a:r>
          </a:p>
          <a:p>
            <a:pPr eaLnBrk="1" hangingPunct="1"/>
            <a:endParaRPr lang="en-US" altLang="he-I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E4A92D-DA85-44E0-8EA1-072319BBE7F9}" type="slidenum">
              <a:rPr lang="he-IL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Incremental satisfiability/assumptions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 rtl="0" eaLnBrk="1" hangingPunct="1"/>
                <a:r>
                  <a:rPr lang="en-US" altLang="he-IL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he-IL" dirty="0"/>
                  <a:t> control the ‘</a:t>
                </a:r>
                <a:r>
                  <a:rPr lang="en-US" altLang="he-IL" dirty="0">
                    <a:solidFill>
                      <a:schemeClr val="tx1"/>
                    </a:solidFill>
                  </a:rPr>
                  <a:t>B</a:t>
                </a:r>
                <a:r>
                  <a:rPr lang="en-US" altLang="he-IL" dirty="0"/>
                  <a:t>’ clauses </a:t>
                </a:r>
              </a:p>
              <a:p>
                <a:pPr lvl="1" algn="l" rtl="0" eaLnBrk="1" hangingPunct="1"/>
                <a:r>
                  <a:rPr lang="en-US" altLang="he-IL" dirty="0"/>
                  <a:t>Those will be removed from </a:t>
                </a:r>
                <a14:m>
                  <m:oMath xmlns:m="http://schemas.openxmlformats.org/officeDocument/2006/math">
                    <m:r>
                      <a:rPr lang="en-US" altLang="he-I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</m:t>
                    </m:r>
                    <m:r>
                      <a:rPr lang="en-US" altLang="he-IL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</m:t>
                    </m:r>
                  </m:oMath>
                </a14:m>
                <a:r>
                  <a:rPr lang="en-US" altLang="he-IL" baseline="-25000" dirty="0">
                    <a:sym typeface="Symbol" panose="05050102010706020507" pitchFamily="18" charset="2"/>
                  </a:rPr>
                  <a:t> </a:t>
                </a:r>
                <a:r>
                  <a:rPr lang="en-US" altLang="he-IL" dirty="0">
                    <a:sym typeface="Symbol" panose="05050102010706020507" pitchFamily="18" charset="2"/>
                  </a:rPr>
                  <a:t>to obtain </a:t>
                </a:r>
                <a14:m>
                  <m:oMath xmlns:m="http://schemas.openxmlformats.org/officeDocument/2006/math">
                    <m:r>
                      <a:rPr lang="en-US" altLang="he-I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</m:t>
                    </m:r>
                    <m:r>
                      <a:rPr lang="en-US" altLang="he-IL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2</m:t>
                    </m:r>
                  </m:oMath>
                </a14:m>
                <a:endParaRPr lang="en-US" altLang="he-IL" dirty="0">
                  <a:sym typeface="Symbol" panose="05050102010706020507" pitchFamily="18" charset="2"/>
                </a:endParaRPr>
              </a:p>
              <a:p>
                <a:pPr algn="l" rtl="0" eaLnBrk="1" hangingPunct="1"/>
                <a:endParaRPr lang="en-US" altLang="he-IL" dirty="0">
                  <a:sym typeface="Symbol" panose="05050102010706020507" pitchFamily="18" charset="2"/>
                </a:endParaRPr>
              </a:p>
              <a:p>
                <a:pPr algn="l" rtl="0" eaLnBrk="1" hangingPunct="1"/>
                <a:r>
                  <a:rPr lang="en-US" altLang="he-IL" dirty="0">
                    <a:sym typeface="Symbol" panose="05050102010706020507" pitchFamily="18" charset="2"/>
                  </a:rPr>
                  <a:t>Instead of solving </a:t>
                </a:r>
                <a14:m>
                  <m:oMath xmlns:m="http://schemas.openxmlformats.org/officeDocument/2006/math">
                    <m:r>
                      <a:rPr lang="en-US" altLang="he-I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</m:t>
                    </m:r>
                    <m:r>
                      <a:rPr lang="en-US" altLang="he-IL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2</m:t>
                    </m:r>
                  </m:oMath>
                </a14:m>
                <a:r>
                  <a:rPr lang="en-US" altLang="he-IL" dirty="0">
                    <a:sym typeface="Symbol" panose="05050102010706020507" pitchFamily="18" charset="2"/>
                  </a:rPr>
                  <a:t>, we run </a:t>
                </a:r>
                <a:r>
                  <a:rPr lang="en-US" altLang="he-IL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SAT(</a:t>
                </a:r>
                <a14:m>
                  <m:oMath xmlns:m="http://schemas.openxmlformats.org/officeDocument/2006/math">
                    <m:r>
                      <a:rPr lang="en-US" altLang="he-I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</m:t>
                    </m:r>
                    <m:r>
                      <a:rPr lang="en-US" altLang="he-IL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</m:t>
                    </m:r>
                  </m:oMath>
                </a14:m>
                <a:r>
                  <a:rPr lang="en-US" altLang="he-IL" dirty="0">
                    <a:solidFill>
                      <a:schemeClr val="tx1"/>
                    </a:solidFill>
                    <a:latin typeface="cmsy10" panose="020B0500000000000000" pitchFamily="34" charset="0"/>
                    <a:sym typeface="Symbol" panose="05050102010706020507" pitchFamily="18" charset="2"/>
                  </a:rPr>
                  <a:t>[</a:t>
                </a:r>
                <a:r>
                  <a:rPr lang="en-US" altLang="he-IL" baseline="-25000" dirty="0">
                    <a:solidFill>
                      <a:schemeClr val="tx1"/>
                    </a:solidFill>
                    <a:latin typeface="Symbol" panose="05050102010706020507" pitchFamily="18" charset="2"/>
                    <a:sym typeface="Symbol" panose="05050102010706020507" pitchFamily="18" charset="2"/>
                  </a:rPr>
                  <a:t> </a:t>
                </a:r>
                <a:r>
                  <a:rPr lang="en-US" altLang="he-IL" dirty="0">
                    <a:solidFill>
                      <a:schemeClr val="tx1"/>
                    </a:solidFill>
                    <a:latin typeface="Symbol" panose="05050102010706020507" pitchFamily="18" charset="2"/>
                    <a:sym typeface="Symbol" panose="05050102010706020507" pitchFamily="18" charset="2"/>
                  </a:rPr>
                  <a:t>A, </a:t>
                </a:r>
                <a14:m>
                  <m:oMath xmlns:m="http://schemas.openxmlformats.org/officeDocument/2006/math">
                    <m:r>
                      <a:rPr lang="en-US" alt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¬</m:t>
                    </m:r>
                    <m:sSub>
                      <m:sSubPr>
                        <m:ctrlP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𝑙</m:t>
                        </m:r>
                      </m:e>
                      <m:sub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sSub>
                      <m:sSubPr>
                        <m:ctrlP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𝑙</m:t>
                        </m:r>
                      </m:e>
                      <m:sub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,…,</m:t>
                    </m:r>
                    <m:sSub>
                      <m:sSubPr>
                        <m:ctrlP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𝑙</m:t>
                        </m:r>
                      </m:e>
                      <m:sub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he-IL" dirty="0">
                    <a:solidFill>
                      <a:schemeClr val="tx1"/>
                    </a:solidFill>
                    <a:latin typeface="Symbol" panose="05050102010706020507" pitchFamily="18" charset="2"/>
                    <a:sym typeface="Symbol" panose="05050102010706020507" pitchFamily="18" charset="2"/>
                  </a:rPr>
                  <a:t>)</a:t>
                </a:r>
              </a:p>
              <a:p>
                <a:pPr lvl="1" algn="l" rtl="0" eaLnBrk="1" hangingPunct="1"/>
                <a:r>
                  <a:rPr lang="en-US" altLang="he-IL" dirty="0">
                    <a:sym typeface="Symbol" panose="05050102010706020507" pitchFamily="18" charset="2"/>
                  </a:rPr>
                  <a:t>This clearly </a:t>
                </a:r>
                <a:r>
                  <a:rPr lang="en-US" altLang="he-IL" dirty="0">
                    <a:solidFill>
                      <a:schemeClr val="hlink"/>
                    </a:solidFill>
                    <a:sym typeface="Symbol" panose="05050102010706020507" pitchFamily="18" charset="2"/>
                  </a:rPr>
                  <a:t>deactivates</a:t>
                </a:r>
                <a:r>
                  <a:rPr lang="en-US" altLang="he-IL" dirty="0">
                    <a:sym typeface="Symbol" panose="05050102010706020507" pitchFamily="18" charset="2"/>
                  </a:rPr>
                  <a:t> the </a:t>
                </a:r>
                <a:r>
                  <a:rPr lang="en-US" altLang="he-IL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B</a:t>
                </a:r>
                <a:r>
                  <a:rPr lang="en-US" altLang="he-IL" dirty="0">
                    <a:sym typeface="Symbol" panose="05050102010706020507" pitchFamily="18" charset="2"/>
                  </a:rPr>
                  <a:t> clauses. </a:t>
                </a:r>
              </a:p>
              <a:p>
                <a:pPr lvl="1" algn="l" rtl="0" eaLnBrk="1" hangingPunct="1"/>
                <a:endParaRPr lang="en-US" altLang="he-IL" dirty="0">
                  <a:sym typeface="Symbol" panose="05050102010706020507" pitchFamily="18" charset="2"/>
                </a:endParaRPr>
              </a:p>
              <a:p>
                <a:pPr algn="l" rtl="0" eaLnBrk="1" hangingPunct="1"/>
                <a:r>
                  <a:rPr lang="en-US" altLang="he-IL" dirty="0">
                    <a:sym typeface="Symbol" panose="05050102010706020507" pitchFamily="18" charset="2"/>
                  </a:rPr>
                  <a:t>Everything that was learned before, can be reused. </a:t>
                </a:r>
              </a:p>
              <a:p>
                <a:pPr lvl="1" algn="l" rtl="0" eaLnBrk="1" hangingPunct="1"/>
                <a:r>
                  <a:rPr lang="en-US" altLang="he-IL" dirty="0">
                    <a:sym typeface="Symbol" panose="05050102010706020507" pitchFamily="18" charset="2"/>
                  </a:rPr>
                  <a:t>Problem solved!</a:t>
                </a:r>
              </a:p>
            </p:txBody>
          </p:sp>
        </mc:Choice>
        <mc:Fallback xmlns=""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296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B9343F-89A5-4050-81FE-65614120CDBC}" type="slidenum">
              <a:rPr lang="he-IL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Extensions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he-IL" dirty="0"/>
              <a:t>Incremental SAT</a:t>
            </a:r>
          </a:p>
          <a:p>
            <a:pPr algn="l" rtl="0" eaLnBrk="1" hangingPunct="1"/>
            <a:r>
              <a:rPr lang="en-US" altLang="he-IL" dirty="0">
                <a:solidFill>
                  <a:schemeClr val="hlink"/>
                </a:solidFill>
              </a:rPr>
              <a:t>Pseudo-Boolean constraints + optimization</a:t>
            </a:r>
          </a:p>
          <a:p>
            <a:pPr algn="l" rtl="0" eaLnBrk="1" hangingPunct="1"/>
            <a:r>
              <a:rPr lang="en-US" altLang="he-IL" dirty="0"/>
              <a:t>CSP – constraints solving problem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B9343F-89A5-4050-81FE-65614120CDBC}" type="slidenum">
              <a:rPr lang="he-IL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dirty="0"/>
              <a:t>Pseudo-Boolean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indent="-457200" algn="l" rtl="0" eaLnBrk="1" hangingPunct="1"/>
                <a:r>
                  <a:rPr lang="en-US" altLang="he-IL" dirty="0"/>
                  <a:t>Constraints of the form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he-IL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he-IL" dirty="0"/>
              </a:p>
              <a:p>
                <a:pPr marL="720725" lvl="1" indent="-393700" algn="l" rtl="0" eaLnBrk="1" hangingPunct="1"/>
                <a:r>
                  <a:rPr lang="en-US" altLang="he-IL" dirty="0">
                    <a:sym typeface="Symbol" panose="05050102010706020507" pitchFamily="18" charset="2"/>
                  </a:rPr>
                  <a:t>Example 1:</a:t>
                </a:r>
                <a:r>
                  <a:rPr lang="en-US" altLang="he-IL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3</m:t>
                    </m:r>
                    <m:sSub>
                      <m:sSubPr>
                        <m:ctrlP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alt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2</m:t>
                    </m:r>
                    <m:sSub>
                      <m:sSubPr>
                        <m:ctrlP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en-US" alt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3</m:t>
                    </m:r>
                    <m:sSub>
                      <m:sSubPr>
                        <m:ctrlP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5</m:t>
                        </m:r>
                      </m:sub>
                    </m:sSub>
                    <m:r>
                      <a:rPr lang="en-US" alt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≤</m:t>
                    </m:r>
                    <m:r>
                      <a:rPr lang="en-US" alt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4</m:t>
                    </m:r>
                  </m:oMath>
                </a14:m>
                <a:r>
                  <a:rPr lang="en-US" altLang="he-IL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</a:t>
                </a:r>
              </a:p>
              <a:p>
                <a:pPr marL="725488" lvl="1" indent="-381000" algn="l" rtl="0" eaLnBrk="1" hangingPunct="1"/>
                <a:r>
                  <a:rPr lang="en-US" altLang="he-IL" dirty="0">
                    <a:sym typeface="Symbol" panose="05050102010706020507" pitchFamily="18" charset="2"/>
                  </a:rPr>
                  <a:t>Example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sSub>
                      <m:sSubPr>
                        <m:ctrlP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sSub>
                      <m:sSubPr>
                        <m:ctrlP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sub>
                    </m:sSub>
                    <m:r>
                      <a:rPr lang="en-US" alt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≥</m:t>
                    </m:r>
                    <m:r>
                      <a:rPr lang="en-US" alt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</m:t>
                    </m:r>
                  </m:oMath>
                </a14:m>
                <a:r>
                  <a:rPr lang="en-US" altLang="he-IL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 </a:t>
                </a:r>
                <a:r>
                  <a:rPr lang="en-US" altLang="he-IL" dirty="0">
                    <a:sym typeface="Symbol" panose="05050102010706020507" pitchFamily="18" charset="2"/>
                  </a:rPr>
                  <a:t>// cardinality constraints</a:t>
                </a:r>
              </a:p>
              <a:p>
                <a:pPr marL="725488" lvl="1" indent="-381000" algn="l" rtl="0" eaLnBrk="1" hangingPunct="1"/>
                <a:r>
                  <a:rPr lang="en-US" altLang="he-IL" dirty="0">
                    <a:sym typeface="Symbol" panose="05050102010706020507" pitchFamily="18" charset="2"/>
                  </a:rPr>
                  <a:t>Example </a:t>
                </a:r>
                <a:r>
                  <a:rPr lang="en-US" altLang="he-IL" dirty="0" smtClean="0">
                    <a:sym typeface="Symbol" panose="05050102010706020507" pitchFamily="18" charset="2"/>
                  </a:rPr>
                  <a:t>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sSub>
                      <m:sSubPr>
                        <m:ctrlP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+…+</m:t>
                    </m:r>
                    <m:sSub>
                      <m:sSubPr>
                        <m:ctrlP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b>
                    </m:sSub>
                    <m:r>
                      <a:rPr lang="en-US" alt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</m:t>
                    </m:r>
                  </m:oMath>
                </a14:m>
                <a:r>
                  <a:rPr lang="en-US" altLang="he-IL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he-IL" dirty="0">
                    <a:sym typeface="Symbol" panose="05050102010706020507" pitchFamily="18" charset="2"/>
                  </a:rPr>
                  <a:t>// “1-hot” encoding</a:t>
                </a:r>
              </a:p>
              <a:p>
                <a:pPr marL="457200" indent="-457200" algn="l" rtl="0" eaLnBrk="1" hangingPunct="1"/>
                <a:endParaRPr lang="en-US" altLang="he-IL" dirty="0">
                  <a:sym typeface="Symbol" panose="05050102010706020507" pitchFamily="18" charset="2"/>
                </a:endParaRPr>
              </a:p>
              <a:p>
                <a:pPr marL="457200" indent="-457200" algn="l" rtl="0" eaLnBrk="1" hangingPunct="1"/>
                <a:r>
                  <a:rPr lang="en-US" altLang="he-IL" dirty="0">
                    <a:sym typeface="Symbol" panose="05050102010706020507" pitchFamily="18" charset="2"/>
                  </a:rPr>
                  <a:t>Pseudo-Boolean solving (PBS)</a:t>
                </a:r>
              </a:p>
              <a:p>
                <a:pPr marL="457200" indent="-457200" algn="l" rtl="0" eaLnBrk="1" hangingPunct="1"/>
                <a:endParaRPr lang="en-US" altLang="he-IL" dirty="0">
                  <a:sym typeface="Symbol" panose="05050102010706020507" pitchFamily="18" charset="2"/>
                </a:endParaRPr>
              </a:p>
              <a:p>
                <a:pPr marL="457200" indent="-457200" algn="l" rtl="0" eaLnBrk="1" hangingPunct="1"/>
                <a:r>
                  <a:rPr lang="en-US" altLang="he-IL" dirty="0">
                    <a:sym typeface="Symbol" panose="05050102010706020507" pitchFamily="18" charset="2"/>
                  </a:rPr>
                  <a:t>Can be used for optimization problems.</a:t>
                </a:r>
              </a:p>
              <a:p>
                <a:pPr marL="725488" lvl="1" indent="-381000" algn="l" rtl="0" eaLnBrk="1" hangingPunct="1"/>
                <a:r>
                  <a:rPr lang="en-US" altLang="he-IL" dirty="0">
                    <a:sym typeface="Symbol" panose="05050102010706020507" pitchFamily="18" charset="2"/>
                  </a:rPr>
                  <a:t>Same as 0-1 Integer Linear Programming</a:t>
                </a:r>
              </a:p>
              <a:p>
                <a:pPr marL="725488" lvl="1" indent="-381000" algn="l" rtl="0" eaLnBrk="1" hangingPunct="1"/>
                <a:r>
                  <a:rPr lang="en-US" altLang="he-IL" dirty="0">
                    <a:sym typeface="Symbol" panose="05050102010706020507" pitchFamily="18" charset="2"/>
                  </a:rPr>
                  <a:t>Sometimes called Pseudo-Boolean Optimization (PBO)</a:t>
                </a:r>
              </a:p>
              <a:p>
                <a:pPr marL="457200" indent="-457200" algn="l" rtl="0" eaLnBrk="1" hangingPunct="1"/>
                <a:endParaRPr lang="en-US" altLang="he-IL" dirty="0">
                  <a:sym typeface="Symbol" panose="05050102010706020507" pitchFamily="18" charset="2"/>
                </a:endParaRPr>
              </a:p>
              <a:p>
                <a:pPr marL="725488" lvl="1" indent="-381000" algn="l" rtl="0" eaLnBrk="1" hangingPunct="1">
                  <a:buFont typeface="Wingdings" panose="05000000000000000000" pitchFamily="2" charset="2"/>
                  <a:buNone/>
                </a:pPr>
                <a:endParaRPr lang="en-US" altLang="he-IL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296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B9343F-89A5-4050-81FE-65614120CDBC}" type="slidenum">
              <a:rPr lang="he-IL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dirty="0"/>
              <a:t>PBS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38905" y="1268760"/>
                <a:ext cx="8229600" cy="4530725"/>
              </a:xfrm>
            </p:spPr>
            <p:txBody>
              <a:bodyPr/>
              <a:lstStyle/>
              <a:p>
                <a:pPr marL="457200" indent="-457200" algn="l" rtl="0" eaLnBrk="1" hangingPunct="1"/>
                <a:r>
                  <a:rPr lang="en-US" altLang="he-IL" dirty="0" smtClean="0">
                    <a:sym typeface="Symbol" panose="05050102010706020507" pitchFamily="18" charset="2"/>
                  </a:rPr>
                  <a:t>Two approaches to PBS: </a:t>
                </a:r>
              </a:p>
              <a:p>
                <a:pPr marL="725488" lvl="1" indent="-381000" algn="l" rtl="0" eaLnBrk="1" hangingPunct="1">
                  <a:buFont typeface="Wingdings" panose="05000000000000000000" pitchFamily="2" charset="2"/>
                  <a:buAutoNum type="arabicPeriod"/>
                </a:pPr>
                <a:r>
                  <a:rPr lang="en-US" altLang="he-IL" dirty="0">
                    <a:sym typeface="Symbol" panose="05050102010706020507" pitchFamily="18" charset="2"/>
                  </a:rPr>
                  <a:t>Reduction to CNF</a:t>
                </a:r>
              </a:p>
              <a:p>
                <a:pPr marL="1090613" lvl="2" indent="-419100" algn="l" rtl="0" eaLnBrk="1" hangingPunct="1">
                  <a:buFont typeface="Wingdings" panose="05000000000000000000" pitchFamily="2" charset="2"/>
                  <a:buChar char="q"/>
                </a:pPr>
                <a:r>
                  <a:rPr lang="en-US" altLang="he-IL" dirty="0">
                    <a:solidFill>
                      <a:schemeClr val="tx2"/>
                    </a:solidFill>
                    <a:sym typeface="Symbol" panose="05050102010706020507" pitchFamily="18" charset="2"/>
                  </a:rPr>
                  <a:t>Simplest approach: enumerate satisfying assignments, e.g. </a:t>
                </a:r>
                <a:br>
                  <a:rPr lang="en-US" altLang="he-IL" dirty="0">
                    <a:solidFill>
                      <a:schemeClr val="tx2"/>
                    </a:solidFill>
                    <a:sym typeface="Symbol" panose="05050102010706020507" pitchFamily="18" charset="2"/>
                  </a:rPr>
                </a:br>
                <a14:m>
                  <m:oMath xmlns:m="http://schemas.openxmlformats.org/officeDocument/2006/math">
                    <m:r>
                      <a:rPr lang="en-US" alt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3</m:t>
                    </m:r>
                    <m:sSub>
                      <m:sSubPr>
                        <m:ctrlP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alt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2</m:t>
                    </m:r>
                    <m:sSub>
                      <m:sSubPr>
                        <m:ctrlP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≤</m:t>
                    </m:r>
                    <m:r>
                      <a:rPr lang="en-US" alt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4</m:t>
                    </m:r>
                  </m:oMath>
                </a14:m>
                <a:r>
                  <a:rPr lang="en-US" altLang="he-IL" dirty="0" smtClean="0">
                    <a:latin typeface="cmsy10" panose="020B0500000000000000" pitchFamily="34" charset="0"/>
                    <a:sym typeface="Symbol" panose="05050102010706020507" pitchFamily="18" charset="2"/>
                  </a:rPr>
                  <a:t>	</a:t>
                </a:r>
                <a:r>
                  <a:rPr lang="en-US" altLang="he-IL" dirty="0">
                    <a:latin typeface="cmsy10" panose="020B0500000000000000" pitchFamily="34" charset="0"/>
                    <a:sym typeface="Symbol" panose="05050102010706020507" pitchFamily="18" charset="2"/>
                  </a:rPr>
                  <a:t>)</a:t>
                </a:r>
                <a:r>
                  <a:rPr lang="en-US" altLang="he-IL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he-IL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(¬</m:t>
                    </m:r>
                    <m:sSub>
                      <m:sSubPr>
                        <m:ctrlPr>
                          <a:rPr lang="en-US" altLang="he-IL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he-IL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he-IL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he-IL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∨¬</m:t>
                    </m:r>
                    <m:sSub>
                      <m:sSubPr>
                        <m:ctrlPr>
                          <a:rPr lang="en-US" altLang="he-IL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he-IL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he-IL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he-IL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he-IL" dirty="0">
                  <a:sym typeface="Symbol" panose="05050102010706020507" pitchFamily="18" charset="2"/>
                </a:endParaRPr>
              </a:p>
              <a:p>
                <a:pPr marL="1090613" lvl="2" indent="-419100" algn="l" rtl="0" eaLnBrk="1" hangingPunct="1">
                  <a:buFont typeface="Wingdings" panose="05000000000000000000" pitchFamily="2" charset="2"/>
                  <a:buChar char="q"/>
                </a:pPr>
                <a:r>
                  <a:rPr lang="en-US" altLang="he-IL" dirty="0" smtClean="0">
                    <a:solidFill>
                      <a:schemeClr val="tx2"/>
                    </a:solidFill>
                    <a:sym typeface="Symbol" panose="05050102010706020507" pitchFamily="18" charset="2"/>
                  </a:rPr>
                  <a:t>(better </a:t>
                </a:r>
                <a:r>
                  <a:rPr lang="en-US" altLang="he-IL" dirty="0">
                    <a:solidFill>
                      <a:schemeClr val="tx2"/>
                    </a:solidFill>
                    <a:sym typeface="Symbol" panose="05050102010706020507" pitchFamily="18" charset="2"/>
                  </a:rPr>
                  <a:t>encodings </a:t>
                </a:r>
                <a:r>
                  <a:rPr lang="en-US" altLang="he-IL" dirty="0" smtClean="0">
                    <a:solidFill>
                      <a:schemeClr val="tx2"/>
                    </a:solidFill>
                    <a:sym typeface="Symbol" panose="05050102010706020507" pitchFamily="18" charset="2"/>
                  </a:rPr>
                  <a:t>exist)</a:t>
                </a:r>
                <a:endParaRPr lang="en-US" altLang="he-IL" dirty="0">
                  <a:solidFill>
                    <a:schemeClr val="tx2"/>
                  </a:solidFill>
                  <a:sym typeface="Symbol" panose="05050102010706020507" pitchFamily="18" charset="2"/>
                </a:endParaRPr>
              </a:p>
              <a:p>
                <a:pPr marL="725488" lvl="1" indent="-381000" algn="l" rtl="0" eaLnBrk="1" hangingPunct="1">
                  <a:buFont typeface="Wingdings" panose="05000000000000000000" pitchFamily="2" charset="2"/>
                  <a:buAutoNum type="arabicPeriod"/>
                </a:pPr>
                <a:endParaRPr lang="en-US" altLang="he-IL" dirty="0">
                  <a:sym typeface="Symbol" panose="05050102010706020507" pitchFamily="18" charset="2"/>
                </a:endParaRPr>
              </a:p>
              <a:p>
                <a:pPr marL="725488" lvl="1" indent="-381000" algn="l" rtl="0" eaLnBrk="1" hangingPunct="1">
                  <a:buFont typeface="Wingdings" panose="05000000000000000000" pitchFamily="2" charset="2"/>
                  <a:buAutoNum type="arabicPeriod"/>
                </a:pPr>
                <a:r>
                  <a:rPr lang="en-US" altLang="he-IL" dirty="0">
                    <a:sym typeface="Symbol" panose="05050102010706020507" pitchFamily="18" charset="2"/>
                  </a:rPr>
                  <a:t>Special treatment of PB constraints:</a:t>
                </a:r>
              </a:p>
              <a:p>
                <a:pPr marL="1090613" lvl="2" indent="-419100" algn="l" rtl="0" eaLnBrk="1" hangingPunct="1">
                  <a:buFont typeface="Wingdings" panose="05000000000000000000" pitchFamily="2" charset="2"/>
                  <a:buChar char="q"/>
                </a:pPr>
                <a:r>
                  <a:rPr lang="en-US" altLang="he-IL" dirty="0" smtClean="0">
                    <a:solidFill>
                      <a:schemeClr val="tx2"/>
                    </a:solidFill>
                    <a:sym typeface="Symbol" panose="05050102010706020507" pitchFamily="18" charset="2"/>
                  </a:rPr>
                  <a:t>A dedicated </a:t>
                </a:r>
                <a:r>
                  <a:rPr lang="en-US" altLang="he-IL" dirty="0">
                    <a:solidFill>
                      <a:schemeClr val="tx2"/>
                    </a:solidFill>
                    <a:sym typeface="Symbol" panose="05050102010706020507" pitchFamily="18" charset="2"/>
                  </a:rPr>
                  <a:t>BCP process, e.g.,</a:t>
                </a:r>
                <a:br>
                  <a:rPr lang="en-US" altLang="he-IL" dirty="0">
                    <a:solidFill>
                      <a:schemeClr val="tx2"/>
                    </a:solidFill>
                    <a:sym typeface="Symbol" panose="05050102010706020507" pitchFamily="18" charset="2"/>
                  </a:rPr>
                </a:br>
                <a14:m>
                  <m:oMath xmlns:m="http://schemas.openxmlformats.org/officeDocument/2006/math">
                    <m:r>
                      <a:rPr lang="en-US" alt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3</m:t>
                    </m:r>
                    <m:sSub>
                      <m:sSubPr>
                        <m:ctrlP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alt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2</m:t>
                    </m:r>
                    <m:sSub>
                      <m:sSubPr>
                        <m:ctrlP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≤</m:t>
                    </m:r>
                    <m:r>
                      <a:rPr lang="en-US" alt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4</m:t>
                    </m:r>
                  </m:oMath>
                </a14:m>
                <a:r>
                  <a:rPr lang="en-US" altLang="he-IL" dirty="0">
                    <a:sym typeface="Symbol" panose="05050102010706020507" pitchFamily="18" charset="2"/>
                  </a:rPr>
                  <a:t/>
                </a:r>
                <a:br>
                  <a:rPr lang="en-US" altLang="he-IL" dirty="0">
                    <a:sym typeface="Symbol" panose="05050102010706020507" pitchFamily="18" charset="2"/>
                  </a:rPr>
                </a:br>
                <a:r>
                  <a:rPr lang="en-US" altLang="he-IL" dirty="0">
                    <a:solidFill>
                      <a:schemeClr val="tx2"/>
                    </a:solidFill>
                    <a:sym typeface="Symbol" panose="05050102010706020507" pitchFamily="18" charset="2"/>
                  </a:rPr>
                  <a:t>BCP:</a:t>
                </a:r>
                <a:r>
                  <a:rPr lang="en-US" altLang="he-IL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he-IL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he-IL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he-IL" dirty="0" smtClean="0">
                    <a:sym typeface="Symbol" panose="05050102010706020507" pitchFamily="18" charset="2"/>
                  </a:rPr>
                  <a:t> </a:t>
                </a:r>
                <a:r>
                  <a:rPr lang="en-US" altLang="he-IL" dirty="0">
                    <a:solidFill>
                      <a:schemeClr val="tx2"/>
                    </a:solidFill>
                    <a:sym typeface="Symbol" panose="05050102010706020507" pitchFamily="18" charset="2"/>
                  </a:rPr>
                  <a:t>implies</a:t>
                </a:r>
                <a:r>
                  <a:rPr lang="en-US" altLang="he-IL" dirty="0" smtClean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he-IL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¬</m:t>
                        </m:r>
                        <m:r>
                          <a:rPr lang="en-US" altLang="he-IL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he-IL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</m:oMath>
                </a14:m>
                <a:endParaRPr lang="en-US" altLang="he-IL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38905" y="1268760"/>
                <a:ext cx="8229600" cy="4530725"/>
              </a:xfrm>
              <a:blipFill>
                <a:blip r:embed="rId3"/>
                <a:stretch>
                  <a:fillRect l="-296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B9343F-89A5-4050-81FE-65614120CDBC}" type="slidenum">
              <a:rPr lang="he-IL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What about the objective 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30725"/>
          </a:xfrm>
        </p:spPr>
        <p:txBody>
          <a:bodyPr/>
          <a:lstStyle/>
          <a:p>
            <a:pPr marL="609600" indent="-609600" algn="l" rtl="0" eaLnBrk="1" hangingPunct="1">
              <a:buFont typeface="Wingdings" panose="05000000000000000000" pitchFamily="2" charset="2"/>
              <a:buNone/>
            </a:pPr>
            <a:r>
              <a:rPr lang="en-US" altLang="he-IL" dirty="0"/>
              <a:t> </a:t>
            </a:r>
            <a:r>
              <a:rPr lang="en-US" altLang="he-IL" dirty="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</a:t>
            </a:r>
            <a:r>
              <a:rPr lang="en-US" altLang="he-IL" dirty="0"/>
              <a:t> – CNF, </a:t>
            </a:r>
            <a:r>
              <a:rPr lang="en-US" altLang="he-IL" dirty="0">
                <a:solidFill>
                  <a:schemeClr val="tx1"/>
                </a:solidFill>
              </a:rPr>
              <a:t>O</a:t>
            </a:r>
            <a:r>
              <a:rPr lang="en-US" altLang="he-IL" dirty="0"/>
              <a:t> – (min.) objective</a:t>
            </a:r>
          </a:p>
          <a:p>
            <a:pPr marL="609600" indent="-609600" algn="l" rtl="0" eaLnBrk="1" hangingPunct="1">
              <a:buFont typeface="Wingdings" panose="05000000000000000000" pitchFamily="2" charset="2"/>
              <a:buAutoNum type="arabicPeriod"/>
            </a:pPr>
            <a:endParaRPr lang="en-US" altLang="he-IL" dirty="0"/>
          </a:p>
          <a:p>
            <a:pPr marL="609600" indent="-609600" algn="l" rtl="0" eaLnBrk="1" hangingPunct="1">
              <a:buFont typeface="Wingdings" panose="05000000000000000000" pitchFamily="2" charset="2"/>
              <a:buAutoNum type="arabicPeriod"/>
            </a:pPr>
            <a:r>
              <a:rPr lang="en-US" altLang="he-IL" dirty="0">
                <a:solidFill>
                  <a:schemeClr val="tx1"/>
                </a:solidFill>
              </a:rPr>
              <a:t>e =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1</a:t>
            </a:r>
            <a:r>
              <a:rPr lang="en-US" altLang="he-IL" dirty="0">
                <a:latin typeface="Garamond" panose="02020404030301010803" pitchFamily="18" charset="0"/>
              </a:rPr>
              <a:t>;</a:t>
            </a:r>
          </a:p>
          <a:p>
            <a:pPr marL="609600" indent="-609600" algn="l" rtl="0" eaLnBrk="1" hangingPunct="1">
              <a:buFont typeface="Wingdings" panose="05000000000000000000" pitchFamily="2" charset="2"/>
              <a:buAutoNum type="arabicPeriod"/>
            </a:pPr>
            <a:r>
              <a:rPr lang="en-US" altLang="he-IL" dirty="0"/>
              <a:t>While </a:t>
            </a:r>
            <a:r>
              <a:rPr lang="en-US" altLang="he-IL" dirty="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</a:t>
            </a:r>
            <a:r>
              <a:rPr lang="en-US" altLang="he-IL" dirty="0">
                <a:solidFill>
                  <a:schemeClr val="tx1"/>
                </a:solidFill>
              </a:rPr>
              <a:t>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dirty="0">
                <a:solidFill>
                  <a:schemeClr val="tx1"/>
                </a:solidFill>
              </a:rPr>
              <a:t> (O &lt; e) </a:t>
            </a:r>
            <a:r>
              <a:rPr lang="en-US" altLang="he-IL" dirty="0"/>
              <a:t>is SAT</a:t>
            </a:r>
          </a:p>
          <a:p>
            <a:pPr marL="852488" lvl="1" indent="-508000" algn="l" rtl="0" eaLnBrk="1" hangingPunct="1">
              <a:buFont typeface="Wingdings" panose="05000000000000000000" pitchFamily="2" charset="2"/>
              <a:buAutoNum type="romanUcPeriod"/>
            </a:pPr>
            <a:r>
              <a:rPr lang="en-US" altLang="he-IL" dirty="0"/>
              <a:t>Let </a:t>
            </a:r>
            <a:r>
              <a:rPr lang="en-US" altLang="he-IL" dirty="0">
                <a:solidFill>
                  <a:schemeClr val="tx1"/>
                </a:solidFill>
                <a:latin typeface="cmmi10" panose="020B0500000000000000" pitchFamily="34" charset="0"/>
              </a:rPr>
              <a:t>®</a:t>
            </a:r>
            <a:r>
              <a:rPr lang="en-US" altLang="he-IL" dirty="0"/>
              <a:t> be the solution;</a:t>
            </a:r>
          </a:p>
          <a:p>
            <a:pPr marL="852488" lvl="1" indent="-508000" algn="l" rtl="0" eaLnBrk="1" hangingPunct="1">
              <a:buFont typeface="Wingdings" panose="05000000000000000000" pitchFamily="2" charset="2"/>
              <a:buAutoNum type="romanUcPeriod"/>
            </a:pPr>
            <a:r>
              <a:rPr lang="en-US" altLang="he-IL" dirty="0">
                <a:solidFill>
                  <a:schemeClr val="tx1"/>
                </a:solidFill>
              </a:rPr>
              <a:t>e</a:t>
            </a:r>
            <a:r>
              <a:rPr lang="en-US" altLang="he-IL" dirty="0"/>
              <a:t> = </a:t>
            </a:r>
            <a:r>
              <a:rPr lang="en-US" altLang="he-IL" dirty="0">
                <a:solidFill>
                  <a:schemeClr val="tx1"/>
                </a:solidFill>
                <a:latin typeface="cmmi10" panose="020B0500000000000000" pitchFamily="34" charset="0"/>
              </a:rPr>
              <a:t>®</a:t>
            </a:r>
            <a:r>
              <a:rPr lang="en-US" altLang="he-IL" dirty="0">
                <a:solidFill>
                  <a:schemeClr val="tx1"/>
                </a:solidFill>
                <a:latin typeface="Garamond" panose="02020404030301010803" pitchFamily="18" charset="0"/>
              </a:rPr>
              <a:t>(</a:t>
            </a:r>
            <a:r>
              <a:rPr lang="en-US" altLang="he-IL" dirty="0">
                <a:solidFill>
                  <a:schemeClr val="tx1"/>
                </a:solidFill>
              </a:rPr>
              <a:t>O</a:t>
            </a:r>
            <a:r>
              <a:rPr lang="en-US" altLang="he-IL" dirty="0">
                <a:solidFill>
                  <a:schemeClr val="tx1"/>
                </a:solidFill>
                <a:latin typeface="Garamond" panose="02020404030301010803" pitchFamily="18" charset="0"/>
              </a:rPr>
              <a:t>);</a:t>
            </a:r>
          </a:p>
          <a:p>
            <a:pPr marL="609600" indent="-609600" algn="l" rtl="0" eaLnBrk="1" hangingPunct="1">
              <a:buFont typeface="Wingdings" panose="05000000000000000000" pitchFamily="2" charset="2"/>
              <a:buAutoNum type="arabicPeriod"/>
            </a:pPr>
            <a:r>
              <a:rPr lang="en-US" altLang="he-IL" dirty="0"/>
              <a:t>return </a:t>
            </a:r>
            <a:r>
              <a:rPr lang="en-US" altLang="he-IL" dirty="0">
                <a:solidFill>
                  <a:schemeClr val="tx1"/>
                </a:solidFill>
              </a:rPr>
              <a:t>e</a:t>
            </a:r>
            <a:r>
              <a:rPr lang="en-US" altLang="he-IL" dirty="0"/>
              <a:t>;</a:t>
            </a:r>
          </a:p>
          <a:p>
            <a:pPr marL="609600" indent="-609600" algn="l" rtl="0" eaLnBrk="1" hangingPunct="1">
              <a:buFont typeface="Wingdings" panose="05000000000000000000" pitchFamily="2" charset="2"/>
              <a:buAutoNum type="arabicPeriod"/>
            </a:pPr>
            <a:endParaRPr lang="en-US" altLang="he-IL" dirty="0"/>
          </a:p>
          <a:p>
            <a:pPr marL="609600" indent="-609600" algn="l" rtl="0" eaLnBrk="1" hangingPunct="1">
              <a:buFont typeface="Wingdings" panose="05000000000000000000" pitchFamily="2" charset="2"/>
              <a:buAutoNum type="arabicPeriod"/>
            </a:pPr>
            <a:endParaRPr lang="en-US" altLang="he-IL" dirty="0"/>
          </a:p>
          <a:p>
            <a:pPr marL="609600" indent="-609600" algn="l" rtl="0" eaLnBrk="1" hangingPunct="1">
              <a:buFont typeface="Wingdings" panose="05000000000000000000" pitchFamily="2" charset="2"/>
              <a:buNone/>
            </a:pPr>
            <a:r>
              <a:rPr lang="en-US" altLang="he-IL" dirty="0"/>
              <a:t>Can you see the value of incremental SAT in here ?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B9343F-89A5-4050-81FE-65614120CDBC}" type="slidenum">
              <a:rPr lang="he-IL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Extensions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he-IL" dirty="0"/>
              <a:t>Incremental SAT</a:t>
            </a:r>
          </a:p>
          <a:p>
            <a:pPr algn="l" rtl="0" eaLnBrk="1" hangingPunct="1"/>
            <a:r>
              <a:rPr lang="en-US" altLang="he-IL" dirty="0"/>
              <a:t>Cardinality constraints + optimization</a:t>
            </a:r>
          </a:p>
          <a:p>
            <a:pPr algn="l" rtl="0" eaLnBrk="1" hangingPunct="1"/>
            <a:r>
              <a:rPr lang="en-US" altLang="he-IL" dirty="0">
                <a:solidFill>
                  <a:schemeClr val="hlink"/>
                </a:solidFill>
              </a:rPr>
              <a:t>CSP – </a:t>
            </a:r>
            <a:r>
              <a:rPr lang="en-US" altLang="he-IL" dirty="0" smtClean="0">
                <a:solidFill>
                  <a:schemeClr val="hlink"/>
                </a:solidFill>
              </a:rPr>
              <a:t>the Constraints Satisfaction Problem</a:t>
            </a:r>
            <a:endParaRPr lang="en-US" altLang="he-IL" dirty="0">
              <a:solidFill>
                <a:schemeClr val="hlin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B9343F-89A5-4050-81FE-65614120CDBC}" type="slidenum">
              <a:rPr lang="he-IL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361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altLang="he-IL" dirty="0"/>
              <a:t>The Constraints </a:t>
            </a:r>
            <a:r>
              <a:rPr lang="en-US" altLang="he-IL" dirty="0" smtClean="0"/>
              <a:t>Satisfaction </a:t>
            </a:r>
            <a:r>
              <a:rPr lang="en-US" altLang="he-IL" dirty="0"/>
              <a:t>Problem (CSP)</a:t>
            </a:r>
            <a:endParaRPr lang="he-IL" altLang="he-IL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/>
            <a:r>
              <a:rPr lang="en-US" altLang="he-IL" dirty="0"/>
              <a:t>A higher-level modeling language than CNF</a:t>
            </a:r>
          </a:p>
          <a:p>
            <a:pPr lvl="1" algn="l" rtl="0" eaLnBrk="1" hangingPunct="1"/>
            <a:r>
              <a:rPr lang="en-US" altLang="he-IL" dirty="0"/>
              <a:t>May result in a much smaller / readable model</a:t>
            </a:r>
          </a:p>
          <a:p>
            <a:pPr algn="l" rtl="0" eaLnBrk="1" hangingPunct="1"/>
            <a:endParaRPr lang="en-US" altLang="he-IL" dirty="0"/>
          </a:p>
          <a:p>
            <a:pPr algn="l" rtl="0" eaLnBrk="1" hangingPunct="1"/>
            <a:r>
              <a:rPr lang="en-US" altLang="he-IL" dirty="0"/>
              <a:t>Some constraints are solved faster natively.</a:t>
            </a:r>
          </a:p>
          <a:p>
            <a:pPr lvl="1" algn="l" rtl="0" eaLnBrk="1" hangingPunct="1"/>
            <a:r>
              <a:rPr lang="en-US" altLang="he-IL" dirty="0"/>
              <a:t>In some cases in P rather than in NP </a:t>
            </a:r>
          </a:p>
          <a:p>
            <a:pPr lvl="1" algn="l" rtl="0" eaLnBrk="1" hangingPunct="1"/>
            <a:endParaRPr lang="en-US" altLang="he-IL" dirty="0"/>
          </a:p>
          <a:p>
            <a:pPr lvl="1" algn="l" rtl="0" eaLnBrk="1" hangingPunct="1"/>
            <a:endParaRPr lang="en-US" altLang="he-IL" dirty="0"/>
          </a:p>
          <a:p>
            <a:pPr algn="l" rtl="0" eaLnBrk="1" hangingPunct="1"/>
            <a:endParaRPr lang="he-IL" altLang="he-I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B9343F-89A5-4050-81FE-65614120CDBC}" type="slidenum">
              <a:rPr lang="he-IL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dirty="0"/>
              <a:t>The Constraints </a:t>
            </a:r>
            <a:r>
              <a:rPr lang="en-US" altLang="he-IL" dirty="0" smtClean="0"/>
              <a:t>Satisfaction </a:t>
            </a:r>
            <a:r>
              <a:rPr lang="en-US" altLang="he-IL" dirty="0"/>
              <a:t>Problem (CSP)</a:t>
            </a:r>
            <a:endParaRPr lang="he-IL" alt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 rtl="0" eaLnBrk="1" hangingPunct="1"/>
                <a:r>
                  <a:rPr lang="en-US" altLang="he-IL" dirty="0"/>
                  <a:t>Examples of popular constraints: </a:t>
                </a:r>
              </a:p>
              <a:p>
                <a:pPr lvl="1" algn="l" rtl="0" eaLnBrk="1" hangingPunct="1"/>
                <a:r>
                  <a:rPr lang="en-US" altLang="he-IL" dirty="0">
                    <a:solidFill>
                      <a:schemeClr val="tx1"/>
                    </a:solidFill>
                  </a:rPr>
                  <a:t>AllDifferent(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he-IL" dirty="0">
                    <a:solidFill>
                      <a:schemeClr val="tx1"/>
                    </a:solidFill>
                  </a:rPr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he-IL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he-IL" dirty="0"/>
                  <a:t>must have different values</a:t>
                </a:r>
              </a:p>
              <a:p>
                <a:pPr lvl="1" algn="l" rtl="0" eaLnBrk="1" hangingPunct="1"/>
                <a:endParaRPr lang="en-US" altLang="he-IL" dirty="0"/>
              </a:p>
              <a:p>
                <a:pPr lvl="1" algn="l" rtl="0" eaLnBrk="1" hangingPunct="1"/>
                <a:endParaRPr lang="en-US" altLang="he-IL" dirty="0"/>
              </a:p>
              <a:p>
                <a:pPr lvl="1" algn="l" rtl="0" eaLnBrk="1" hangingPunct="1"/>
                <a:endParaRPr lang="en-US" altLang="he-IL" dirty="0"/>
              </a:p>
              <a:p>
                <a:pPr lvl="1" algn="l" rtl="0" eaLnBrk="1" hangingPunct="1"/>
                <a:endParaRPr lang="en-US" altLang="he-IL" dirty="0"/>
              </a:p>
              <a:p>
                <a:pPr lvl="1" algn="l" rtl="0" eaLnBrk="1" hangingPunct="1"/>
                <a:endParaRPr lang="en-US" altLang="he-IL" dirty="0"/>
              </a:p>
              <a:p>
                <a:pPr lvl="1" algn="l" rtl="0" eaLnBrk="1" hangingPunct="1"/>
                <a:r>
                  <a:rPr lang="en-US" altLang="he-IL" dirty="0">
                    <a:solidFill>
                      <a:schemeClr val="tx1"/>
                    </a:solidFill>
                  </a:rPr>
                  <a:t>NoOverlap(</a:t>
                </a:r>
                <a14:m>
                  <m:oMath xmlns:m="http://schemas.openxmlformats.org/officeDocument/2006/math">
                    <m:r>
                      <a:rPr lang="en-US" alt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he-IL" dirty="0">
                    <a:solidFill>
                      <a:schemeClr val="tx1"/>
                    </a:solidFill>
                  </a:rPr>
                  <a:t>  </a:t>
                </a:r>
              </a:p>
              <a:p>
                <a:pPr lvl="1" algn="l" rtl="0" eaLnBrk="1" hangingPunct="1"/>
                <a:endParaRPr lang="he-IL" altLang="he-IL" dirty="0"/>
              </a:p>
            </p:txBody>
          </p:sp>
        </mc:Choice>
        <mc:Fallback xmlns="">
          <p:sp>
            <p:nvSpPr>
              <p:cNvPr id="1945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6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3348038" y="2874963"/>
            <a:ext cx="384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>
                <a:solidFill>
                  <a:schemeClr val="tx1"/>
                </a:solidFill>
              </a:rPr>
              <a:t>x</a:t>
            </a:r>
            <a:r>
              <a:rPr lang="en-US" altLang="he-IL" sz="1800" baseline="-25000">
                <a:solidFill>
                  <a:schemeClr val="tx1"/>
                </a:solidFill>
              </a:rPr>
              <a:t>1</a:t>
            </a:r>
            <a:endParaRPr lang="he-IL" altLang="he-IL" sz="1800">
              <a:solidFill>
                <a:schemeClr val="tx1"/>
              </a:solidFill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4067175" y="2636838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>
                <a:solidFill>
                  <a:schemeClr val="tx1"/>
                </a:solidFill>
              </a:rPr>
              <a:t>x</a:t>
            </a:r>
            <a:r>
              <a:rPr lang="en-US" altLang="he-IL" sz="1800" baseline="-25000">
                <a:solidFill>
                  <a:schemeClr val="tx1"/>
                </a:solidFill>
              </a:rPr>
              <a:t>2</a:t>
            </a:r>
            <a:endParaRPr lang="he-IL" altLang="he-IL" sz="1800">
              <a:solidFill>
                <a:schemeClr val="tx1"/>
              </a:solidFill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4611688" y="3141663"/>
            <a:ext cx="384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>
                <a:solidFill>
                  <a:schemeClr val="tx1"/>
                </a:solidFill>
              </a:rPr>
              <a:t>x</a:t>
            </a:r>
            <a:r>
              <a:rPr lang="en-US" altLang="he-IL" sz="1800" baseline="-25000">
                <a:solidFill>
                  <a:schemeClr val="tx1"/>
                </a:solidFill>
              </a:rPr>
              <a:t>3</a:t>
            </a:r>
            <a:endParaRPr lang="he-IL" altLang="he-IL" sz="1800">
              <a:solidFill>
                <a:schemeClr val="tx1"/>
              </a:solidFill>
            </a:endParaRP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4211638" y="3643313"/>
            <a:ext cx="385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>
                <a:solidFill>
                  <a:schemeClr val="tx1"/>
                </a:solidFill>
              </a:rPr>
              <a:t>x</a:t>
            </a:r>
            <a:r>
              <a:rPr lang="en-US" altLang="he-IL" sz="1800" baseline="-25000">
                <a:solidFill>
                  <a:schemeClr val="tx1"/>
                </a:solidFill>
              </a:rPr>
              <a:t>4</a:t>
            </a:r>
            <a:endParaRPr lang="he-IL" altLang="he-IL" sz="1800">
              <a:solidFill>
                <a:schemeClr val="tx1"/>
              </a:solidFill>
            </a:endParaRPr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3411538" y="3613150"/>
            <a:ext cx="3857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>
                <a:solidFill>
                  <a:schemeClr val="tx1"/>
                </a:solidFill>
              </a:rPr>
              <a:t>x</a:t>
            </a:r>
            <a:r>
              <a:rPr lang="en-US" altLang="he-IL" sz="1800" baseline="-25000">
                <a:solidFill>
                  <a:schemeClr val="tx1"/>
                </a:solidFill>
              </a:rPr>
              <a:t>5</a:t>
            </a:r>
            <a:endParaRPr lang="he-IL" altLang="he-IL" sz="1800">
              <a:solidFill>
                <a:schemeClr val="tx1"/>
              </a:solidFill>
            </a:endParaRPr>
          </a:p>
        </p:txBody>
      </p:sp>
      <p:sp>
        <p:nvSpPr>
          <p:cNvPr id="19465" name="TextBox 13"/>
          <p:cNvSpPr txBox="1">
            <a:spLocks noChangeArrowheads="1"/>
          </p:cNvSpPr>
          <p:nvPr/>
        </p:nvSpPr>
        <p:spPr bwMode="auto">
          <a:xfrm>
            <a:off x="3902075" y="3038475"/>
            <a:ext cx="3825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e-IL" altLang="he-IL" sz="28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</a:t>
            </a:r>
            <a:endParaRPr lang="he-IL" altLang="he-IL" sz="280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732213" y="5516563"/>
            <a:ext cx="141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643438" y="5157788"/>
            <a:ext cx="141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8" name="TextBox 17"/>
          <p:cNvSpPr txBox="1">
            <a:spLocks noChangeArrowheads="1"/>
          </p:cNvSpPr>
          <p:nvPr/>
        </p:nvSpPr>
        <p:spPr bwMode="auto">
          <a:xfrm>
            <a:off x="3635375" y="5445125"/>
            <a:ext cx="290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>
                <a:solidFill>
                  <a:schemeClr val="tx1"/>
                </a:solidFill>
                <a:latin typeface="Garamond" panose="02020404030301010803" pitchFamily="18" charset="0"/>
              </a:rPr>
              <a:t>x</a:t>
            </a:r>
            <a:endParaRPr lang="he-IL" altLang="he-IL" sz="1800" baseline="-25000">
              <a:solidFill>
                <a:schemeClr val="tx1"/>
              </a:solidFill>
            </a:endParaRPr>
          </a:p>
        </p:txBody>
      </p:sp>
      <p:sp>
        <p:nvSpPr>
          <p:cNvPr id="19469" name="TextBox 18"/>
          <p:cNvSpPr txBox="1">
            <a:spLocks noChangeArrowheads="1"/>
          </p:cNvSpPr>
          <p:nvPr/>
        </p:nvSpPr>
        <p:spPr bwMode="auto">
          <a:xfrm>
            <a:off x="4194175" y="5208588"/>
            <a:ext cx="384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>
                <a:solidFill>
                  <a:schemeClr val="tx1"/>
                </a:solidFill>
                <a:latin typeface="Garamond" panose="02020404030301010803" pitchFamily="18" charset="0"/>
              </a:rPr>
              <a:t>d</a:t>
            </a:r>
            <a:r>
              <a:rPr lang="en-US" altLang="he-IL" sz="1800" baseline="-25000">
                <a:solidFill>
                  <a:schemeClr val="tx1"/>
                </a:solidFill>
              </a:rPr>
              <a:t>1</a:t>
            </a:r>
            <a:endParaRPr lang="he-IL" altLang="he-IL" sz="1800" baseline="-25000">
              <a:solidFill>
                <a:schemeClr val="tx1"/>
              </a:solidFill>
            </a:endParaRPr>
          </a:p>
        </p:txBody>
      </p:sp>
      <p:sp>
        <p:nvSpPr>
          <p:cNvPr id="19470" name="TextBox 19"/>
          <p:cNvSpPr txBox="1">
            <a:spLocks noChangeArrowheads="1"/>
          </p:cNvSpPr>
          <p:nvPr/>
        </p:nvSpPr>
        <p:spPr bwMode="auto">
          <a:xfrm>
            <a:off x="4573588" y="4778375"/>
            <a:ext cx="280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>
                <a:solidFill>
                  <a:schemeClr val="tx1"/>
                </a:solidFill>
                <a:latin typeface="Garamond" panose="02020404030301010803" pitchFamily="18" charset="0"/>
              </a:rPr>
              <a:t>y</a:t>
            </a:r>
            <a:endParaRPr lang="he-IL" altLang="he-IL" sz="1800" baseline="-25000">
              <a:solidFill>
                <a:schemeClr val="tx1"/>
              </a:solidFill>
            </a:endParaRPr>
          </a:p>
        </p:txBody>
      </p:sp>
      <p:sp>
        <p:nvSpPr>
          <p:cNvPr id="19471" name="TextBox 20"/>
          <p:cNvSpPr txBox="1">
            <a:spLocks noChangeArrowheads="1"/>
          </p:cNvSpPr>
          <p:nvPr/>
        </p:nvSpPr>
        <p:spPr bwMode="auto">
          <a:xfrm>
            <a:off x="5124450" y="4846638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>
                <a:solidFill>
                  <a:schemeClr val="tx1"/>
                </a:solidFill>
                <a:latin typeface="Garamond" panose="02020404030301010803" pitchFamily="18" charset="0"/>
              </a:rPr>
              <a:t>d</a:t>
            </a:r>
            <a:r>
              <a:rPr lang="en-US" altLang="he-IL" sz="1800" baseline="-25000">
                <a:solidFill>
                  <a:schemeClr val="tx1"/>
                </a:solidFill>
              </a:rPr>
              <a:t>2</a:t>
            </a:r>
            <a:endParaRPr lang="he-IL" altLang="he-IL" sz="1800" baseline="-25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72" name="TextBox 21"/>
              <p:cNvSpPr txBox="1">
                <a:spLocks noChangeArrowheads="1"/>
              </p:cNvSpPr>
              <p:nvPr/>
            </p:nvSpPr>
            <p:spPr bwMode="auto">
              <a:xfrm>
                <a:off x="3875088" y="4237038"/>
                <a:ext cx="302967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r" rtl="1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 rtl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 rtl="1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 rtl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 rtl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he-IL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he-IL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he-IL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he-IL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he-IL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he-IL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he-IL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he-IL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he-IL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∨(</m:t>
                      </m:r>
                      <m:r>
                        <a:rPr lang="en-US" altLang="he-IL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he-IL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he-IL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he-IL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he-IL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he-IL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he-IL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he-IL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altLang="he-IL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47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75088" y="4237038"/>
                <a:ext cx="302967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475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B9343F-89A5-4050-81FE-65614120CDBC}" type="slidenum">
              <a:rPr lang="he-IL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The Constraints Satisfaction Problem (CSP)</a:t>
            </a:r>
            <a:endParaRPr lang="he-IL" alt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eaLnBrk="1" hangingPunct="1">
              <a:defRPr/>
            </a:pPr>
            <a:r>
              <a:rPr lang="en-US" dirty="0"/>
              <a:t>Example CSP formula: </a:t>
            </a:r>
          </a:p>
          <a:p>
            <a:pPr marL="0" indent="0" algn="l" rtl="0" eaLnBrk="1" hangingPunct="1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x &lt; y </a:t>
            </a:r>
            <a:r>
              <a:rPr lang="en-US" dirty="0">
                <a:solidFill>
                  <a:schemeClr val="tx1"/>
                </a:solidFill>
                <a:latin typeface="cmsy10"/>
              </a:rPr>
              <a:t>Æ</a:t>
            </a:r>
            <a:r>
              <a:rPr lang="en-US" dirty="0">
                <a:solidFill>
                  <a:schemeClr val="tx1"/>
                </a:solidFill>
              </a:rPr>
              <a:t> y &lt; z </a:t>
            </a:r>
            <a:r>
              <a:rPr lang="en-US" dirty="0">
                <a:solidFill>
                  <a:schemeClr val="tx1"/>
                </a:solidFill>
                <a:latin typeface="cmsy10"/>
              </a:rPr>
              <a:t>Æ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latin typeface="cmsy10"/>
              </a:rPr>
              <a:t>:</a:t>
            </a:r>
            <a:r>
              <a:rPr lang="en-US" dirty="0" err="1">
                <a:solidFill>
                  <a:schemeClr val="tx1"/>
                </a:solidFill>
              </a:rPr>
              <a:t>allDifferent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x,y,z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  <a:p>
            <a:pPr algn="l" rtl="0" eaLnBrk="1" hangingPunct="1"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l" rtl="0" eaLnBrk="1" hangingPunct="1">
              <a:defRPr/>
            </a:pPr>
            <a:r>
              <a:rPr lang="en-US" dirty="0"/>
              <a:t>The classic CSP is restricted to finite discrete domains</a:t>
            </a:r>
          </a:p>
          <a:p>
            <a:pPr algn="l" rtl="0" eaLnBrk="1" hangingPunct="1">
              <a:defRPr/>
            </a:pPr>
            <a:endParaRPr lang="en-US" dirty="0"/>
          </a:p>
          <a:p>
            <a:pPr algn="l" rtl="0" eaLnBrk="1" hangingPunct="1"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B9343F-89A5-4050-81FE-65614120CDBC}" type="slidenum">
              <a:rPr lang="he-IL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1FE0A21-675B-4831-849C-BE933E73E7F8}" type="slidenum">
              <a:rPr lang="he-IL" altLang="en-US" smtClean="0">
                <a:latin typeface="Garamond" panose="02020404030301010803" pitchFamily="18" charset="0"/>
              </a:rPr>
              <a:pPr/>
              <a:t>19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Main steps </a:t>
            </a:r>
            <a:r>
              <a:rPr lang="en-US" altLang="he-IL">
                <a:latin typeface="Arial" panose="020B0604020202020204" pitchFamily="34" charset="0"/>
              </a:rPr>
              <a:t>–</a:t>
            </a:r>
            <a:r>
              <a:rPr lang="en-US" altLang="he-IL"/>
              <a:t> SAT and CSP*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4475162" cy="4933950"/>
          </a:xfrm>
        </p:spPr>
        <p:txBody>
          <a:bodyPr/>
          <a:lstStyle/>
          <a:p>
            <a:pPr algn="l" rtl="0"/>
            <a:r>
              <a:rPr lang="en-US" altLang="he-IL"/>
              <a:t>“Decide”</a:t>
            </a:r>
          </a:p>
          <a:p>
            <a:pPr lvl="1" algn="l" rtl="0"/>
            <a:r>
              <a:rPr lang="en-US" altLang="he-IL"/>
              <a:t>Variable, value</a:t>
            </a:r>
          </a:p>
          <a:p>
            <a:pPr algn="l" rtl="0"/>
            <a:endParaRPr lang="en-US" altLang="he-IL"/>
          </a:p>
          <a:p>
            <a:pPr algn="l" rtl="0"/>
            <a:r>
              <a:rPr lang="en-US" altLang="he-IL"/>
              <a:t>“Boolean Constraints Propagation (BCP)”</a:t>
            </a:r>
          </a:p>
          <a:p>
            <a:pPr lvl="1" algn="l" rtl="0"/>
            <a:r>
              <a:rPr lang="en-US" altLang="he-IL"/>
              <a:t>infer implied assignments</a:t>
            </a:r>
          </a:p>
          <a:p>
            <a:pPr lvl="1" algn="l" rtl="0"/>
            <a:endParaRPr lang="en-US" altLang="he-IL"/>
          </a:p>
          <a:p>
            <a:pPr algn="l" rtl="0"/>
            <a:r>
              <a:rPr lang="en-US" altLang="he-IL"/>
              <a:t>“Analyze conflict”</a:t>
            </a:r>
          </a:p>
          <a:p>
            <a:pPr lvl="1" algn="l" rtl="0"/>
            <a:r>
              <a:rPr lang="en-US" altLang="he-IL"/>
              <a:t>applies learning</a:t>
            </a:r>
          </a:p>
          <a:p>
            <a:pPr lvl="1" algn="l" rtl="0"/>
            <a:r>
              <a:rPr lang="en-US" altLang="he-IL"/>
              <a:t>computes backtracking level</a:t>
            </a:r>
            <a:endParaRPr lang="en-US" altLang="he-IL" sz="2400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4668838" y="1556792"/>
            <a:ext cx="4475162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9925" indent="-325438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2350" indent="-350838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9850" indent="-315913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81163" indent="-339725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363" indent="-339725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95563" indent="-339725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52763" indent="-339725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509963" indent="-339725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he-IL" i="1" dirty="0"/>
              <a:t>Same</a:t>
            </a:r>
          </a:p>
          <a:p>
            <a:pPr lvl="1" algn="l" rtl="0"/>
            <a:endParaRPr lang="en-US" altLang="he-IL" sz="2200" dirty="0">
              <a:solidFill>
                <a:srgbClr val="004623"/>
              </a:solidFill>
            </a:endParaRPr>
          </a:p>
          <a:p>
            <a:pPr algn="l" rtl="0"/>
            <a:endParaRPr lang="en-US" altLang="he-IL" dirty="0"/>
          </a:p>
          <a:p>
            <a:pPr algn="l" rtl="0"/>
            <a:r>
              <a:rPr lang="en-US" altLang="he-IL" dirty="0"/>
              <a:t>“Constraints Propagation (CP)”</a:t>
            </a:r>
          </a:p>
          <a:p>
            <a:pPr lvl="1" algn="l" rtl="0"/>
            <a:r>
              <a:rPr lang="en-US" altLang="he-IL" sz="2200" dirty="0">
                <a:solidFill>
                  <a:srgbClr val="004623"/>
                </a:solidFill>
              </a:rPr>
              <a:t>same</a:t>
            </a:r>
          </a:p>
          <a:p>
            <a:pPr algn="l" rtl="0"/>
            <a:endParaRPr lang="en-US" altLang="he-IL" dirty="0"/>
          </a:p>
          <a:p>
            <a:pPr algn="l" rtl="0"/>
            <a:r>
              <a:rPr lang="en-US" altLang="he-IL" i="1" dirty="0"/>
              <a:t>Adapted to general constraints</a:t>
            </a: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611188" y="1052513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he-IL" b="1" u="sng"/>
              <a:t>SAT</a:t>
            </a:r>
          </a:p>
        </p:txBody>
      </p:sp>
      <p:sp>
        <p:nvSpPr>
          <p:cNvPr id="21511" name="Text Box 6"/>
          <p:cNvSpPr txBox="1">
            <a:spLocks noChangeArrowheads="1"/>
          </p:cNvSpPr>
          <p:nvPr/>
        </p:nvSpPr>
        <p:spPr bwMode="auto">
          <a:xfrm>
            <a:off x="4800600" y="1052513"/>
            <a:ext cx="654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he-IL" b="1" u="sng"/>
              <a:t>CSP</a:t>
            </a:r>
          </a:p>
        </p:txBody>
      </p:sp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179388" y="6230938"/>
            <a:ext cx="33099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he-IL"/>
              <a:t>*As implemented in HaifaCSP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Incremental satisfiability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he-IL"/>
              <a:t>Many, perhaps most, applications of SAT in the industry, look like this:</a:t>
            </a:r>
          </a:p>
          <a:p>
            <a:pPr algn="l" rtl="0" eaLnBrk="1" hangingPunct="1">
              <a:buFont typeface="Wingdings" panose="05000000000000000000" pitchFamily="2" charset="2"/>
              <a:buNone/>
            </a:pPr>
            <a:endParaRPr lang="en-US" altLang="he-IL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5478463" y="3098800"/>
            <a:ext cx="6381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>
                <a:solidFill>
                  <a:schemeClr val="tx1"/>
                </a:solidFill>
              </a:rPr>
              <a:t>SAT</a:t>
            </a: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5797550" y="266541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5710238" y="2609850"/>
            <a:ext cx="322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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932363" y="4538663"/>
            <a:ext cx="1728787" cy="1223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>
                <a:solidFill>
                  <a:schemeClr val="tx1"/>
                </a:solidFill>
              </a:rPr>
              <a:t>Add/remove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>
                <a:solidFill>
                  <a:schemeClr val="tx1"/>
                </a:solidFill>
              </a:rPr>
              <a:t>clauses from </a:t>
            </a:r>
            <a:r>
              <a:rPr lang="en-US" altLang="he-IL" sz="18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</a:t>
            </a:r>
          </a:p>
        </p:txBody>
      </p:sp>
      <p:cxnSp>
        <p:nvCxnSpPr>
          <p:cNvPr id="4104" name="AutoShape 9"/>
          <p:cNvCxnSpPr>
            <a:cxnSpLocks noChangeShapeType="1"/>
            <a:stCxn id="4100" idx="2"/>
            <a:endCxn id="4106" idx="0"/>
          </p:cNvCxnSpPr>
          <p:nvPr/>
        </p:nvCxnSpPr>
        <p:spPr bwMode="auto">
          <a:xfrm flipH="1">
            <a:off x="5795963" y="3475038"/>
            <a:ext cx="1587" cy="327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5" name="AutoShape 10"/>
          <p:cNvCxnSpPr>
            <a:cxnSpLocks noChangeShapeType="1"/>
            <a:stCxn id="4103" idx="3"/>
            <a:endCxn id="4100" idx="3"/>
          </p:cNvCxnSpPr>
          <p:nvPr/>
        </p:nvCxnSpPr>
        <p:spPr bwMode="auto">
          <a:xfrm flipH="1" flipV="1">
            <a:off x="6116638" y="3287713"/>
            <a:ext cx="544512" cy="1863725"/>
          </a:xfrm>
          <a:prstGeom prst="bentConnector3">
            <a:avLst>
              <a:gd name="adj1" fmla="val -4169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5514975" y="3802063"/>
            <a:ext cx="5619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>
                <a:solidFill>
                  <a:schemeClr val="tx1"/>
                </a:solidFill>
              </a:rPr>
              <a:t>ok?</a:t>
            </a:r>
          </a:p>
        </p:txBody>
      </p:sp>
      <p:cxnSp>
        <p:nvCxnSpPr>
          <p:cNvPr id="4107" name="AutoShape 12"/>
          <p:cNvCxnSpPr>
            <a:cxnSpLocks noChangeShapeType="1"/>
            <a:stCxn id="4106" idx="2"/>
            <a:endCxn id="4103" idx="0"/>
          </p:cNvCxnSpPr>
          <p:nvPr/>
        </p:nvCxnSpPr>
        <p:spPr bwMode="auto">
          <a:xfrm>
            <a:off x="5795963" y="4178300"/>
            <a:ext cx="1587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8" name="Line 14"/>
          <p:cNvSpPr>
            <a:spLocks noChangeShapeType="1"/>
          </p:cNvSpPr>
          <p:nvPr/>
        </p:nvSpPr>
        <p:spPr bwMode="auto">
          <a:xfrm flipH="1">
            <a:off x="4932363" y="4033838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9" name="Text Box 15"/>
          <p:cNvSpPr txBox="1">
            <a:spLocks noChangeArrowheads="1"/>
          </p:cNvSpPr>
          <p:nvPr/>
        </p:nvSpPr>
        <p:spPr bwMode="auto">
          <a:xfrm>
            <a:off x="4968875" y="3692525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4110" name="Text Box 16"/>
          <p:cNvSpPr txBox="1">
            <a:spLocks noChangeArrowheads="1"/>
          </p:cNvSpPr>
          <p:nvPr/>
        </p:nvSpPr>
        <p:spPr bwMode="auto">
          <a:xfrm>
            <a:off x="5724525" y="414972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4111" name="Text Box 17"/>
          <p:cNvSpPr txBox="1">
            <a:spLocks noChangeArrowheads="1"/>
          </p:cNvSpPr>
          <p:nvPr/>
        </p:nvSpPr>
        <p:spPr bwMode="auto">
          <a:xfrm>
            <a:off x="6805613" y="3887788"/>
            <a:ext cx="322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</a:t>
            </a:r>
          </a:p>
        </p:txBody>
      </p:sp>
      <p:sp>
        <p:nvSpPr>
          <p:cNvPr id="4112" name="Text Box 18"/>
          <p:cNvSpPr txBox="1">
            <a:spLocks noChangeArrowheads="1"/>
          </p:cNvSpPr>
          <p:nvPr/>
        </p:nvSpPr>
        <p:spPr bwMode="auto">
          <a:xfrm>
            <a:off x="684213" y="3213100"/>
            <a:ext cx="307648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 u="sng" dirty="0"/>
              <a:t>Examples:</a:t>
            </a:r>
          </a:p>
          <a:p>
            <a:pPr marL="285750" indent="-285750" algn="l" rtl="0" eaLnBrk="1" hangingPunct="1">
              <a:spcBef>
                <a:spcPct val="0"/>
              </a:spcBef>
              <a:buClrTx/>
              <a:buSzTx/>
            </a:pPr>
            <a:r>
              <a:rPr lang="en-US" altLang="he-IL" sz="1800" i="1" dirty="0"/>
              <a:t>Planning</a:t>
            </a:r>
          </a:p>
          <a:p>
            <a:pPr marL="285750" indent="-285750" algn="l" rtl="0" eaLnBrk="1" hangingPunct="1">
              <a:spcBef>
                <a:spcPct val="0"/>
              </a:spcBef>
              <a:buClrTx/>
              <a:buSzTx/>
            </a:pPr>
            <a:r>
              <a:rPr lang="en-US" altLang="he-IL" sz="1800" i="1" dirty="0"/>
              <a:t>Bounded Model-checking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B9343F-89A5-4050-81FE-65614120CDBC}" type="slidenum">
              <a:rPr lang="he-IL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126F11C-4253-4DED-9D68-5AA7E433A41B}" type="slidenum">
              <a:rPr lang="he-IL" altLang="en-US" smtClean="0">
                <a:latin typeface="Garamond" panose="02020404030301010803" pitchFamily="18" charset="0"/>
              </a:rPr>
              <a:pPr/>
              <a:t>20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pPr rtl="0"/>
            <a:r>
              <a:rPr lang="en-US" altLang="he-IL"/>
              <a:t>About that </a:t>
            </a:r>
            <a:r>
              <a:rPr lang="en-US" altLang="he-IL">
                <a:latin typeface="Arial" panose="020B0604020202020204" pitchFamily="34" charset="0"/>
              </a:rPr>
              <a:t>“</a:t>
            </a:r>
            <a:r>
              <a:rPr lang="en-US" altLang="he-IL"/>
              <a:t>Constraints Propagation (CP)</a:t>
            </a:r>
            <a:r>
              <a:rPr lang="en-US" altLang="he-IL">
                <a:latin typeface="Arial" panose="020B0604020202020204" pitchFamily="34" charset="0"/>
              </a:rPr>
              <a:t>”</a:t>
            </a:r>
            <a:endParaRPr lang="en-US" altLang="he-IL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altLang="he-IL"/>
              <a:t>Each constraint is accompanied with its own </a:t>
            </a:r>
            <a:r>
              <a:rPr lang="en-US" altLang="he-IL" i="1"/>
              <a:t>propagator</a:t>
            </a:r>
            <a:r>
              <a:rPr lang="en-US" altLang="he-IL"/>
              <a:t>.</a:t>
            </a:r>
          </a:p>
          <a:p>
            <a:pPr lvl="1" algn="l" rtl="0"/>
            <a:r>
              <a:rPr lang="en-US" altLang="he-IL"/>
              <a:t>the equivalent of BCP in SAT</a:t>
            </a:r>
          </a:p>
          <a:p>
            <a:pPr lvl="1" algn="l" rtl="0"/>
            <a:endParaRPr lang="en-US" altLang="he-IL"/>
          </a:p>
          <a:p>
            <a:pPr algn="l" rtl="0"/>
            <a:r>
              <a:rPr lang="en-US" altLang="he-IL"/>
              <a:t>Example:</a:t>
            </a:r>
            <a:br>
              <a:rPr lang="en-US" altLang="he-IL"/>
            </a:br>
            <a:r>
              <a:rPr lang="en-US" altLang="he-IL"/>
              <a:t/>
            </a:r>
            <a:br>
              <a:rPr lang="en-US" altLang="he-IL"/>
            </a:br>
            <a:r>
              <a:rPr lang="en-US" altLang="he-IL"/>
              <a:t>Given  </a:t>
            </a:r>
            <a:r>
              <a:rPr lang="en-US" altLang="he-IL" sz="2200">
                <a:solidFill>
                  <a:schemeClr val="tx1"/>
                </a:solidFill>
              </a:rPr>
              <a:t>x</a:t>
            </a:r>
            <a:r>
              <a:rPr lang="en-US" altLang="he-IL" sz="2200" baseline="-25000">
                <a:solidFill>
                  <a:schemeClr val="tx1"/>
                </a:solidFill>
              </a:rPr>
              <a:t>1 </a:t>
            </a:r>
            <a:r>
              <a:rPr lang="en-US" altLang="he-IL" sz="2200">
                <a:solidFill>
                  <a:schemeClr val="tx1"/>
                </a:solidFill>
              </a:rPr>
              <a:t>, x</a:t>
            </a:r>
            <a:r>
              <a:rPr lang="en-US" altLang="he-IL" sz="2200" baseline="-25000">
                <a:solidFill>
                  <a:schemeClr val="tx1"/>
                </a:solidFill>
              </a:rPr>
              <a:t>2 </a:t>
            </a:r>
            <a:r>
              <a:rPr lang="en-US" altLang="he-IL" sz="2200">
                <a:solidFill>
                  <a:schemeClr val="tx1"/>
                </a:solidFill>
              </a:rPr>
              <a:t>,</a:t>
            </a:r>
            <a:r>
              <a:rPr lang="en-US" altLang="he-IL" sz="2200" baseline="-25000">
                <a:solidFill>
                  <a:schemeClr val="tx1"/>
                </a:solidFill>
              </a:rPr>
              <a:t> </a:t>
            </a:r>
            <a:r>
              <a:rPr lang="en-US" altLang="he-IL" sz="2200">
                <a:solidFill>
                  <a:schemeClr val="tx1"/>
                </a:solidFill>
              </a:rPr>
              <a:t>x</a:t>
            </a:r>
            <a:r>
              <a:rPr lang="en-US" altLang="he-IL" sz="2200" baseline="-25000">
                <a:solidFill>
                  <a:schemeClr val="tx1"/>
                </a:solidFill>
              </a:rPr>
              <a:t>3 </a:t>
            </a:r>
            <a:r>
              <a:rPr lang="en-US" altLang="he-IL" sz="2200">
                <a:solidFill>
                  <a:schemeClr val="tx1"/>
                </a:solidFill>
                <a:latin typeface="cmsy10" panose="020B0500000000000000" pitchFamily="34" charset="0"/>
              </a:rPr>
              <a:t>2</a:t>
            </a:r>
            <a:r>
              <a:rPr lang="en-US" altLang="he-IL" sz="2200">
                <a:solidFill>
                  <a:schemeClr val="tx1"/>
                </a:solidFill>
              </a:rPr>
              <a:t> [1..3], AllDifferent(x</a:t>
            </a:r>
            <a:r>
              <a:rPr lang="en-US" altLang="he-IL" sz="2200" baseline="-25000">
                <a:solidFill>
                  <a:schemeClr val="tx1"/>
                </a:solidFill>
              </a:rPr>
              <a:t>1 </a:t>
            </a:r>
            <a:r>
              <a:rPr lang="en-US" altLang="he-IL" sz="2200">
                <a:solidFill>
                  <a:schemeClr val="tx1"/>
                </a:solidFill>
              </a:rPr>
              <a:t>, x</a:t>
            </a:r>
            <a:r>
              <a:rPr lang="en-US" altLang="he-IL" sz="2200" baseline="-25000">
                <a:solidFill>
                  <a:schemeClr val="tx1"/>
                </a:solidFill>
              </a:rPr>
              <a:t>2 </a:t>
            </a:r>
            <a:r>
              <a:rPr lang="en-US" altLang="he-IL" sz="2200">
                <a:solidFill>
                  <a:schemeClr val="tx1"/>
                </a:solidFill>
              </a:rPr>
              <a:t>,</a:t>
            </a:r>
            <a:r>
              <a:rPr lang="en-US" altLang="he-IL" sz="2200" baseline="-25000">
                <a:solidFill>
                  <a:schemeClr val="tx1"/>
                </a:solidFill>
              </a:rPr>
              <a:t> </a:t>
            </a:r>
            <a:r>
              <a:rPr lang="en-US" altLang="he-IL" sz="2200">
                <a:solidFill>
                  <a:schemeClr val="tx1"/>
                </a:solidFill>
              </a:rPr>
              <a:t>x</a:t>
            </a:r>
            <a:r>
              <a:rPr lang="en-US" altLang="he-IL" sz="2200" baseline="-25000">
                <a:solidFill>
                  <a:schemeClr val="tx1"/>
                </a:solidFill>
              </a:rPr>
              <a:t>3 </a:t>
            </a:r>
            <a:r>
              <a:rPr lang="en-US" altLang="he-IL" sz="2200">
                <a:solidFill>
                  <a:schemeClr val="tx1"/>
                </a:solidFill>
              </a:rPr>
              <a:t>) </a:t>
            </a:r>
            <a:br>
              <a:rPr lang="en-US" altLang="he-IL" sz="2200">
                <a:solidFill>
                  <a:schemeClr val="tx1"/>
                </a:solidFill>
              </a:rPr>
            </a:br>
            <a:r>
              <a:rPr lang="en-US" altLang="he-IL" sz="2200">
                <a:solidFill>
                  <a:schemeClr val="tx1"/>
                </a:solidFill>
              </a:rPr>
              <a:t/>
            </a:r>
            <a:br>
              <a:rPr lang="en-US" altLang="he-IL" sz="2200">
                <a:solidFill>
                  <a:schemeClr val="tx1"/>
                </a:solidFill>
              </a:rPr>
            </a:br>
            <a:r>
              <a:rPr lang="en-US" altLang="he-IL" sz="2200">
                <a:solidFill>
                  <a:schemeClr val="tx1"/>
                </a:solidFill>
              </a:rPr>
              <a:t>CP: x</a:t>
            </a:r>
            <a:r>
              <a:rPr lang="en-US" altLang="he-IL" sz="2200" baseline="-25000">
                <a:solidFill>
                  <a:schemeClr val="tx1"/>
                </a:solidFill>
              </a:rPr>
              <a:t>1</a:t>
            </a:r>
            <a:r>
              <a:rPr lang="en-US" altLang="he-IL" sz="2200">
                <a:solidFill>
                  <a:schemeClr val="tx1"/>
                </a:solidFill>
              </a:rPr>
              <a:t> = 1 </a:t>
            </a:r>
            <a:r>
              <a:rPr lang="en-US" altLang="he-IL" sz="2200">
                <a:solidFill>
                  <a:schemeClr val="tx1"/>
                </a:solidFill>
                <a:latin typeface="cmsy10" panose="020B0500000000000000" pitchFamily="34" charset="0"/>
              </a:rPr>
              <a:t>)</a:t>
            </a:r>
            <a:r>
              <a:rPr lang="en-US" altLang="he-IL" sz="2200">
                <a:solidFill>
                  <a:schemeClr val="tx1"/>
                </a:solidFill>
              </a:rPr>
              <a:t> x</a:t>
            </a:r>
            <a:r>
              <a:rPr lang="en-US" altLang="he-IL" sz="2200" baseline="-25000">
                <a:solidFill>
                  <a:schemeClr val="tx1"/>
                </a:solidFill>
              </a:rPr>
              <a:t>2 </a:t>
            </a:r>
            <a:r>
              <a:rPr lang="en-US" altLang="he-IL" sz="2200">
                <a:solidFill>
                  <a:schemeClr val="tx1"/>
                </a:solidFill>
              </a:rPr>
              <a:t>,</a:t>
            </a:r>
            <a:r>
              <a:rPr lang="en-US" altLang="he-IL" sz="2200" baseline="-25000">
                <a:solidFill>
                  <a:schemeClr val="tx1"/>
                </a:solidFill>
              </a:rPr>
              <a:t> </a:t>
            </a:r>
            <a:r>
              <a:rPr lang="en-US" altLang="he-IL" sz="2200">
                <a:solidFill>
                  <a:schemeClr val="tx1"/>
                </a:solidFill>
              </a:rPr>
              <a:t>x</a:t>
            </a:r>
            <a:r>
              <a:rPr lang="en-US" altLang="he-IL" sz="2200" baseline="-25000">
                <a:solidFill>
                  <a:schemeClr val="tx1"/>
                </a:solidFill>
              </a:rPr>
              <a:t>3 </a:t>
            </a:r>
            <a:r>
              <a:rPr lang="en-US" altLang="he-IL" sz="2200">
                <a:solidFill>
                  <a:schemeClr val="tx1"/>
                </a:solidFill>
                <a:latin typeface="cmsy10" panose="020B0500000000000000" pitchFamily="34" charset="0"/>
              </a:rPr>
              <a:t>2</a:t>
            </a:r>
            <a:r>
              <a:rPr lang="en-US" altLang="he-IL" sz="2200">
                <a:solidFill>
                  <a:schemeClr val="tx1"/>
                </a:solidFill>
              </a:rPr>
              <a:t> [2..3] </a:t>
            </a:r>
            <a:br>
              <a:rPr lang="en-US" altLang="he-IL" sz="2200">
                <a:solidFill>
                  <a:schemeClr val="tx1"/>
                </a:solidFill>
              </a:rPr>
            </a:br>
            <a:endParaRPr lang="en-US" altLang="he-IL" sz="2200">
              <a:solidFill>
                <a:schemeClr val="tx1"/>
              </a:solidFill>
            </a:endParaRPr>
          </a:p>
          <a:p>
            <a:pPr algn="l" rtl="0"/>
            <a:endParaRPr lang="en-US" altLang="he-IL" sz="2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altLang="he-IL"/>
              <a:t>CSP and SAT</a:t>
            </a:r>
            <a:endParaRPr lang="he-IL" alt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eaLnBrk="1" hangingPunct="1">
              <a:defRPr/>
            </a:pPr>
            <a:r>
              <a:rPr lang="en-US" dirty="0"/>
              <a:t>So what is better in terms of run-time, CSP or SAT ?</a:t>
            </a:r>
          </a:p>
          <a:p>
            <a:pPr lvl="1" algn="l" rtl="0" eaLnBrk="1" hangingPunct="1">
              <a:defRPr/>
            </a:pPr>
            <a:r>
              <a:rPr lang="en-US" dirty="0"/>
              <a:t>Currently SAT seems to lead in most cases, but definitely not always.</a:t>
            </a:r>
          </a:p>
          <a:p>
            <a:pPr lvl="1" algn="l" rtl="0" eaLnBrk="1" hangingPunct="1">
              <a:defRPr/>
            </a:pPr>
            <a:endParaRPr lang="en-US" dirty="0"/>
          </a:p>
          <a:p>
            <a:pPr algn="l" rtl="0" eaLnBrk="1" hangingPunct="1">
              <a:defRPr/>
            </a:pPr>
            <a:r>
              <a:rPr lang="en-US" dirty="0"/>
              <a:t>They </a:t>
            </a:r>
            <a:r>
              <a:rPr lang="en-US"/>
              <a:t>constantly steal </a:t>
            </a:r>
            <a:r>
              <a:rPr lang="en-US" dirty="0"/>
              <a:t>ideas from each other</a:t>
            </a:r>
          </a:p>
          <a:p>
            <a:pPr lvl="1" algn="l" rtl="0" eaLnBrk="1" hangingPunct="1">
              <a:defRPr/>
            </a:pPr>
            <a:endParaRPr lang="en-US" dirty="0"/>
          </a:p>
          <a:p>
            <a:pPr marL="0" indent="0" algn="l" rtl="0" eaLnBrk="1" hangingPunct="1">
              <a:buFont typeface="Wingdings" panose="05000000000000000000" pitchFamily="2" charset="2"/>
              <a:buNone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0" indent="0" algn="l" rtl="0" eaLnBrk="1" hangingPunct="1">
              <a:buFont typeface="Wingdings" panose="05000000000000000000" pitchFamily="2" charset="2"/>
              <a:buNone/>
              <a:defRPr/>
            </a:pP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B9343F-89A5-4050-81FE-65614120CDBC}" type="slidenum">
              <a:rPr lang="he-IL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Incremental satisfiability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he-IL"/>
              <a:t>So we need to solve a sequence of similar problems: </a:t>
            </a:r>
            <a:br>
              <a:rPr lang="en-US" altLang="he-IL"/>
            </a:br>
            <a:r>
              <a:rPr lang="en-US" altLang="he-IL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</a:t>
            </a:r>
            <a:r>
              <a:rPr lang="en-US" altLang="he-IL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he-IL"/>
              <a:t>, </a:t>
            </a:r>
            <a:r>
              <a:rPr lang="en-US" altLang="he-IL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</a:t>
            </a:r>
            <a:r>
              <a:rPr lang="en-US" altLang="he-IL" baseline="-2500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he-IL"/>
              <a:t>, … </a:t>
            </a:r>
          </a:p>
          <a:p>
            <a:pPr algn="l" rtl="0" eaLnBrk="1" hangingPunct="1"/>
            <a:endParaRPr lang="en-US" altLang="he-IL"/>
          </a:p>
          <a:p>
            <a:pPr algn="l" rtl="0" eaLnBrk="1" hangingPunct="1"/>
            <a:r>
              <a:rPr lang="en-US" altLang="he-IL"/>
              <a:t>Can we do better than just restarting the process each time?</a:t>
            </a:r>
          </a:p>
          <a:p>
            <a:pPr algn="l" rtl="0" eaLnBrk="1" hangingPunct="1"/>
            <a:endParaRPr lang="en-US" altLang="he-IL"/>
          </a:p>
          <a:p>
            <a:pPr algn="l" rtl="0" eaLnBrk="1" hangingPunct="1"/>
            <a:r>
              <a:rPr lang="en-US" altLang="he-IL"/>
              <a:t>Yes! We can reuse some of the learned clauses.</a:t>
            </a:r>
          </a:p>
          <a:p>
            <a:pPr lvl="1" algn="l" rtl="0" eaLnBrk="1" hangingPunct="1"/>
            <a:r>
              <a:rPr lang="en-US" altLang="he-IL"/>
              <a:t>But which ones ?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B9343F-89A5-4050-81FE-65614120CDBC}" type="slidenum">
              <a:rPr lang="he-IL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Incremental satisfiability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he-IL"/>
              <a:t>Let </a:t>
            </a:r>
            <a:r>
              <a:rPr lang="en-US" altLang="he-IL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</a:t>
            </a:r>
            <a:r>
              <a:rPr lang="en-US" altLang="he-IL" baseline="-2500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he-IL">
                <a:solidFill>
                  <a:schemeClr val="tx1"/>
                </a:solidFill>
              </a:rPr>
              <a:t> = (</a:t>
            </a:r>
            <a:r>
              <a:rPr lang="en-US" altLang="he-IL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</a:t>
            </a:r>
            <a:r>
              <a:rPr lang="en-US" altLang="he-IL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[</a:t>
            </a:r>
            <a:r>
              <a:rPr lang="en-US" altLang="he-IL">
                <a:solidFill>
                  <a:schemeClr val="tx1"/>
                </a:solidFill>
              </a:rPr>
              <a:t> A)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n</a:t>
            </a:r>
            <a:r>
              <a:rPr lang="en-US" altLang="he-IL">
                <a:solidFill>
                  <a:schemeClr val="tx1"/>
                </a:solidFill>
              </a:rPr>
              <a:t> B</a:t>
            </a:r>
          </a:p>
          <a:p>
            <a:pPr lvl="1" algn="l" rtl="0" eaLnBrk="1" hangingPunct="1"/>
            <a:r>
              <a:rPr lang="en-US" altLang="he-IL"/>
              <a:t>i.e., added </a:t>
            </a:r>
            <a:r>
              <a:rPr lang="en-US" altLang="he-IL">
                <a:solidFill>
                  <a:schemeClr val="tx1"/>
                </a:solidFill>
              </a:rPr>
              <a:t>A</a:t>
            </a:r>
            <a:r>
              <a:rPr lang="en-US" altLang="he-IL"/>
              <a:t> clauses, removed </a:t>
            </a:r>
            <a:r>
              <a:rPr lang="en-US" altLang="he-IL">
                <a:solidFill>
                  <a:schemeClr val="tx1"/>
                </a:solidFill>
              </a:rPr>
              <a:t>B</a:t>
            </a:r>
            <a:r>
              <a:rPr lang="en-US" altLang="he-IL"/>
              <a:t> clauses.</a:t>
            </a:r>
          </a:p>
          <a:p>
            <a:pPr algn="l" rtl="0" eaLnBrk="1" hangingPunct="1"/>
            <a:r>
              <a:rPr lang="en-US" altLang="he-IL" u="sng"/>
              <a:t>Q: Which learned clauses can we reuse?</a:t>
            </a:r>
          </a:p>
          <a:p>
            <a:pPr algn="l" rtl="0" eaLnBrk="1" hangingPunct="1"/>
            <a:r>
              <a:rPr lang="en-US" altLang="he-IL"/>
              <a:t>A: Everything learned for </a:t>
            </a:r>
            <a:r>
              <a:rPr lang="en-US" altLang="he-IL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</a:t>
            </a:r>
            <a:r>
              <a:rPr lang="en-US" altLang="he-IL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  <a:sym typeface="Symbol" panose="05050102010706020507" pitchFamily="18" charset="2"/>
              </a:rPr>
              <a:t>n</a:t>
            </a:r>
            <a:r>
              <a:rPr lang="en-US" altLang="he-IL">
                <a:solidFill>
                  <a:schemeClr val="tx1"/>
                </a:solidFill>
              </a:rPr>
              <a:t> B</a:t>
            </a:r>
          </a:p>
          <a:p>
            <a:pPr algn="l" rtl="0" eaLnBrk="1" hangingPunct="1"/>
            <a:endParaRPr lang="en-US" altLang="he-IL"/>
          </a:p>
          <a:p>
            <a:pPr algn="l" rtl="0" eaLnBrk="1" hangingPunct="1"/>
            <a:r>
              <a:rPr lang="en-US" altLang="he-IL"/>
              <a:t>How? </a:t>
            </a:r>
          </a:p>
          <a:p>
            <a:pPr lvl="1" algn="l" rtl="0" eaLnBrk="1" hangingPunct="1"/>
            <a:r>
              <a:rPr lang="en-US" altLang="he-IL"/>
              <a:t>Two options: </a:t>
            </a:r>
            <a:r>
              <a:rPr lang="en-US" altLang="he-IL" i="1">
                <a:solidFill>
                  <a:schemeClr val="hlink"/>
                </a:solidFill>
              </a:rPr>
              <a:t>marking-based</a:t>
            </a:r>
            <a:r>
              <a:rPr lang="en-US" altLang="he-IL"/>
              <a:t>, </a:t>
            </a:r>
            <a:r>
              <a:rPr lang="en-US" altLang="he-IL" i="1">
                <a:solidFill>
                  <a:schemeClr val="hlink"/>
                </a:solidFill>
              </a:rPr>
              <a:t>assumptions-based.</a:t>
            </a:r>
          </a:p>
          <a:p>
            <a:pPr lvl="1" algn="l" rtl="0" eaLnBrk="1" hangingPunct="1"/>
            <a:r>
              <a:rPr lang="en-US" altLang="he-IL"/>
              <a:t>In both cases we assume that </a:t>
            </a:r>
            <a:r>
              <a:rPr lang="en-US" altLang="he-IL">
                <a:solidFill>
                  <a:schemeClr val="tx1"/>
                </a:solidFill>
              </a:rPr>
              <a:t>B</a:t>
            </a:r>
            <a:r>
              <a:rPr lang="en-US" altLang="he-IL"/>
              <a:t> is known a-priory.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B9343F-89A5-4050-81FE-65614120CDBC}" type="slidenum">
              <a:rPr lang="he-IL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Incremental satisfiability/marking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he-IL"/>
              <a:t>Mark </a:t>
            </a:r>
            <a:r>
              <a:rPr lang="en-US" altLang="he-IL">
                <a:solidFill>
                  <a:schemeClr val="tx1"/>
                </a:solidFill>
              </a:rPr>
              <a:t>B</a:t>
            </a:r>
            <a:r>
              <a:rPr lang="en-US" altLang="he-IL"/>
              <a:t> clauses.</a:t>
            </a:r>
          </a:p>
          <a:p>
            <a:pPr algn="l" rtl="0" eaLnBrk="1" hangingPunct="1"/>
            <a:r>
              <a:rPr lang="en-US" altLang="he-IL"/>
              <a:t>A clause inferred from a marked clause is marked as well. </a:t>
            </a:r>
          </a:p>
          <a:p>
            <a:pPr algn="l" rtl="0" eaLnBrk="1" hangingPunct="1"/>
            <a:r>
              <a:rPr lang="en-US" altLang="he-IL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</a:t>
            </a:r>
            <a:r>
              <a:rPr lang="en-US" altLang="he-IL" baseline="-2500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/>
              <a:t>can reuse non-marked clauses. </a:t>
            </a:r>
          </a:p>
          <a:p>
            <a:pPr algn="l" rtl="0" eaLnBrk="1" hangingPunct="1"/>
            <a:endParaRPr lang="en-US" altLang="he-IL"/>
          </a:p>
        </p:txBody>
      </p:sp>
      <p:sp>
        <p:nvSpPr>
          <p:cNvPr id="7172" name="Oval 5"/>
          <p:cNvSpPr>
            <a:spLocks noChangeArrowheads="1"/>
          </p:cNvSpPr>
          <p:nvPr/>
        </p:nvSpPr>
        <p:spPr bwMode="auto">
          <a:xfrm>
            <a:off x="2555875" y="3573463"/>
            <a:ext cx="144463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he-IL" sz="1800">
              <a:solidFill>
                <a:schemeClr val="tx1"/>
              </a:solidFill>
            </a:endParaRPr>
          </a:p>
        </p:txBody>
      </p:sp>
      <p:sp>
        <p:nvSpPr>
          <p:cNvPr id="7173" name="Oval 6"/>
          <p:cNvSpPr>
            <a:spLocks noChangeArrowheads="1"/>
          </p:cNvSpPr>
          <p:nvPr/>
        </p:nvSpPr>
        <p:spPr bwMode="auto">
          <a:xfrm>
            <a:off x="2916238" y="3573463"/>
            <a:ext cx="144462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he-IL" sz="1800">
              <a:solidFill>
                <a:schemeClr val="tx1"/>
              </a:solidFill>
            </a:endParaRPr>
          </a:p>
        </p:txBody>
      </p:sp>
      <p:sp>
        <p:nvSpPr>
          <p:cNvPr id="7174" name="Oval 7"/>
          <p:cNvSpPr>
            <a:spLocks noChangeArrowheads="1"/>
          </p:cNvSpPr>
          <p:nvPr/>
        </p:nvSpPr>
        <p:spPr bwMode="auto">
          <a:xfrm>
            <a:off x="3276600" y="3573463"/>
            <a:ext cx="144463" cy="142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he-IL" sz="1800">
              <a:solidFill>
                <a:schemeClr val="tx1"/>
              </a:solidFill>
            </a:endParaRPr>
          </a:p>
        </p:txBody>
      </p:sp>
      <p:sp>
        <p:nvSpPr>
          <p:cNvPr id="7175" name="Oval 8"/>
          <p:cNvSpPr>
            <a:spLocks noChangeArrowheads="1"/>
          </p:cNvSpPr>
          <p:nvPr/>
        </p:nvSpPr>
        <p:spPr bwMode="auto">
          <a:xfrm>
            <a:off x="3635375" y="3573463"/>
            <a:ext cx="144463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he-IL" sz="1800">
              <a:solidFill>
                <a:schemeClr val="tx1"/>
              </a:solidFill>
            </a:endParaRPr>
          </a:p>
        </p:txBody>
      </p:sp>
      <p:sp>
        <p:nvSpPr>
          <p:cNvPr id="7176" name="Oval 9"/>
          <p:cNvSpPr>
            <a:spLocks noChangeArrowheads="1"/>
          </p:cNvSpPr>
          <p:nvPr/>
        </p:nvSpPr>
        <p:spPr bwMode="auto">
          <a:xfrm>
            <a:off x="3995738" y="3573463"/>
            <a:ext cx="144462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he-IL" sz="1800">
              <a:solidFill>
                <a:schemeClr val="tx1"/>
              </a:solidFill>
            </a:endParaRPr>
          </a:p>
        </p:txBody>
      </p:sp>
      <p:sp>
        <p:nvSpPr>
          <p:cNvPr id="7177" name="Oval 10"/>
          <p:cNvSpPr>
            <a:spLocks noChangeArrowheads="1"/>
          </p:cNvSpPr>
          <p:nvPr/>
        </p:nvSpPr>
        <p:spPr bwMode="auto">
          <a:xfrm>
            <a:off x="4356100" y="3573463"/>
            <a:ext cx="144463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he-IL" sz="1800">
              <a:solidFill>
                <a:schemeClr val="tx1"/>
              </a:solidFill>
            </a:endParaRPr>
          </a:p>
        </p:txBody>
      </p:sp>
      <p:sp>
        <p:nvSpPr>
          <p:cNvPr id="7178" name="Oval 11"/>
          <p:cNvSpPr>
            <a:spLocks noChangeArrowheads="1"/>
          </p:cNvSpPr>
          <p:nvPr/>
        </p:nvSpPr>
        <p:spPr bwMode="auto">
          <a:xfrm>
            <a:off x="4716463" y="3573463"/>
            <a:ext cx="144462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he-IL" sz="1800">
              <a:solidFill>
                <a:schemeClr val="tx1"/>
              </a:solidFill>
            </a:endParaRPr>
          </a:p>
        </p:txBody>
      </p:sp>
      <p:sp>
        <p:nvSpPr>
          <p:cNvPr id="7179" name="Oval 12"/>
          <p:cNvSpPr>
            <a:spLocks noChangeArrowheads="1"/>
          </p:cNvSpPr>
          <p:nvPr/>
        </p:nvSpPr>
        <p:spPr bwMode="auto">
          <a:xfrm>
            <a:off x="2627313" y="4076700"/>
            <a:ext cx="144462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he-IL" sz="1800">
              <a:solidFill>
                <a:schemeClr val="tx1"/>
              </a:solidFill>
            </a:endParaRPr>
          </a:p>
        </p:txBody>
      </p:sp>
      <p:sp>
        <p:nvSpPr>
          <p:cNvPr id="7180" name="Oval 13"/>
          <p:cNvSpPr>
            <a:spLocks noChangeArrowheads="1"/>
          </p:cNvSpPr>
          <p:nvPr/>
        </p:nvSpPr>
        <p:spPr bwMode="auto">
          <a:xfrm>
            <a:off x="3132138" y="4076700"/>
            <a:ext cx="144462" cy="142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he-IL" sz="1800">
              <a:solidFill>
                <a:schemeClr val="tx1"/>
              </a:solidFill>
            </a:endParaRPr>
          </a:p>
        </p:txBody>
      </p:sp>
      <p:sp>
        <p:nvSpPr>
          <p:cNvPr id="7181" name="Oval 14"/>
          <p:cNvSpPr>
            <a:spLocks noChangeArrowheads="1"/>
          </p:cNvSpPr>
          <p:nvPr/>
        </p:nvSpPr>
        <p:spPr bwMode="auto">
          <a:xfrm>
            <a:off x="3635375" y="4076700"/>
            <a:ext cx="144463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he-IL" sz="1800">
              <a:solidFill>
                <a:schemeClr val="tx1"/>
              </a:solidFill>
            </a:endParaRPr>
          </a:p>
        </p:txBody>
      </p:sp>
      <p:sp>
        <p:nvSpPr>
          <p:cNvPr id="7182" name="Oval 15"/>
          <p:cNvSpPr>
            <a:spLocks noChangeArrowheads="1"/>
          </p:cNvSpPr>
          <p:nvPr/>
        </p:nvSpPr>
        <p:spPr bwMode="auto">
          <a:xfrm>
            <a:off x="4211638" y="4076700"/>
            <a:ext cx="144462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he-IL" sz="1800">
              <a:solidFill>
                <a:schemeClr val="tx1"/>
              </a:solidFill>
            </a:endParaRPr>
          </a:p>
        </p:txBody>
      </p:sp>
      <p:cxnSp>
        <p:nvCxnSpPr>
          <p:cNvPr id="7183" name="AutoShape 17"/>
          <p:cNvCxnSpPr>
            <a:cxnSpLocks noChangeShapeType="1"/>
            <a:stCxn id="7172" idx="4"/>
            <a:endCxn id="7179" idx="0"/>
          </p:cNvCxnSpPr>
          <p:nvPr/>
        </p:nvCxnSpPr>
        <p:spPr bwMode="auto">
          <a:xfrm>
            <a:off x="2628900" y="3716338"/>
            <a:ext cx="71438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4" name="AutoShape 18"/>
          <p:cNvCxnSpPr>
            <a:cxnSpLocks noChangeShapeType="1"/>
            <a:stCxn id="7173" idx="4"/>
            <a:endCxn id="7180" idx="1"/>
          </p:cNvCxnSpPr>
          <p:nvPr/>
        </p:nvCxnSpPr>
        <p:spPr bwMode="auto">
          <a:xfrm>
            <a:off x="2989263" y="3716338"/>
            <a:ext cx="163512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5" name="AutoShape 19"/>
          <p:cNvCxnSpPr>
            <a:cxnSpLocks noChangeShapeType="1"/>
            <a:stCxn id="7174" idx="4"/>
            <a:endCxn id="7180" idx="0"/>
          </p:cNvCxnSpPr>
          <p:nvPr/>
        </p:nvCxnSpPr>
        <p:spPr bwMode="auto">
          <a:xfrm flipH="1">
            <a:off x="3205163" y="3716338"/>
            <a:ext cx="144462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6" name="AutoShape 20"/>
          <p:cNvCxnSpPr>
            <a:cxnSpLocks noChangeShapeType="1"/>
            <a:stCxn id="7175" idx="4"/>
            <a:endCxn id="7181" idx="0"/>
          </p:cNvCxnSpPr>
          <p:nvPr/>
        </p:nvCxnSpPr>
        <p:spPr bwMode="auto">
          <a:xfrm>
            <a:off x="3708400" y="3716338"/>
            <a:ext cx="0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7" name="AutoShape 21"/>
          <p:cNvCxnSpPr>
            <a:cxnSpLocks noChangeShapeType="1"/>
            <a:stCxn id="7176" idx="4"/>
            <a:endCxn id="7181" idx="7"/>
          </p:cNvCxnSpPr>
          <p:nvPr/>
        </p:nvCxnSpPr>
        <p:spPr bwMode="auto">
          <a:xfrm flipH="1">
            <a:off x="3759200" y="3716338"/>
            <a:ext cx="309563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8" name="AutoShape 22"/>
          <p:cNvCxnSpPr>
            <a:cxnSpLocks noChangeShapeType="1"/>
            <a:stCxn id="7177" idx="4"/>
            <a:endCxn id="7182" idx="0"/>
          </p:cNvCxnSpPr>
          <p:nvPr/>
        </p:nvCxnSpPr>
        <p:spPr bwMode="auto">
          <a:xfrm flipH="1">
            <a:off x="4284663" y="3716338"/>
            <a:ext cx="144462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9" name="AutoShape 23"/>
          <p:cNvCxnSpPr>
            <a:cxnSpLocks noChangeShapeType="1"/>
            <a:stCxn id="7178" idx="4"/>
            <a:endCxn id="7182" idx="7"/>
          </p:cNvCxnSpPr>
          <p:nvPr/>
        </p:nvCxnSpPr>
        <p:spPr bwMode="auto">
          <a:xfrm flipH="1">
            <a:off x="4335463" y="3716338"/>
            <a:ext cx="45402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90" name="AutoShape 24"/>
          <p:cNvCxnSpPr>
            <a:cxnSpLocks noChangeShapeType="1"/>
            <a:stCxn id="7173" idx="3"/>
            <a:endCxn id="7179" idx="7"/>
          </p:cNvCxnSpPr>
          <p:nvPr/>
        </p:nvCxnSpPr>
        <p:spPr bwMode="auto">
          <a:xfrm flipH="1">
            <a:off x="2751138" y="3695700"/>
            <a:ext cx="185737" cy="4016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91" name="Oval 25"/>
          <p:cNvSpPr>
            <a:spLocks noChangeArrowheads="1"/>
          </p:cNvSpPr>
          <p:nvPr/>
        </p:nvSpPr>
        <p:spPr bwMode="auto">
          <a:xfrm>
            <a:off x="3059113" y="4581525"/>
            <a:ext cx="144462" cy="142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he-IL" sz="1800">
              <a:solidFill>
                <a:schemeClr val="tx1"/>
              </a:solidFill>
            </a:endParaRPr>
          </a:p>
        </p:txBody>
      </p:sp>
      <p:sp>
        <p:nvSpPr>
          <p:cNvPr id="7192" name="Oval 26"/>
          <p:cNvSpPr>
            <a:spLocks noChangeArrowheads="1"/>
          </p:cNvSpPr>
          <p:nvPr/>
        </p:nvSpPr>
        <p:spPr bwMode="auto">
          <a:xfrm>
            <a:off x="3563938" y="4581525"/>
            <a:ext cx="144462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he-IL" sz="1800">
              <a:solidFill>
                <a:schemeClr val="tx1"/>
              </a:solidFill>
            </a:endParaRPr>
          </a:p>
        </p:txBody>
      </p:sp>
      <p:cxnSp>
        <p:nvCxnSpPr>
          <p:cNvPr id="7193" name="AutoShape 27"/>
          <p:cNvCxnSpPr>
            <a:cxnSpLocks noChangeShapeType="1"/>
            <a:stCxn id="7179" idx="5"/>
            <a:endCxn id="7191" idx="1"/>
          </p:cNvCxnSpPr>
          <p:nvPr/>
        </p:nvCxnSpPr>
        <p:spPr bwMode="auto">
          <a:xfrm>
            <a:off x="2751138" y="4198938"/>
            <a:ext cx="328612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94" name="AutoShape 28"/>
          <p:cNvCxnSpPr>
            <a:cxnSpLocks noChangeShapeType="1"/>
            <a:stCxn id="7180" idx="3"/>
            <a:endCxn id="7191" idx="0"/>
          </p:cNvCxnSpPr>
          <p:nvPr/>
        </p:nvCxnSpPr>
        <p:spPr bwMode="auto">
          <a:xfrm flipH="1">
            <a:off x="3132138" y="4198938"/>
            <a:ext cx="2063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95" name="AutoShape 29"/>
          <p:cNvCxnSpPr>
            <a:cxnSpLocks noChangeShapeType="1"/>
            <a:stCxn id="7181" idx="4"/>
            <a:endCxn id="7192" idx="0"/>
          </p:cNvCxnSpPr>
          <p:nvPr/>
        </p:nvCxnSpPr>
        <p:spPr bwMode="auto">
          <a:xfrm flipH="1">
            <a:off x="3636963" y="4219575"/>
            <a:ext cx="71437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96" name="AutoShape 30"/>
          <p:cNvCxnSpPr>
            <a:cxnSpLocks noChangeShapeType="1"/>
            <a:stCxn id="7177" idx="3"/>
            <a:endCxn id="7192" idx="7"/>
          </p:cNvCxnSpPr>
          <p:nvPr/>
        </p:nvCxnSpPr>
        <p:spPr bwMode="auto">
          <a:xfrm flipH="1">
            <a:off x="3687763" y="3695700"/>
            <a:ext cx="688975" cy="906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97" name="Oval 31"/>
          <p:cNvSpPr>
            <a:spLocks noChangeArrowheads="1"/>
          </p:cNvSpPr>
          <p:nvPr/>
        </p:nvSpPr>
        <p:spPr bwMode="auto">
          <a:xfrm>
            <a:off x="3635375" y="5516563"/>
            <a:ext cx="144463" cy="142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00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7198" name="AutoShape 33"/>
          <p:cNvCxnSpPr>
            <a:cxnSpLocks noChangeShapeType="1"/>
            <a:stCxn id="7191" idx="5"/>
            <a:endCxn id="7202" idx="1"/>
          </p:cNvCxnSpPr>
          <p:nvPr/>
        </p:nvCxnSpPr>
        <p:spPr bwMode="auto">
          <a:xfrm>
            <a:off x="3182938" y="4703763"/>
            <a:ext cx="330200" cy="33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99" name="AutoShape 34"/>
          <p:cNvCxnSpPr>
            <a:cxnSpLocks noChangeShapeType="1"/>
            <a:stCxn id="7192" idx="3"/>
            <a:endCxn id="7202" idx="0"/>
          </p:cNvCxnSpPr>
          <p:nvPr/>
        </p:nvCxnSpPr>
        <p:spPr bwMode="auto">
          <a:xfrm flipH="1">
            <a:off x="3565525" y="4703763"/>
            <a:ext cx="19050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00" name="Oval 35"/>
          <p:cNvSpPr>
            <a:spLocks noChangeArrowheads="1"/>
          </p:cNvSpPr>
          <p:nvPr/>
        </p:nvSpPr>
        <p:spPr bwMode="auto">
          <a:xfrm>
            <a:off x="4140200" y="4581525"/>
            <a:ext cx="144463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he-IL" sz="1800">
              <a:solidFill>
                <a:schemeClr val="tx1"/>
              </a:solidFill>
            </a:endParaRPr>
          </a:p>
        </p:txBody>
      </p:sp>
      <p:sp>
        <p:nvSpPr>
          <p:cNvPr id="7201" name="Oval 36"/>
          <p:cNvSpPr>
            <a:spLocks noChangeArrowheads="1"/>
          </p:cNvSpPr>
          <p:nvPr/>
        </p:nvSpPr>
        <p:spPr bwMode="auto">
          <a:xfrm>
            <a:off x="3851275" y="5013325"/>
            <a:ext cx="144463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he-IL" sz="1800">
              <a:solidFill>
                <a:schemeClr val="tx1"/>
              </a:solidFill>
            </a:endParaRPr>
          </a:p>
        </p:txBody>
      </p:sp>
      <p:sp>
        <p:nvSpPr>
          <p:cNvPr id="7202" name="Oval 37"/>
          <p:cNvSpPr>
            <a:spLocks noChangeArrowheads="1"/>
          </p:cNvSpPr>
          <p:nvPr/>
        </p:nvSpPr>
        <p:spPr bwMode="auto">
          <a:xfrm>
            <a:off x="3492500" y="5013325"/>
            <a:ext cx="144463" cy="142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he-IL" sz="1800">
              <a:solidFill>
                <a:schemeClr val="tx1"/>
              </a:solidFill>
            </a:endParaRPr>
          </a:p>
        </p:txBody>
      </p:sp>
      <p:cxnSp>
        <p:nvCxnSpPr>
          <p:cNvPr id="7203" name="AutoShape 38"/>
          <p:cNvCxnSpPr>
            <a:cxnSpLocks noChangeShapeType="1"/>
            <a:stCxn id="7200" idx="4"/>
            <a:endCxn id="7201" idx="0"/>
          </p:cNvCxnSpPr>
          <p:nvPr/>
        </p:nvCxnSpPr>
        <p:spPr bwMode="auto">
          <a:xfrm flipH="1">
            <a:off x="3924300" y="4724400"/>
            <a:ext cx="288925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04" name="AutoShape 39"/>
          <p:cNvCxnSpPr>
            <a:cxnSpLocks noChangeShapeType="1"/>
            <a:stCxn id="7192" idx="5"/>
            <a:endCxn id="7201" idx="1"/>
          </p:cNvCxnSpPr>
          <p:nvPr/>
        </p:nvCxnSpPr>
        <p:spPr bwMode="auto">
          <a:xfrm>
            <a:off x="3687763" y="4703763"/>
            <a:ext cx="184150" cy="33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05" name="AutoShape 40"/>
          <p:cNvCxnSpPr>
            <a:cxnSpLocks noChangeShapeType="1"/>
            <a:stCxn id="7182" idx="4"/>
            <a:endCxn id="7200" idx="0"/>
          </p:cNvCxnSpPr>
          <p:nvPr/>
        </p:nvCxnSpPr>
        <p:spPr bwMode="auto">
          <a:xfrm flipH="1">
            <a:off x="4213225" y="4219575"/>
            <a:ext cx="71438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06" name="AutoShape 41"/>
          <p:cNvCxnSpPr>
            <a:cxnSpLocks noChangeShapeType="1"/>
            <a:stCxn id="7181" idx="4"/>
            <a:endCxn id="7200" idx="1"/>
          </p:cNvCxnSpPr>
          <p:nvPr/>
        </p:nvCxnSpPr>
        <p:spPr bwMode="auto">
          <a:xfrm>
            <a:off x="3708400" y="4219575"/>
            <a:ext cx="452438" cy="382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07" name="AutoShape 42"/>
          <p:cNvCxnSpPr>
            <a:cxnSpLocks noChangeShapeType="1"/>
            <a:stCxn id="7202" idx="4"/>
            <a:endCxn id="7197" idx="1"/>
          </p:cNvCxnSpPr>
          <p:nvPr/>
        </p:nvCxnSpPr>
        <p:spPr bwMode="auto">
          <a:xfrm>
            <a:off x="3565525" y="5156200"/>
            <a:ext cx="90488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08" name="AutoShape 43"/>
          <p:cNvCxnSpPr>
            <a:cxnSpLocks noChangeShapeType="1"/>
            <a:stCxn id="7201" idx="4"/>
            <a:endCxn id="7197" idx="7"/>
          </p:cNvCxnSpPr>
          <p:nvPr/>
        </p:nvCxnSpPr>
        <p:spPr bwMode="auto">
          <a:xfrm flipH="1">
            <a:off x="3759200" y="5156200"/>
            <a:ext cx="1651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09" name="Oval 45"/>
          <p:cNvSpPr>
            <a:spLocks noChangeArrowheads="1"/>
          </p:cNvSpPr>
          <p:nvPr/>
        </p:nvSpPr>
        <p:spPr bwMode="auto">
          <a:xfrm>
            <a:off x="5724525" y="4149725"/>
            <a:ext cx="144463" cy="142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he-IL" sz="1800">
              <a:solidFill>
                <a:schemeClr val="tx1"/>
              </a:solidFill>
            </a:endParaRPr>
          </a:p>
        </p:txBody>
      </p:sp>
      <p:sp>
        <p:nvSpPr>
          <p:cNvPr id="7210" name="Oval 46"/>
          <p:cNvSpPr>
            <a:spLocks noChangeArrowheads="1"/>
          </p:cNvSpPr>
          <p:nvPr/>
        </p:nvSpPr>
        <p:spPr bwMode="auto">
          <a:xfrm>
            <a:off x="5724525" y="4437063"/>
            <a:ext cx="144463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he-IL" sz="1800">
              <a:solidFill>
                <a:schemeClr val="tx1"/>
              </a:solidFill>
            </a:endParaRPr>
          </a:p>
        </p:txBody>
      </p:sp>
      <p:sp>
        <p:nvSpPr>
          <p:cNvPr id="7211" name="Text Box 47"/>
          <p:cNvSpPr txBox="1">
            <a:spLocks noChangeArrowheads="1"/>
          </p:cNvSpPr>
          <p:nvPr/>
        </p:nvSpPr>
        <p:spPr bwMode="auto">
          <a:xfrm>
            <a:off x="5897563" y="4024313"/>
            <a:ext cx="2622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>
                <a:solidFill>
                  <a:schemeClr val="tx1"/>
                </a:solidFill>
              </a:rPr>
              <a:t>Inferred from a B clause</a:t>
            </a:r>
          </a:p>
        </p:txBody>
      </p:sp>
      <p:sp>
        <p:nvSpPr>
          <p:cNvPr id="7212" name="Text Box 48"/>
          <p:cNvSpPr txBox="1">
            <a:spLocks noChangeArrowheads="1"/>
          </p:cNvSpPr>
          <p:nvPr/>
        </p:nvSpPr>
        <p:spPr bwMode="auto">
          <a:xfrm>
            <a:off x="5867400" y="4292600"/>
            <a:ext cx="2432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>
                <a:solidFill>
                  <a:schemeClr val="tx1"/>
                </a:solidFill>
              </a:rPr>
              <a:t>other (can be reused).</a:t>
            </a:r>
          </a:p>
        </p:txBody>
      </p:sp>
      <p:sp>
        <p:nvSpPr>
          <p:cNvPr id="7213" name="Text Box 49"/>
          <p:cNvSpPr txBox="1">
            <a:spLocks noChangeArrowheads="1"/>
          </p:cNvSpPr>
          <p:nvPr/>
        </p:nvSpPr>
        <p:spPr bwMode="auto">
          <a:xfrm>
            <a:off x="2987675" y="5661025"/>
            <a:ext cx="1460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he-IL" sz="1800">
                <a:solidFill>
                  <a:schemeClr val="tx1"/>
                </a:solidFill>
              </a:rPr>
              <a:t>A proof of </a:t>
            </a:r>
            <a:r>
              <a:rPr lang="en-US" altLang="he-IL" sz="18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</a:t>
            </a:r>
            <a:r>
              <a:rPr lang="en-US" altLang="he-IL" sz="1800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endParaRPr lang="en-US" altLang="he-IL" sz="1800" baseline="-2500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B9343F-89A5-4050-81FE-65614120CDBC}" type="slidenum">
              <a:rPr lang="he-IL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Incremental satisfiability/assumptions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 rtl="0" eaLnBrk="1" hangingPunct="1"/>
                <a:r>
                  <a:rPr lang="en-US" altLang="he-IL" dirty="0"/>
                  <a:t>What are </a:t>
                </a:r>
                <a:r>
                  <a:rPr lang="en-US" altLang="he-IL" dirty="0">
                    <a:solidFill>
                      <a:schemeClr val="hlink"/>
                    </a:solidFill>
                  </a:rPr>
                  <a:t>assumptions</a:t>
                </a:r>
                <a:r>
                  <a:rPr lang="en-US" altLang="he-IL" dirty="0"/>
                  <a:t> ? </a:t>
                </a:r>
              </a:p>
              <a:p>
                <a:pPr algn="l" rtl="0" eaLnBrk="1" hangingPunct="1"/>
                <a:r>
                  <a:rPr lang="en-US" altLang="he-IL" dirty="0"/>
                  <a:t>Part of the solver’s interface: </a:t>
                </a:r>
                <a:r>
                  <a:rPr lang="en-US" altLang="he-IL" dirty="0">
                    <a:solidFill>
                      <a:schemeClr val="tx1"/>
                    </a:solidFill>
                  </a:rPr>
                  <a:t>SAT(</a:t>
                </a:r>
                <a:r>
                  <a:rPr lang="en-US" altLang="he-IL" dirty="0">
                    <a:solidFill>
                      <a:schemeClr val="tx1"/>
                    </a:solidFill>
                    <a:latin typeface="Symbol" panose="05050102010706020507" pitchFamily="18" charset="2"/>
                    <a:sym typeface="Symbol" panose="05050102010706020507" pitchFamily="18" charset="2"/>
                  </a:rPr>
                  <a:t></a:t>
                </a:r>
                <a:r>
                  <a:rPr lang="en-US" altLang="he-IL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he-IL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 algn="l" rtl="0" eaLnBrk="1" hangingPunct="1"/>
                <a:r>
                  <a:rPr lang="en-US" altLang="he-IL" dirty="0">
                    <a:solidFill>
                      <a:schemeClr val="tx1"/>
                    </a:solidFill>
                    <a:latin typeface="Symbol" panose="05050102010706020507" pitchFamily="18" charset="2"/>
                    <a:sym typeface="Symbol" panose="05050102010706020507" pitchFamily="18" charset="2"/>
                  </a:rPr>
                  <a:t></a:t>
                </a:r>
                <a:r>
                  <a:rPr lang="en-US" altLang="he-IL" dirty="0"/>
                  <a:t> is the formula, </a:t>
                </a:r>
              </a:p>
              <a:p>
                <a:pPr lvl="1" algn="l" rtl="0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he-IL" dirty="0"/>
                  <a:t> are literals that are assumed to be true.</a:t>
                </a:r>
              </a:p>
              <a:p>
                <a:pPr algn="l" rtl="0" eaLnBrk="1" hangingPunct="1"/>
                <a:endParaRPr lang="en-US" altLang="he-IL" dirty="0"/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296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B9343F-89A5-4050-81FE-65614120CDBC}" type="slidenum">
              <a:rPr lang="he-IL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Incremental satisfiability/assumptions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 rtl="0" eaLnBrk="1" hangingPunct="1"/>
                <a:r>
                  <a:rPr lang="en-US" altLang="he-IL" dirty="0"/>
                  <a:t>Assumptions: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he-IL" dirty="0"/>
              </a:p>
              <a:p>
                <a:pPr algn="l" rtl="0" eaLnBrk="1" hangingPunct="1"/>
                <a:endParaRPr lang="en-US" altLang="he-IL" dirty="0"/>
              </a:p>
              <a:p>
                <a:pPr algn="l" rtl="0" eaLnBrk="1" hangingPunct="1"/>
                <a:r>
                  <a:rPr lang="en-US" altLang="he-IL" dirty="0"/>
                  <a:t>The solver ‘decides’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he-IL" dirty="0"/>
                  <a:t>first</a:t>
                </a:r>
              </a:p>
              <a:p>
                <a:pPr lvl="1" algn="l" rtl="0" eaLnBrk="1" hangingPunct="1"/>
                <a:r>
                  <a:rPr lang="en-US" altLang="he-IL" u="sng" dirty="0"/>
                  <a:t>Up to</a:t>
                </a:r>
                <a:r>
                  <a:rPr lang="en-US" altLang="he-IL" dirty="0"/>
                  <a:t> </a:t>
                </a:r>
                <a14:m>
                  <m:oMath xmlns:m="http://schemas.openxmlformats.org/officeDocument/2006/math">
                    <m:r>
                      <a:rPr lang="en-US" altLang="he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he-IL" dirty="0"/>
                  <a:t> decisions.</a:t>
                </a:r>
              </a:p>
              <a:p>
                <a:pPr lvl="1" algn="l" rtl="0" eaLnBrk="1" hangingPunct="1"/>
                <a:r>
                  <a:rPr lang="en-US" altLang="he-IL" dirty="0"/>
                  <a:t>After each decision, as usual, applies BCP(). </a:t>
                </a:r>
              </a:p>
              <a:p>
                <a:pPr lvl="1" algn="l" rtl="0" eaLnBrk="1" hangingPunct="1"/>
                <a:r>
                  <a:rPr lang="en-US" altLang="he-IL" dirty="0"/>
                  <a:t>Contradiction ? exits with “</a:t>
                </a:r>
                <a:r>
                  <a:rPr lang="en-US" altLang="he-IL" dirty="0" err="1"/>
                  <a:t>unsat</a:t>
                </a:r>
                <a:r>
                  <a:rPr lang="en-US" altLang="he-IL" dirty="0"/>
                  <a:t>”.</a:t>
                </a:r>
              </a:p>
              <a:p>
                <a:pPr lvl="1" algn="l" rtl="0" eaLnBrk="1" hangingPunct="1"/>
                <a:endParaRPr lang="en-US" altLang="he-IL" dirty="0"/>
              </a:p>
              <a:p>
                <a:pPr algn="l" rtl="0" eaLnBrk="1" hangingPunct="1"/>
                <a:r>
                  <a:rPr lang="en-US" altLang="he-IL" dirty="0"/>
                  <a:t>When it backtracks to level </a:t>
                </a:r>
                <a14:m>
                  <m:oMath xmlns:m="http://schemas.openxmlformats.org/officeDocument/2006/math">
                    <m:r>
                      <a:rPr lang="en-US" altLang="he-I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he-IL" dirty="0"/>
                  <a:t> </a:t>
                </a:r>
                <a:r>
                  <a:rPr lang="en-US" altLang="he-IL" dirty="0">
                    <a:solidFill>
                      <a:schemeClr val="tx1"/>
                    </a:solidFill>
                    <a:latin typeface="cmsy10" panose="020B0500000000000000" pitchFamily="34" charset="0"/>
                  </a:rPr>
                  <a:t>·</a:t>
                </a:r>
                <a:r>
                  <a:rPr lang="en-US" altLang="he-IL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he-IL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 algn="l" rtl="0" eaLnBrk="1" hangingPunct="1"/>
                <a:r>
                  <a:rPr lang="en-US" altLang="he-IL" dirty="0"/>
                  <a:t>Tries to re-assert assumptions </a:t>
                </a:r>
                <a14:m>
                  <m:oMath xmlns:m="http://schemas.openxmlformats.org/officeDocument/2006/math">
                    <m:r>
                      <a:rPr lang="en-US" alt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alt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he-IL" dirty="0"/>
              </a:p>
              <a:p>
                <a:pPr lvl="1" algn="l" rtl="0" eaLnBrk="1" hangingPunct="1"/>
                <a:r>
                  <a:rPr lang="en-US" altLang="he-IL" dirty="0"/>
                  <a:t>Contradiction? exit with “</a:t>
                </a:r>
                <a:r>
                  <a:rPr lang="en-US" altLang="he-IL" dirty="0" err="1"/>
                  <a:t>unsat</a:t>
                </a:r>
                <a:r>
                  <a:rPr lang="en-US" altLang="he-IL" dirty="0"/>
                  <a:t>”.</a:t>
                </a:r>
              </a:p>
              <a:p>
                <a:pPr algn="l" rtl="0" eaLnBrk="1" hangingPunct="1"/>
                <a:endParaRPr lang="en-US" altLang="he-IL" dirty="0"/>
              </a:p>
              <a:p>
                <a:pPr lvl="1" algn="l" rtl="0" eaLnBrk="1" hangingPunct="1">
                  <a:buFont typeface="Wingdings" panose="05000000000000000000" pitchFamily="2" charset="2"/>
                  <a:buNone/>
                </a:pPr>
                <a:endParaRPr lang="en-US" altLang="he-IL" dirty="0"/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296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B9343F-89A5-4050-81FE-65614120CDBC}" type="slidenum">
              <a:rPr lang="he-IL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0203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Assumptions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altLang="he-IL" dirty="0"/>
              <a:t>What is this good for ? </a:t>
            </a:r>
          </a:p>
          <a:p>
            <a:pPr algn="l" rtl="0"/>
            <a:endParaRPr lang="en-US" altLang="en-US" dirty="0"/>
          </a:p>
          <a:p>
            <a:pPr algn="l" rtl="0"/>
            <a:r>
              <a:rPr lang="en-US" altLang="en-US" dirty="0"/>
              <a:t>Assumptions are modeled as decisions</a:t>
            </a:r>
          </a:p>
          <a:p>
            <a:pPr algn="l" rtl="0"/>
            <a:r>
              <a:rPr lang="en-US" altLang="en-US" dirty="0"/>
              <a:t>Hence, everything that is learnt, is true regardless.</a:t>
            </a:r>
          </a:p>
          <a:p>
            <a:pPr algn="l" rtl="0"/>
            <a:endParaRPr lang="en-US" altLang="en-US" dirty="0"/>
          </a:p>
          <a:p>
            <a:pPr algn="l" rtl="0"/>
            <a:r>
              <a:rPr lang="en-US" altLang="en-US" dirty="0"/>
              <a:t>Conclusion: whatever is learnt can be reused in the next instance. </a:t>
            </a:r>
          </a:p>
          <a:p>
            <a:pPr algn="l" rtl="0"/>
            <a:endParaRPr lang="en-US" altLang="en-US" dirty="0"/>
          </a:p>
          <a:p>
            <a:pPr algn="l" rtl="0"/>
            <a:r>
              <a:rPr lang="en-US" altLang="en-US" dirty="0"/>
              <a:t>How can this be used for incremental satisfiability?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B9343F-89A5-4050-81FE-65614120CDBC}" type="slidenum">
              <a:rPr lang="he-IL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Incremental satisfiability/assumptions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8229600" cy="4421188"/>
              </a:xfrm>
            </p:spPr>
            <p:txBody>
              <a:bodyPr/>
              <a:lstStyle/>
              <a:p>
                <a:pPr algn="l" rtl="0" eaLnBrk="1" hangingPunct="1"/>
                <a:r>
                  <a:rPr lang="en-US" altLang="he-IL" dirty="0"/>
                  <a:t>Assumption literals are frequently used as </a:t>
                </a:r>
                <a:r>
                  <a:rPr lang="en-US" altLang="he-IL" dirty="0">
                    <a:solidFill>
                      <a:schemeClr val="hlink"/>
                    </a:solidFill>
                  </a:rPr>
                  <a:t>clause selectors:</a:t>
                </a:r>
              </a:p>
              <a:p>
                <a:pPr algn="l" rtl="0" eaLnBrk="1" hangingPunct="1"/>
                <a:endParaRPr lang="en-US" altLang="he-IL" dirty="0">
                  <a:solidFill>
                    <a:schemeClr val="hlink"/>
                  </a:solidFill>
                </a:endParaRPr>
              </a:p>
              <a:p>
                <a:pPr algn="l" rtl="0" eaLnBrk="1" hangingPunct="1"/>
                <a:endParaRPr lang="en-US" altLang="he-IL" dirty="0">
                  <a:solidFill>
                    <a:schemeClr val="hlink"/>
                  </a:solidFill>
                </a:endParaRPr>
              </a:p>
              <a:p>
                <a:pPr algn="l" rtl="0" eaLnBrk="1" hangingPunct="1"/>
                <a:endParaRPr lang="en-US" altLang="he-IL" dirty="0">
                  <a:solidFill>
                    <a:schemeClr val="hlink"/>
                  </a:solidFill>
                </a:endParaRPr>
              </a:p>
              <a:p>
                <a:pPr algn="l" rtl="0" eaLnBrk="1" hangingPunct="1"/>
                <a:endParaRPr lang="en-US" altLang="he-IL" dirty="0">
                  <a:solidFill>
                    <a:schemeClr val="hlink"/>
                  </a:solidFill>
                </a:endParaRPr>
              </a:p>
              <a:p>
                <a:pPr algn="l" rtl="0" eaLnBrk="1" hangingPunct="1"/>
                <a:endParaRPr lang="en-US" altLang="he-IL" dirty="0">
                  <a:solidFill>
                    <a:schemeClr val="hlink"/>
                  </a:solidFill>
                </a:endParaRPr>
              </a:p>
              <a:p>
                <a:pPr algn="l" rtl="0" eaLnBrk="1" hangingPunct="1"/>
                <a:endParaRPr lang="en-US" altLang="he-IL" dirty="0">
                  <a:solidFill>
                    <a:schemeClr val="hlink"/>
                  </a:solidFill>
                </a:endParaRPr>
              </a:p>
              <a:p>
                <a:pPr algn="l" rtl="0" eaLnBrk="1" hangingPunct="1"/>
                <a:r>
                  <a:rPr lang="en-US" altLang="he-IL" dirty="0"/>
                  <a:t>Setting </a:t>
                </a:r>
                <a14:m>
                  <m:oMath xmlns:m="http://schemas.openxmlformats.org/officeDocument/2006/math">
                    <m:r>
                      <a:rPr lang="en-US" altLang="he-I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he-IL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he-IL" dirty="0">
                    <a:solidFill>
                      <a:schemeClr val="tx1"/>
                    </a:solidFill>
                  </a:rPr>
                  <a:t>=true</a:t>
                </a:r>
                <a:r>
                  <a:rPr lang="en-US" altLang="he-IL" dirty="0"/>
                  <a:t> activates “its” clauses</a:t>
                </a:r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229600" cy="4421188"/>
              </a:xfrm>
              <a:blipFill>
                <a:blip r:embed="rId2"/>
                <a:stretch>
                  <a:fillRect l="-296" t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Rectangle 5"/>
              <p:cNvSpPr>
                <a:spLocks noChangeArrowheads="1"/>
              </p:cNvSpPr>
              <p:nvPr/>
            </p:nvSpPr>
            <p:spPr bwMode="auto">
              <a:xfrm>
                <a:off x="2286000" y="2967038"/>
                <a:ext cx="1709738" cy="12176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r" rtl="1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 rtl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 rtl="1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 rtl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 rtl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 eaLnBrk="1" hangingPunct="1">
                  <a:buFont typeface="Wingdings" panose="05000000000000000000" pitchFamily="2" charset="2"/>
                  <a:buNone/>
                </a:pPr>
                <a:r>
                  <a:rPr lang="en-US" altLang="he-IL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he-IL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he-IL" sz="16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he-IL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he-IL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he-IL" sz="16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he-IL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he-IL" sz="1600" dirty="0">
                    <a:solidFill>
                      <a:schemeClr val="tx1"/>
                    </a:solidFill>
                    <a:latin typeface="cmsy10" panose="020B0500000000000000" pitchFamily="3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he-IL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he-IL" sz="16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he-IL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l" rtl="0" eaLnBrk="1" hangingPunct="1">
                  <a:buFont typeface="Wingdings" panose="05000000000000000000" pitchFamily="2" charset="2"/>
                  <a:buNone/>
                </a:pPr>
                <a:r>
                  <a:rPr lang="en-US" altLang="he-IL" sz="16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he-IL" sz="1600" dirty="0">
                    <a:solidFill>
                      <a:schemeClr val="tx1"/>
                    </a:solidFill>
                    <a:latin typeface="cmsy10" panose="020B0500000000000000" pitchFamily="3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he-IL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he-IL" sz="16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he-IL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he-IL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he-IL" sz="16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he-IL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he-IL" sz="1600" dirty="0">
                    <a:solidFill>
                      <a:schemeClr val="tx1"/>
                    </a:solidFill>
                    <a:latin typeface="cmsy10" panose="020B0500000000000000" pitchFamily="3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he-IL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he-IL" sz="16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he-IL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l" rtl="0" eaLnBrk="1" hangingPunct="1">
                  <a:buFont typeface="Wingdings" panose="05000000000000000000" pitchFamily="2" charset="2"/>
                  <a:buNone/>
                </a:pPr>
                <a:r>
                  <a:rPr lang="en-US" altLang="he-IL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he-IL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he-IL" sz="16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he-IL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he-IL" sz="1600" dirty="0">
                    <a:solidFill>
                      <a:schemeClr val="tx1"/>
                    </a:solidFill>
                    <a:latin typeface="cmsy10" panose="020B0500000000000000" pitchFamily="3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he-IL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he-IL" sz="16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he-IL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l" rtl="0" eaLnBrk="1" hangingPunct="1">
                  <a:buFont typeface="Wingdings" panose="05000000000000000000" pitchFamily="2" charset="2"/>
                  <a:buNone/>
                </a:pPr>
                <a:r>
                  <a:rPr lang="en-US" altLang="he-IL" sz="16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mc:Choice>
        <mc:Fallback xmlns="">
          <p:sp>
            <p:nvSpPr>
              <p:cNvPr id="1024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2967038"/>
                <a:ext cx="1709738" cy="1217612"/>
              </a:xfrm>
              <a:prstGeom prst="rect">
                <a:avLst/>
              </a:prstGeom>
              <a:blipFill>
                <a:blip r:embed="rId3"/>
                <a:stretch>
                  <a:fillRect l="-1786" t="-2010" b="-65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5" name="Rectangle 6"/>
              <p:cNvSpPr>
                <a:spLocks noChangeArrowheads="1"/>
              </p:cNvSpPr>
              <p:nvPr/>
            </p:nvSpPr>
            <p:spPr bwMode="auto">
              <a:xfrm>
                <a:off x="5292725" y="2924175"/>
                <a:ext cx="1709738" cy="12176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r" rtl="1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 rtl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 rtl="1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 rtl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 rtl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 eaLnBrk="1" hangingPunct="1">
                  <a:buFont typeface="Wingdings" panose="05000000000000000000" pitchFamily="2" charset="2"/>
                  <a:buNone/>
                </a:pPr>
                <a:r>
                  <a:rPr lang="en-US" altLang="he-IL" sz="16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altLang="he-IL" sz="1600" dirty="0" smtClean="0">
                    <a:solidFill>
                      <a:schemeClr val="accent1"/>
                    </a:solidFill>
                    <a:latin typeface="cmsy10" panose="020B0500000000000000" pitchFamily="3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he-IL" sz="16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he-IL" sz="1600" i="1" baseline="-2500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he-IL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he-IL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he-IL" sz="16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he-IL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he-IL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he-IL" sz="16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he-IL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he-IL" sz="1600" dirty="0" smtClean="0">
                    <a:solidFill>
                      <a:schemeClr val="tx1"/>
                    </a:solidFill>
                    <a:latin typeface="cmsy10" panose="020B0500000000000000" pitchFamily="3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he-IL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he-IL" sz="16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he-IL" sz="1600" dirty="0" smtClean="0">
                    <a:solidFill>
                      <a:schemeClr val="tx1"/>
                    </a:solidFill>
                  </a:rPr>
                  <a:t>)</a:t>
                </a:r>
                <a:endParaRPr lang="en-US" altLang="he-IL" sz="1600" dirty="0">
                  <a:solidFill>
                    <a:schemeClr val="tx1"/>
                  </a:solidFill>
                </a:endParaRPr>
              </a:p>
              <a:p>
                <a:pPr algn="l" rtl="0" eaLnBrk="1" hangingPunct="1">
                  <a:buFont typeface="Wingdings" panose="05000000000000000000" pitchFamily="2" charset="2"/>
                  <a:buNone/>
                </a:pPr>
                <a:r>
                  <a:rPr lang="en-US" altLang="he-IL" sz="16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he-IL" sz="1600" dirty="0">
                    <a:solidFill>
                      <a:schemeClr val="accent1"/>
                    </a:solidFill>
                    <a:latin typeface="cmsy10" panose="020B0500000000000000" pitchFamily="3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he-IL" sz="16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he-IL" sz="1600" i="1" baseline="-250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he-IL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he-IL" sz="1600" dirty="0">
                    <a:solidFill>
                      <a:schemeClr val="tx1"/>
                    </a:solidFill>
                    <a:latin typeface="cmsy10" panose="020B0500000000000000" pitchFamily="3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he-IL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he-IL" sz="16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he-IL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he-IL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he-IL" sz="16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he-IL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he-IL" sz="1600" dirty="0">
                    <a:solidFill>
                      <a:schemeClr val="tx1"/>
                    </a:solidFill>
                    <a:latin typeface="cmsy10" panose="020B0500000000000000" pitchFamily="3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he-IL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he-IL" sz="16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he-IL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l" rtl="0" eaLnBrk="1" hangingPunct="1">
                  <a:buFont typeface="Wingdings" panose="05000000000000000000" pitchFamily="2" charset="2"/>
                  <a:buNone/>
                </a:pPr>
                <a:r>
                  <a:rPr lang="en-US" altLang="he-IL" sz="16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he-IL" sz="1600" dirty="0">
                    <a:solidFill>
                      <a:schemeClr val="accent1"/>
                    </a:solidFill>
                    <a:latin typeface="cmsy10" panose="020B0500000000000000" pitchFamily="3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he-IL" sz="16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he-IL" sz="1600" i="1" baseline="-250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he-IL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he-IL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he-IL" sz="16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he-IL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he-IL" sz="1600" dirty="0">
                    <a:solidFill>
                      <a:schemeClr val="tx1"/>
                    </a:solidFill>
                    <a:latin typeface="cmsy10" panose="020B0500000000000000" pitchFamily="3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he-IL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he-IL" sz="16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he-IL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l" rtl="0" eaLnBrk="1" hangingPunct="1">
                  <a:buFont typeface="Wingdings" panose="05000000000000000000" pitchFamily="2" charset="2"/>
                  <a:buNone/>
                </a:pPr>
                <a:r>
                  <a:rPr lang="en-US" altLang="he-IL" sz="16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mc:Choice>
        <mc:Fallback xmlns="">
          <p:sp>
            <p:nvSpPr>
              <p:cNvPr id="10245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92725" y="2924175"/>
                <a:ext cx="1709738" cy="1217613"/>
              </a:xfrm>
              <a:prstGeom prst="rect">
                <a:avLst/>
              </a:prstGeom>
              <a:blipFill>
                <a:blip r:embed="rId4"/>
                <a:stretch>
                  <a:fillRect l="-1779" t="-2010" b="-65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6" name="AutoShape 7"/>
          <p:cNvSpPr>
            <a:spLocks noChangeArrowheads="1"/>
          </p:cNvSpPr>
          <p:nvPr/>
        </p:nvSpPr>
        <p:spPr bwMode="auto">
          <a:xfrm>
            <a:off x="4211638" y="3213100"/>
            <a:ext cx="720725" cy="3603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he-IL" altLang="he-IL" sz="180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B9343F-89A5-4050-81FE-65614120CDBC}" type="slidenum">
              <a:rPr lang="he-IL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1239</TotalTime>
  <Words>1259</Words>
  <Application>Microsoft Office PowerPoint</Application>
  <PresentationFormat>On-screen Show (4:3)</PresentationFormat>
  <Paragraphs>222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Symbol</vt:lpstr>
      <vt:lpstr>Arial</vt:lpstr>
      <vt:lpstr>Cambria Math</vt:lpstr>
      <vt:lpstr>Wingdings</vt:lpstr>
      <vt:lpstr>Garamond</vt:lpstr>
      <vt:lpstr>cmmi10</vt:lpstr>
      <vt:lpstr>Calibri</vt:lpstr>
      <vt:lpstr>cmsy10</vt:lpstr>
      <vt:lpstr>Edge</vt:lpstr>
      <vt:lpstr>SAT extensions </vt:lpstr>
      <vt:lpstr>Incremental satisfiability</vt:lpstr>
      <vt:lpstr>Incremental satisfiability</vt:lpstr>
      <vt:lpstr>Incremental satisfiability</vt:lpstr>
      <vt:lpstr>Incremental satisfiability/marking</vt:lpstr>
      <vt:lpstr>Incremental satisfiability/assumptions</vt:lpstr>
      <vt:lpstr>Incremental satisfiability/assumptions</vt:lpstr>
      <vt:lpstr>Assumptions</vt:lpstr>
      <vt:lpstr>Incremental satisfiability/assumptions</vt:lpstr>
      <vt:lpstr>Incremental satisfiability/assumptions</vt:lpstr>
      <vt:lpstr>Extensions</vt:lpstr>
      <vt:lpstr>Pseudo-Boolean constraints</vt:lpstr>
      <vt:lpstr>PBS</vt:lpstr>
      <vt:lpstr>What about the objective ?</vt:lpstr>
      <vt:lpstr>Extensions</vt:lpstr>
      <vt:lpstr>The Constraints Satisfaction Problem (CSP)</vt:lpstr>
      <vt:lpstr>The Constraints Satisfaction Problem (CSP)</vt:lpstr>
      <vt:lpstr>The Constraints Satisfaction Problem (CSP)</vt:lpstr>
      <vt:lpstr>Main steps – SAT and CSP*</vt:lpstr>
      <vt:lpstr>About that “Constraints Propagation (CP)”</vt:lpstr>
      <vt:lpstr>CSP and SAT</vt:lpstr>
    </vt:vector>
  </TitlesOfParts>
  <Company>Technion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Technion</dc:creator>
  <cp:lastModifiedBy>Ofer Strichman</cp:lastModifiedBy>
  <cp:revision>53</cp:revision>
  <dcterms:created xsi:type="dcterms:W3CDTF">2012-11-06T19:56:08Z</dcterms:created>
  <dcterms:modified xsi:type="dcterms:W3CDTF">2021-12-28T07:47:16Z</dcterms:modified>
</cp:coreProperties>
</file>