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1" r:id="rId1"/>
  </p:sldMasterIdLst>
  <p:notesMasterIdLst>
    <p:notesMasterId r:id="rId14"/>
  </p:notesMasterIdLst>
  <p:handoutMasterIdLst>
    <p:handoutMasterId r:id="rId15"/>
  </p:handoutMasterIdLst>
  <p:sldIdLst>
    <p:sldId id="256" r:id="rId2"/>
    <p:sldId id="287" r:id="rId3"/>
    <p:sldId id="288" r:id="rId4"/>
    <p:sldId id="289" r:id="rId5"/>
    <p:sldId id="290" r:id="rId6"/>
    <p:sldId id="291" r:id="rId7"/>
    <p:sldId id="292" r:id="rId8"/>
    <p:sldId id="312" r:id="rId9"/>
    <p:sldId id="311" r:id="rId10"/>
    <p:sldId id="278" r:id="rId11"/>
    <p:sldId id="293" r:id="rId12"/>
    <p:sldId id="294" r:id="rId13"/>
  </p:sldIdLst>
  <p:sldSz cx="9144000" cy="6858000" type="screen4x3"/>
  <p:notesSz cx="6669088" cy="9928225"/>
  <p:embeddedFontLst>
    <p:embeddedFont>
      <p:font typeface="Cambria Math" panose="02040503050406030204" pitchFamily="18" charset="0"/>
      <p:regular r:id="rId16"/>
    </p:embeddedFont>
    <p:embeddedFont>
      <p:font typeface="cmmi10" panose="020B0604020202020204"/>
      <p:regular r:id="rId17"/>
    </p:embeddedFont>
    <p:embeddedFont>
      <p:font typeface="cmsy10" panose="020B0604020202020204"/>
      <p:regular r:id="rId18"/>
    </p:embeddedFont>
    <p:embeddedFont>
      <p:font typeface="Garamond" panose="02020404030301010803" pitchFamily="18" charset="0"/>
      <p:regular r:id="rId19"/>
      <p:bold r:id="rId20"/>
      <p:italic r:id="rId21"/>
    </p:embeddedFont>
  </p:embeddedFontLst>
  <p:custDataLst>
    <p:tags r:id="rId22"/>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2" pos="5759">
          <p15:clr>
            <a:srgbClr val="A4A3A4"/>
          </p15:clr>
        </p15:guide>
        <p15:guide id="3" orient="horz"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12BDD4"/>
    <a:srgbClr val="085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6588" autoAdjust="0"/>
  </p:normalViewPr>
  <p:slideViewPr>
    <p:cSldViewPr>
      <p:cViewPr varScale="1">
        <p:scale>
          <a:sx n="82" d="100"/>
          <a:sy n="82" d="100"/>
        </p:scale>
        <p:origin x="1092" y="90"/>
      </p:cViewPr>
      <p:guideLst>
        <p:guide pos="5759"/>
        <p:guide orient="horz" pos="4320"/>
      </p:guideLst>
    </p:cSldViewPr>
  </p:slideViewPr>
  <p:notesTextViewPr>
    <p:cViewPr>
      <p:scale>
        <a:sx n="100" d="100"/>
        <a:sy n="100" d="100"/>
      </p:scale>
      <p:origin x="0" y="0"/>
    </p:cViewPr>
  </p:notesTextViewPr>
  <p:sorterViewPr>
    <p:cViewPr>
      <p:scale>
        <a:sx n="100" d="100"/>
        <a:sy n="100" d="100"/>
      </p:scale>
      <p:origin x="0" y="1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3780406" y="0"/>
            <a:ext cx="2888682"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t" anchorCtr="0" compatLnSpc="1">
            <a:prstTxWarp prst="textNoShape">
              <a:avLst/>
            </a:prstTxWarp>
          </a:bodyPr>
          <a:lstStyle>
            <a:lvl1pPr algn="r" eaLnBrk="1" hangingPunct="1">
              <a:defRPr sz="1200"/>
            </a:lvl1pPr>
          </a:lstStyle>
          <a:p>
            <a:pPr>
              <a:defRPr/>
            </a:pPr>
            <a:endParaRPr lang="en-US"/>
          </a:p>
        </p:txBody>
      </p:sp>
      <p:sp>
        <p:nvSpPr>
          <p:cNvPr id="47107" name="Rectangle 3"/>
          <p:cNvSpPr>
            <a:spLocks noGrp="1" noChangeArrowheads="1"/>
          </p:cNvSpPr>
          <p:nvPr>
            <p:ph type="dt" sz="quarter" idx="1"/>
          </p:nvPr>
        </p:nvSpPr>
        <p:spPr bwMode="auto">
          <a:xfrm>
            <a:off x="1571" y="0"/>
            <a:ext cx="2888682"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t" anchorCtr="0" compatLnSpc="1">
            <a:prstTxWarp prst="textNoShape">
              <a:avLst/>
            </a:prstTxWarp>
          </a:bodyPr>
          <a:lstStyle>
            <a:lvl1pPr eaLnBrk="1" hangingPunct="1">
              <a:defRPr sz="1200"/>
            </a:lvl1pPr>
          </a:lstStyle>
          <a:p>
            <a:pPr>
              <a:defRPr/>
            </a:pPr>
            <a:endParaRPr lang="en-US"/>
          </a:p>
        </p:txBody>
      </p:sp>
      <p:sp>
        <p:nvSpPr>
          <p:cNvPr id="47108" name="Rectangle 4"/>
          <p:cNvSpPr>
            <a:spLocks noGrp="1" noChangeArrowheads="1"/>
          </p:cNvSpPr>
          <p:nvPr>
            <p:ph type="ftr" sz="quarter" idx="2"/>
          </p:nvPr>
        </p:nvSpPr>
        <p:spPr bwMode="auto">
          <a:xfrm>
            <a:off x="3780406" y="9431416"/>
            <a:ext cx="2888682"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b" anchorCtr="0" compatLnSpc="1">
            <a:prstTxWarp prst="textNoShape">
              <a:avLst/>
            </a:prstTxWarp>
          </a:bodyPr>
          <a:lstStyle>
            <a:lvl1pPr algn="r" eaLnBrk="1" hangingPunct="1">
              <a:defRPr sz="1200"/>
            </a:lvl1pPr>
          </a:lstStyle>
          <a:p>
            <a:pPr>
              <a:defRPr/>
            </a:pPr>
            <a:endParaRPr lang="en-US"/>
          </a:p>
        </p:txBody>
      </p:sp>
      <p:sp>
        <p:nvSpPr>
          <p:cNvPr id="47109" name="Rectangle 5"/>
          <p:cNvSpPr>
            <a:spLocks noGrp="1" noChangeArrowheads="1"/>
          </p:cNvSpPr>
          <p:nvPr>
            <p:ph type="sldNum" sz="quarter" idx="3"/>
          </p:nvPr>
        </p:nvSpPr>
        <p:spPr bwMode="auto">
          <a:xfrm>
            <a:off x="1571" y="9431416"/>
            <a:ext cx="2888682"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b" anchorCtr="0" compatLnSpc="1">
            <a:prstTxWarp prst="textNoShape">
              <a:avLst/>
            </a:prstTxWarp>
          </a:bodyPr>
          <a:lstStyle>
            <a:lvl1pPr eaLnBrk="1" hangingPunct="1">
              <a:defRPr sz="1200" smtClean="0"/>
            </a:lvl1pPr>
          </a:lstStyle>
          <a:p>
            <a:pPr>
              <a:defRPr/>
            </a:pPr>
            <a:fld id="{D98B9C16-AFF9-4A8E-8418-5C0A8B44F621}" type="slidenum">
              <a:rPr lang="he-IL" altLang="en-US"/>
              <a:pPr>
                <a:defRPr/>
              </a:pPr>
              <a:t>‹#›</a:t>
            </a:fld>
            <a:endParaRPr lang="en-US" altLang="en-US"/>
          </a:p>
        </p:txBody>
      </p:sp>
    </p:spTree>
    <p:extLst>
      <p:ext uri="{BB962C8B-B14F-4D97-AF65-F5344CB8AC3E}">
        <p14:creationId xmlns:p14="http://schemas.microsoft.com/office/powerpoint/2010/main" val="1871178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890253"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t" anchorCtr="0" compatLnSpc="1">
            <a:prstTxWarp prst="textNoShape">
              <a:avLst/>
            </a:prstTxWarp>
          </a:bodyPr>
          <a:lstStyle>
            <a:lvl1pPr eaLnBrk="1" hangingPunct="1">
              <a:defRPr sz="1200"/>
            </a:lvl1pPr>
          </a:lstStyle>
          <a:p>
            <a:pPr>
              <a:defRPr/>
            </a:pPr>
            <a:endParaRPr lang="en-US"/>
          </a:p>
        </p:txBody>
      </p:sp>
      <p:sp>
        <p:nvSpPr>
          <p:cNvPr id="26627" name="Rectangle 3"/>
          <p:cNvSpPr>
            <a:spLocks noGrp="1" noChangeArrowheads="1"/>
          </p:cNvSpPr>
          <p:nvPr>
            <p:ph type="dt" idx="1"/>
          </p:nvPr>
        </p:nvSpPr>
        <p:spPr bwMode="auto">
          <a:xfrm>
            <a:off x="3778836" y="0"/>
            <a:ext cx="2888682"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t" anchorCtr="0" compatLnSpc="1">
            <a:prstTxWarp prst="textNoShape">
              <a:avLst/>
            </a:prstTxWarp>
          </a:bodyPr>
          <a:lstStyle>
            <a:lvl1pPr algn="r" eaLnBrk="1" hangingPunct="1">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855663" y="746125"/>
            <a:ext cx="4960937" cy="37226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667223" y="4715709"/>
            <a:ext cx="5336212" cy="446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9431416"/>
            <a:ext cx="2890253"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b" anchorCtr="0" compatLnSpc="1">
            <a:prstTxWarp prst="textNoShape">
              <a:avLst/>
            </a:prstTxWarp>
          </a:bodyPr>
          <a:lstStyle>
            <a:lvl1pPr eaLnBrk="1" hangingPunct="1">
              <a:defRPr sz="1200"/>
            </a:lvl1pPr>
          </a:lstStyle>
          <a:p>
            <a:pPr>
              <a:defRPr/>
            </a:pPr>
            <a:endParaRPr lang="en-US"/>
          </a:p>
        </p:txBody>
      </p:sp>
      <p:sp>
        <p:nvSpPr>
          <p:cNvPr id="26631" name="Rectangle 7"/>
          <p:cNvSpPr>
            <a:spLocks noGrp="1" noChangeArrowheads="1"/>
          </p:cNvSpPr>
          <p:nvPr>
            <p:ph type="sldNum" sz="quarter" idx="5"/>
          </p:nvPr>
        </p:nvSpPr>
        <p:spPr bwMode="auto">
          <a:xfrm>
            <a:off x="3778836" y="9431416"/>
            <a:ext cx="2888682"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b" anchorCtr="0" compatLnSpc="1">
            <a:prstTxWarp prst="textNoShape">
              <a:avLst/>
            </a:prstTxWarp>
          </a:bodyPr>
          <a:lstStyle>
            <a:lvl1pPr algn="r" eaLnBrk="1" hangingPunct="1">
              <a:defRPr sz="1200" smtClean="0"/>
            </a:lvl1pPr>
          </a:lstStyle>
          <a:p>
            <a:pPr>
              <a:defRPr/>
            </a:pPr>
            <a:fld id="{DA9271BA-DE24-4F78-9FCA-0F4824A96BF5}" type="slidenum">
              <a:rPr lang="he-IL" altLang="en-US"/>
              <a:pPr>
                <a:defRPr/>
              </a:pPr>
              <a:t>‹#›</a:t>
            </a:fld>
            <a:endParaRPr lang="en-US" altLang="en-US"/>
          </a:p>
        </p:txBody>
      </p:sp>
    </p:spTree>
    <p:extLst>
      <p:ext uri="{BB962C8B-B14F-4D97-AF65-F5344CB8AC3E}">
        <p14:creationId xmlns:p14="http://schemas.microsoft.com/office/powerpoint/2010/main" val="36233147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sz="1200" b="0" i="0" kern="1200" dirty="0">
                <a:solidFill>
                  <a:schemeClr val="tx1"/>
                </a:solidFill>
                <a:effectLst/>
                <a:latin typeface="Arial" pitchFamily="34" charset="0"/>
                <a:ea typeface="+mn-ea"/>
                <a:cs typeface="Arial" pitchFamily="34" charset="0"/>
              </a:rPr>
              <a:t>Paul </a:t>
            </a:r>
            <a:r>
              <a:rPr lang="en-US" sz="1200" b="0" i="0" kern="1200" dirty="0" err="1">
                <a:solidFill>
                  <a:schemeClr val="tx1"/>
                </a:solidFill>
                <a:effectLst/>
                <a:latin typeface="Arial" pitchFamily="34" charset="0"/>
                <a:ea typeface="+mn-ea"/>
                <a:cs typeface="Arial" pitchFamily="34" charset="0"/>
              </a:rPr>
              <a:t>dirac</a:t>
            </a:r>
            <a:r>
              <a:rPr lang="en-US" sz="1200" b="0" i="0" kern="1200" dirty="0">
                <a:solidFill>
                  <a:schemeClr val="tx1"/>
                </a:solidFill>
                <a:effectLst/>
                <a:latin typeface="Arial" pitchFamily="34" charset="0"/>
                <a:ea typeface="+mn-ea"/>
                <a:cs typeface="Arial" pitchFamily="34" charset="0"/>
              </a:rPr>
              <a:t>: “In science you want to say something that nobody knew before, in words which everyone can understand. In poetry you are bound to say... something that everybody knows already in words that nobody can understand.”</a:t>
            </a:r>
          </a:p>
          <a:p>
            <a:r>
              <a:rPr lang="en-US" altLang="en-US" sz="1200" b="0" i="0" kern="1200" dirty="0">
                <a:solidFill>
                  <a:schemeClr val="tx1"/>
                </a:solidFill>
                <a:effectLst/>
                <a:latin typeface="Arial" pitchFamily="34" charset="0"/>
                <a:ea typeface="+mn-ea"/>
                <a:cs typeface="Arial" pitchFamily="34" charset="0"/>
              </a:rPr>
              <a:t>First-order theories is poetry in that sense. </a:t>
            </a:r>
            <a:endParaRPr lang="he-IL" altLang="en-US" dirty="0"/>
          </a:p>
        </p:txBody>
      </p:sp>
      <p:sp>
        <p:nvSpPr>
          <p:cNvPr id="6148"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39532" indent="-284436">
              <a:spcBef>
                <a:spcPct val="30000"/>
              </a:spcBef>
              <a:defRPr sz="1200">
                <a:solidFill>
                  <a:schemeClr val="tx1"/>
                </a:solidFill>
                <a:latin typeface="Arial" panose="020B0604020202020204" pitchFamily="34" charset="0"/>
                <a:cs typeface="Arial" panose="020B0604020202020204" pitchFamily="34" charset="0"/>
              </a:defRPr>
            </a:lvl2pPr>
            <a:lvl3pPr marL="1137742" indent="-227548">
              <a:spcBef>
                <a:spcPct val="30000"/>
              </a:spcBef>
              <a:defRPr sz="1200">
                <a:solidFill>
                  <a:schemeClr val="tx1"/>
                </a:solidFill>
                <a:latin typeface="Arial" panose="020B0604020202020204" pitchFamily="34" charset="0"/>
                <a:cs typeface="Arial" panose="020B0604020202020204" pitchFamily="34" charset="0"/>
              </a:defRPr>
            </a:lvl3pPr>
            <a:lvl4pPr marL="1592839" indent="-227548">
              <a:spcBef>
                <a:spcPct val="30000"/>
              </a:spcBef>
              <a:defRPr sz="1200">
                <a:solidFill>
                  <a:schemeClr val="tx1"/>
                </a:solidFill>
                <a:latin typeface="Arial" panose="020B0604020202020204" pitchFamily="34" charset="0"/>
                <a:cs typeface="Arial" panose="020B0604020202020204" pitchFamily="34" charset="0"/>
              </a:defRPr>
            </a:lvl4pPr>
            <a:lvl5pPr marL="2047936" indent="-227548">
              <a:spcBef>
                <a:spcPct val="30000"/>
              </a:spcBef>
              <a:defRPr sz="1200">
                <a:solidFill>
                  <a:schemeClr val="tx1"/>
                </a:solidFill>
                <a:latin typeface="Arial" panose="020B0604020202020204" pitchFamily="34" charset="0"/>
                <a:cs typeface="Arial" panose="020B0604020202020204" pitchFamily="34" charset="0"/>
              </a:defRPr>
            </a:lvl5pPr>
            <a:lvl6pPr marL="2503033" indent="-22754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58130" indent="-22754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13227" indent="-22754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68323" indent="-22754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382CABB-E101-4C26-B4C0-CFBCA786BED4}" type="slidenum">
              <a:rPr lang="he-IL" altLang="en-US"/>
              <a:pPr>
                <a:spcBef>
                  <a:spcPct val="0"/>
                </a:spcBef>
              </a:pPr>
              <a:t>1</a:t>
            </a:fld>
            <a:endParaRPr lang="en-US" altLang="en-US"/>
          </a:p>
        </p:txBody>
      </p:sp>
    </p:spTree>
    <p:extLst>
      <p:ext uri="{BB962C8B-B14F-4D97-AF65-F5344CB8AC3E}">
        <p14:creationId xmlns:p14="http://schemas.microsoft.com/office/powerpoint/2010/main" val="1207214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39532" indent="-284436">
              <a:spcBef>
                <a:spcPct val="30000"/>
              </a:spcBef>
              <a:defRPr sz="1200">
                <a:solidFill>
                  <a:schemeClr val="tx1"/>
                </a:solidFill>
                <a:latin typeface="Arial" panose="020B0604020202020204" pitchFamily="34" charset="0"/>
                <a:cs typeface="Arial" panose="020B0604020202020204" pitchFamily="34" charset="0"/>
              </a:defRPr>
            </a:lvl2pPr>
            <a:lvl3pPr marL="1137742" indent="-227548">
              <a:spcBef>
                <a:spcPct val="30000"/>
              </a:spcBef>
              <a:defRPr sz="1200">
                <a:solidFill>
                  <a:schemeClr val="tx1"/>
                </a:solidFill>
                <a:latin typeface="Arial" panose="020B0604020202020204" pitchFamily="34" charset="0"/>
                <a:cs typeface="Arial" panose="020B0604020202020204" pitchFamily="34" charset="0"/>
              </a:defRPr>
            </a:lvl3pPr>
            <a:lvl4pPr marL="1592839" indent="-227548">
              <a:spcBef>
                <a:spcPct val="30000"/>
              </a:spcBef>
              <a:defRPr sz="1200">
                <a:solidFill>
                  <a:schemeClr val="tx1"/>
                </a:solidFill>
                <a:latin typeface="Arial" panose="020B0604020202020204" pitchFamily="34" charset="0"/>
                <a:cs typeface="Arial" panose="020B0604020202020204" pitchFamily="34" charset="0"/>
              </a:defRPr>
            </a:lvl4pPr>
            <a:lvl5pPr marL="2047936" indent="-227548">
              <a:spcBef>
                <a:spcPct val="30000"/>
              </a:spcBef>
              <a:defRPr sz="1200">
                <a:solidFill>
                  <a:schemeClr val="tx1"/>
                </a:solidFill>
                <a:latin typeface="Arial" panose="020B0604020202020204" pitchFamily="34" charset="0"/>
                <a:cs typeface="Arial" panose="020B0604020202020204" pitchFamily="34" charset="0"/>
              </a:defRPr>
            </a:lvl5pPr>
            <a:lvl6pPr marL="2503033" indent="-22754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58130" indent="-22754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13227" indent="-22754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68323" indent="-22754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1D0EBAB-56EA-43C3-8B28-D9844987A2A2}" type="slidenum">
              <a:rPr lang="he-IL" altLang="he-IL"/>
              <a:pPr>
                <a:spcBef>
                  <a:spcPct val="0"/>
                </a:spcBef>
              </a:pPr>
              <a:t>10</a:t>
            </a:fld>
            <a:endParaRPr lang="en-US" altLang="he-I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he-IL" altLang="he-IL"/>
          </a:p>
        </p:txBody>
      </p:sp>
    </p:spTree>
    <p:extLst>
      <p:ext uri="{BB962C8B-B14F-4D97-AF65-F5344CB8AC3E}">
        <p14:creationId xmlns:p14="http://schemas.microsoft.com/office/powerpoint/2010/main" val="2278121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 name="Rectangle 2"/>
          <p:cNvSpPr>
            <a:spLocks noGrp="1" noChangeArrowheads="1"/>
          </p:cNvSpPr>
          <p:nvPr>
            <p:ph type="ctrTitle"/>
          </p:nvPr>
        </p:nvSpPr>
        <p:spPr>
          <a:xfrm>
            <a:off x="914400" y="1524000"/>
            <a:ext cx="7623175" cy="1752600"/>
          </a:xfrm>
        </p:spPr>
        <p:txBody>
          <a:bodyPr/>
          <a:lstStyle>
            <a:lvl1pPr>
              <a:defRPr sz="4000"/>
            </a:lvl1pPr>
          </a:lstStyle>
          <a:p>
            <a:pPr lvl="0"/>
            <a:r>
              <a:rPr lang="en-US" altLang="en-US" noProof="0"/>
              <a:t>Click to edit Master title style</a:t>
            </a:r>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200"/>
            </a:lvl1pPr>
          </a:lstStyle>
          <a:p>
            <a:pPr lvl="0"/>
            <a:r>
              <a:rPr lang="en-US" altLang="en-US" noProof="0"/>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smtClean="0"/>
            </a:lvl1pPr>
          </a:lstStyle>
          <a:p>
            <a:pPr>
              <a:defRPr/>
            </a:pPr>
            <a:fld id="{3DA503B0-CFAB-4050-92FE-C2ECA922E496}" type="slidenum">
              <a:rPr lang="he-IL" altLang="en-US"/>
              <a:pPr>
                <a:defRPr/>
              </a:pPr>
              <a:t>‹#›</a:t>
            </a:fld>
            <a:endParaRPr lang="en-US" altLang="en-US"/>
          </a:p>
        </p:txBody>
      </p:sp>
    </p:spTree>
    <p:extLst>
      <p:ext uri="{BB962C8B-B14F-4D97-AF65-F5344CB8AC3E}">
        <p14:creationId xmlns:p14="http://schemas.microsoft.com/office/powerpoint/2010/main" val="11083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E0F779B-50F3-4DAB-B401-37A606302B17}" type="slidenum">
              <a:rPr lang="he-IL" altLang="en-US"/>
              <a:pPr>
                <a:defRPr/>
              </a:pPr>
              <a:t>‹#›</a:t>
            </a:fld>
            <a:endParaRPr lang="en-US" altLang="en-US"/>
          </a:p>
        </p:txBody>
      </p:sp>
    </p:spTree>
    <p:extLst>
      <p:ext uri="{BB962C8B-B14F-4D97-AF65-F5344CB8AC3E}">
        <p14:creationId xmlns:p14="http://schemas.microsoft.com/office/powerpoint/2010/main" val="402888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2D5976C-C28B-47AB-9F3E-AB4991B4845B}" type="slidenum">
              <a:rPr lang="he-IL" altLang="en-US"/>
              <a:pPr>
                <a:defRPr/>
              </a:pPr>
              <a:t>‹#›</a:t>
            </a:fld>
            <a:endParaRPr lang="en-US" altLang="en-US"/>
          </a:p>
        </p:txBody>
      </p:sp>
    </p:spTree>
    <p:extLst>
      <p:ext uri="{BB962C8B-B14F-4D97-AF65-F5344CB8AC3E}">
        <p14:creationId xmlns:p14="http://schemas.microsoft.com/office/powerpoint/2010/main" val="195497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981F2C5-3590-41F0-8738-9BEFEF5653ED}" type="slidenum">
              <a:rPr lang="he-IL" altLang="en-US"/>
              <a:pPr>
                <a:defRPr/>
              </a:pPr>
              <a:t>‹#›</a:t>
            </a:fld>
            <a:endParaRPr lang="en-US" altLang="en-US"/>
          </a:p>
        </p:txBody>
      </p:sp>
    </p:spTree>
    <p:extLst>
      <p:ext uri="{BB962C8B-B14F-4D97-AF65-F5344CB8AC3E}">
        <p14:creationId xmlns:p14="http://schemas.microsoft.com/office/powerpoint/2010/main" val="380312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47E049A-59A3-4F60-BD5E-C2656C9095AB}" type="slidenum">
              <a:rPr lang="he-IL" altLang="en-US"/>
              <a:pPr>
                <a:defRPr/>
              </a:pPr>
              <a:t>‹#›</a:t>
            </a:fld>
            <a:endParaRPr lang="en-US" altLang="en-US"/>
          </a:p>
        </p:txBody>
      </p:sp>
    </p:spTree>
    <p:extLst>
      <p:ext uri="{BB962C8B-B14F-4D97-AF65-F5344CB8AC3E}">
        <p14:creationId xmlns:p14="http://schemas.microsoft.com/office/powerpoint/2010/main" val="42859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B6A5704-C6C1-4430-A5AF-E2A8AA58B0A0}" type="slidenum">
              <a:rPr lang="he-IL" altLang="en-US"/>
              <a:pPr>
                <a:defRPr/>
              </a:pPr>
              <a:t>‹#›</a:t>
            </a:fld>
            <a:endParaRPr lang="en-US" altLang="en-US"/>
          </a:p>
        </p:txBody>
      </p:sp>
    </p:spTree>
    <p:extLst>
      <p:ext uri="{BB962C8B-B14F-4D97-AF65-F5344CB8AC3E}">
        <p14:creationId xmlns:p14="http://schemas.microsoft.com/office/powerpoint/2010/main" val="1493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ACBEC88F-E3E2-428E-8D54-91F6CB37A112}" type="slidenum">
              <a:rPr lang="he-IL" altLang="en-US"/>
              <a:pPr>
                <a:defRPr/>
              </a:pPr>
              <a:t>‹#›</a:t>
            </a:fld>
            <a:endParaRPr lang="en-US" altLang="en-US"/>
          </a:p>
        </p:txBody>
      </p:sp>
    </p:spTree>
    <p:extLst>
      <p:ext uri="{BB962C8B-B14F-4D97-AF65-F5344CB8AC3E}">
        <p14:creationId xmlns:p14="http://schemas.microsoft.com/office/powerpoint/2010/main" val="89906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40594235-CEF9-406E-ADBA-D27AC6303089}" type="slidenum">
              <a:rPr lang="he-IL" altLang="en-US"/>
              <a:pPr>
                <a:defRPr/>
              </a:pPr>
              <a:t>‹#›</a:t>
            </a:fld>
            <a:endParaRPr lang="en-US" altLang="en-US"/>
          </a:p>
        </p:txBody>
      </p:sp>
    </p:spTree>
    <p:extLst>
      <p:ext uri="{BB962C8B-B14F-4D97-AF65-F5344CB8AC3E}">
        <p14:creationId xmlns:p14="http://schemas.microsoft.com/office/powerpoint/2010/main" val="127020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1337F8C4-B5B0-44BF-B07D-4E40F6019A4E}" type="slidenum">
              <a:rPr lang="he-IL" altLang="en-US"/>
              <a:pPr>
                <a:defRPr/>
              </a:pPr>
              <a:t>‹#›</a:t>
            </a:fld>
            <a:endParaRPr lang="en-US" altLang="en-US"/>
          </a:p>
        </p:txBody>
      </p:sp>
    </p:spTree>
    <p:extLst>
      <p:ext uri="{BB962C8B-B14F-4D97-AF65-F5344CB8AC3E}">
        <p14:creationId xmlns:p14="http://schemas.microsoft.com/office/powerpoint/2010/main" val="36092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8D33CAE-A181-4638-BA31-9D8A8A3C0BB5}" type="slidenum">
              <a:rPr lang="he-IL" altLang="en-US"/>
              <a:pPr>
                <a:defRPr/>
              </a:pPr>
              <a:t>‹#›</a:t>
            </a:fld>
            <a:endParaRPr lang="en-US" altLang="en-US"/>
          </a:p>
        </p:txBody>
      </p:sp>
    </p:spTree>
    <p:extLst>
      <p:ext uri="{BB962C8B-B14F-4D97-AF65-F5344CB8AC3E}">
        <p14:creationId xmlns:p14="http://schemas.microsoft.com/office/powerpoint/2010/main" val="337963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0B34F30-664A-49CB-AA13-49C87D92DCD0}" type="slidenum">
              <a:rPr lang="he-IL" altLang="en-US"/>
              <a:pPr>
                <a:defRPr/>
              </a:pPr>
              <a:t>‹#›</a:t>
            </a:fld>
            <a:endParaRPr lang="en-US" altLang="en-US"/>
          </a:p>
        </p:txBody>
      </p:sp>
    </p:spTree>
    <p:extLst>
      <p:ext uri="{BB962C8B-B14F-4D97-AF65-F5344CB8AC3E}">
        <p14:creationId xmlns:p14="http://schemas.microsoft.com/office/powerpoint/2010/main" val="262235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125538"/>
            <a:ext cx="822960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pPr>
              <a:defRPr/>
            </a:pPr>
            <a:fld id="{2DDB2744-5218-4533-A350-3FB2E4390F54}" type="slidenum">
              <a:rPr lang="he-IL"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0" fontAlgn="base" hangingPunct="0">
        <a:spcBef>
          <a:spcPct val="0"/>
        </a:spcBef>
        <a:spcAft>
          <a:spcPct val="0"/>
        </a:spcAft>
        <a:defRPr sz="3200">
          <a:solidFill>
            <a:schemeClr val="folHlink"/>
          </a:solidFill>
          <a:latin typeface="+mj-lt"/>
          <a:ea typeface="+mj-ea"/>
          <a:cs typeface="+mj-cs"/>
        </a:defRPr>
      </a:lvl1pPr>
      <a:lvl2pPr algn="l" rtl="0" eaLnBrk="0" fontAlgn="base" hangingPunct="0">
        <a:spcBef>
          <a:spcPct val="0"/>
        </a:spcBef>
        <a:spcAft>
          <a:spcPct val="0"/>
        </a:spcAft>
        <a:defRPr sz="3200">
          <a:solidFill>
            <a:schemeClr val="folHlink"/>
          </a:solidFill>
          <a:latin typeface="Garamond" pitchFamily="18" charset="0"/>
          <a:cs typeface="Arial" pitchFamily="34" charset="0"/>
        </a:defRPr>
      </a:lvl2pPr>
      <a:lvl3pPr algn="l" rtl="0" eaLnBrk="0" fontAlgn="base" hangingPunct="0">
        <a:spcBef>
          <a:spcPct val="0"/>
        </a:spcBef>
        <a:spcAft>
          <a:spcPct val="0"/>
        </a:spcAft>
        <a:defRPr sz="3200">
          <a:solidFill>
            <a:schemeClr val="folHlink"/>
          </a:solidFill>
          <a:latin typeface="Garamond" pitchFamily="18" charset="0"/>
          <a:cs typeface="Arial" pitchFamily="34" charset="0"/>
        </a:defRPr>
      </a:lvl3pPr>
      <a:lvl4pPr algn="l" rtl="0" eaLnBrk="0" fontAlgn="base" hangingPunct="0">
        <a:spcBef>
          <a:spcPct val="0"/>
        </a:spcBef>
        <a:spcAft>
          <a:spcPct val="0"/>
        </a:spcAft>
        <a:defRPr sz="3200">
          <a:solidFill>
            <a:schemeClr val="folHlink"/>
          </a:solidFill>
          <a:latin typeface="Garamond" pitchFamily="18" charset="0"/>
          <a:cs typeface="Arial" pitchFamily="34" charset="0"/>
        </a:defRPr>
      </a:lvl4pPr>
      <a:lvl5pPr algn="l" rtl="0" eaLnBrk="0" fontAlgn="base" hangingPunct="0">
        <a:spcBef>
          <a:spcPct val="0"/>
        </a:spcBef>
        <a:spcAft>
          <a:spcPct val="0"/>
        </a:spcAft>
        <a:defRPr sz="3200">
          <a:solidFill>
            <a:schemeClr val="folHlink"/>
          </a:solidFill>
          <a:latin typeface="Garamond" pitchFamily="18" charset="0"/>
          <a:cs typeface="Arial" pitchFamily="34" charset="0"/>
        </a:defRPr>
      </a:lvl5pPr>
      <a:lvl6pPr marL="457200" algn="l" rtl="0" fontAlgn="base">
        <a:spcBef>
          <a:spcPct val="0"/>
        </a:spcBef>
        <a:spcAft>
          <a:spcPct val="0"/>
        </a:spcAft>
        <a:defRPr sz="3200">
          <a:solidFill>
            <a:schemeClr val="folHlink"/>
          </a:solidFill>
          <a:latin typeface="Garamond" pitchFamily="18" charset="0"/>
          <a:cs typeface="Arial" pitchFamily="34" charset="0"/>
        </a:defRPr>
      </a:lvl6pPr>
      <a:lvl7pPr marL="914400" algn="l" rtl="0" fontAlgn="base">
        <a:spcBef>
          <a:spcPct val="0"/>
        </a:spcBef>
        <a:spcAft>
          <a:spcPct val="0"/>
        </a:spcAft>
        <a:defRPr sz="3200">
          <a:solidFill>
            <a:schemeClr val="folHlink"/>
          </a:solidFill>
          <a:latin typeface="Garamond" pitchFamily="18" charset="0"/>
          <a:cs typeface="Arial" pitchFamily="34" charset="0"/>
        </a:defRPr>
      </a:lvl7pPr>
      <a:lvl8pPr marL="1371600" algn="l" rtl="0" fontAlgn="base">
        <a:spcBef>
          <a:spcPct val="0"/>
        </a:spcBef>
        <a:spcAft>
          <a:spcPct val="0"/>
        </a:spcAft>
        <a:defRPr sz="3200">
          <a:solidFill>
            <a:schemeClr val="folHlink"/>
          </a:solidFill>
          <a:latin typeface="Garamond" pitchFamily="18" charset="0"/>
          <a:cs typeface="Arial" pitchFamily="34" charset="0"/>
        </a:defRPr>
      </a:lvl8pPr>
      <a:lvl9pPr marL="1828800" algn="l" rtl="0" fontAlgn="base">
        <a:spcBef>
          <a:spcPct val="0"/>
        </a:spcBef>
        <a:spcAft>
          <a:spcPct val="0"/>
        </a:spcAft>
        <a:defRPr sz="3200">
          <a:solidFill>
            <a:schemeClr val="folHlink"/>
          </a:solidFill>
          <a:latin typeface="Garamond" pitchFamily="18" charset="0"/>
          <a:cs typeface="Arial"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2"/>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200">
          <a:solidFill>
            <a:schemeClr val="tx2"/>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2"/>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hyperlink" Target="https://smtlib.cs.uiowa.edu/"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7B356D4D-58AE-49DA-ADF1-66E6B36B390A}" type="slidenum">
              <a:rPr lang="he-IL" altLang="en-US" sz="1200">
                <a:solidFill>
                  <a:schemeClr val="tx1"/>
                </a:solidFill>
                <a:latin typeface="Garamond" panose="02020404030301010803" pitchFamily="18" charset="0"/>
              </a:rPr>
              <a:pPr>
                <a:spcBef>
                  <a:spcPct val="0"/>
                </a:spcBef>
                <a:buClrTx/>
                <a:buSzTx/>
                <a:buFontTx/>
                <a:buNone/>
              </a:pPr>
              <a:t>1</a:t>
            </a:fld>
            <a:endParaRPr lang="en-US" altLang="en-US" sz="1200">
              <a:solidFill>
                <a:schemeClr val="tx1"/>
              </a:solidFill>
              <a:latin typeface="Garamond" panose="02020404030301010803" pitchFamily="18" charset="0"/>
            </a:endParaRPr>
          </a:p>
        </p:txBody>
      </p:sp>
      <p:sp>
        <p:nvSpPr>
          <p:cNvPr id="5123" name="Rectangle 2"/>
          <p:cNvSpPr>
            <a:spLocks noGrp="1" noChangeArrowheads="1"/>
          </p:cNvSpPr>
          <p:nvPr>
            <p:ph type="ctrTitle"/>
          </p:nvPr>
        </p:nvSpPr>
        <p:spPr/>
        <p:txBody>
          <a:bodyPr/>
          <a:lstStyle/>
          <a:p>
            <a:pPr eaLnBrk="1" hangingPunct="1"/>
            <a:r>
              <a:rPr lang="en-US" altLang="he-IL" dirty="0"/>
              <a:t>From SAT to </a:t>
            </a:r>
            <a:br>
              <a:rPr lang="en-US" altLang="he-IL" dirty="0"/>
            </a:br>
            <a:r>
              <a:rPr lang="en-US" altLang="he-IL" dirty="0"/>
              <a:t>Satisfiability Modulo Theories (SMT)</a:t>
            </a:r>
          </a:p>
        </p:txBody>
      </p:sp>
      <p:sp>
        <p:nvSpPr>
          <p:cNvPr id="5124" name="Rectangle 3"/>
          <p:cNvSpPr>
            <a:spLocks noGrp="1" noChangeArrowheads="1"/>
          </p:cNvSpPr>
          <p:nvPr>
            <p:ph type="subTitle" idx="1"/>
          </p:nvPr>
        </p:nvSpPr>
        <p:spPr/>
        <p:txBody>
          <a:bodyPr/>
          <a:lstStyle/>
          <a:p>
            <a:pPr algn="r" rtl="1" eaLnBrk="1" hangingPunct="1"/>
            <a:endParaRPr lang="he-IL" altLang="he-I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C2BAF8E-9CBE-4039-8A8B-671EB63D7489}" type="slidenum">
              <a:rPr lang="he-IL" altLang="en-US" sz="1200">
                <a:solidFill>
                  <a:schemeClr val="tx1"/>
                </a:solidFill>
                <a:latin typeface="Garamond" panose="02020404030301010803" pitchFamily="18" charset="0"/>
              </a:rPr>
              <a:pPr>
                <a:spcBef>
                  <a:spcPct val="0"/>
                </a:spcBef>
                <a:buClrTx/>
                <a:buSzTx/>
                <a:buFontTx/>
                <a:buNone/>
              </a:pPr>
              <a:t>10</a:t>
            </a:fld>
            <a:endParaRPr lang="en-US" altLang="en-US" sz="1200">
              <a:solidFill>
                <a:schemeClr val="tx1"/>
              </a:solidFill>
              <a:latin typeface="Garamond" panose="02020404030301010803" pitchFamily="18" charset="0"/>
            </a:endParaRPr>
          </a:p>
        </p:txBody>
      </p:sp>
      <p:sp>
        <p:nvSpPr>
          <p:cNvPr id="52227" name="Rectangle 2"/>
          <p:cNvSpPr>
            <a:spLocks noGrp="1" noChangeArrowheads="1"/>
          </p:cNvSpPr>
          <p:nvPr>
            <p:ph type="title"/>
          </p:nvPr>
        </p:nvSpPr>
        <p:spPr>
          <a:xfrm>
            <a:off x="395288" y="260350"/>
            <a:ext cx="8569325" cy="955675"/>
          </a:xfrm>
        </p:spPr>
        <p:txBody>
          <a:bodyPr/>
          <a:lstStyle/>
          <a:p>
            <a:pPr eaLnBrk="1" hangingPunct="1"/>
            <a:r>
              <a:rPr lang="en-US" altLang="he-IL" sz="2800"/>
              <a:t>Tradeoff: expressiveness/computational hardness. </a:t>
            </a:r>
          </a:p>
        </p:txBody>
      </p:sp>
      <p:sp>
        <p:nvSpPr>
          <p:cNvPr id="52228" name="Rectangle 3"/>
          <p:cNvSpPr>
            <a:spLocks noGrp="1" noChangeArrowheads="1"/>
          </p:cNvSpPr>
          <p:nvPr>
            <p:ph type="body" idx="1"/>
          </p:nvPr>
        </p:nvSpPr>
        <p:spPr/>
        <p:txBody>
          <a:bodyPr/>
          <a:lstStyle/>
          <a:p>
            <a:pPr eaLnBrk="1" hangingPunct="1"/>
            <a:r>
              <a:rPr lang="en-US" altLang="he-IL"/>
              <a:t>Assume we are given theories </a:t>
            </a:r>
            <a:r>
              <a:rPr lang="en-US" altLang="he-IL">
                <a:solidFill>
                  <a:schemeClr val="tx1"/>
                </a:solidFill>
                <a:latin typeface="cmsy10" panose="020B0500000000000000" pitchFamily="34" charset="0"/>
              </a:rPr>
              <a:t>L</a:t>
            </a:r>
            <a:r>
              <a:rPr lang="en-US" altLang="he-IL" baseline="-25000">
                <a:solidFill>
                  <a:schemeClr val="tx1"/>
                </a:solidFill>
              </a:rPr>
              <a:t>1</a:t>
            </a:r>
            <a:r>
              <a:rPr lang="en-US" altLang="he-IL">
                <a:solidFill>
                  <a:schemeClr val="tx1"/>
                </a:solidFill>
              </a:rPr>
              <a:t> </a:t>
            </a:r>
            <a:r>
              <a:rPr lang="en-US" altLang="he-IL">
                <a:solidFill>
                  <a:schemeClr val="tx1"/>
                </a:solidFill>
                <a:latin typeface="cmsy10" panose="020B0500000000000000" pitchFamily="34" charset="0"/>
              </a:rPr>
              <a:t>Á</a:t>
            </a:r>
            <a:r>
              <a:rPr lang="en-US" altLang="he-IL">
                <a:solidFill>
                  <a:schemeClr val="tx1"/>
                </a:solidFill>
              </a:rPr>
              <a:t> </a:t>
            </a:r>
            <a:r>
              <a:rPr lang="en-US" altLang="he-IL">
                <a:solidFill>
                  <a:schemeClr val="tx1"/>
                </a:solidFill>
                <a:latin typeface="cmmi10" panose="020B0500000000000000" pitchFamily="34" charset="0"/>
                <a:sym typeface="MT Extra" panose="05050102010205020202" pitchFamily="18" charset="2"/>
              </a:rPr>
              <a:t>…</a:t>
            </a:r>
            <a:r>
              <a:rPr lang="en-US" altLang="he-IL">
                <a:solidFill>
                  <a:schemeClr val="tx1"/>
                </a:solidFill>
              </a:rPr>
              <a:t> </a:t>
            </a:r>
            <a:r>
              <a:rPr lang="en-US" altLang="he-IL">
                <a:solidFill>
                  <a:schemeClr val="tx1"/>
                </a:solidFill>
                <a:latin typeface="cmsy10" panose="020B0500000000000000" pitchFamily="34" charset="0"/>
              </a:rPr>
              <a:t>Á</a:t>
            </a:r>
            <a:r>
              <a:rPr lang="en-US" altLang="he-IL">
                <a:solidFill>
                  <a:schemeClr val="tx1"/>
                </a:solidFill>
              </a:rPr>
              <a:t> </a:t>
            </a:r>
            <a:r>
              <a:rPr lang="en-US" altLang="he-IL">
                <a:solidFill>
                  <a:schemeClr val="tx1"/>
                </a:solidFill>
                <a:latin typeface="cmsy10" panose="020B0500000000000000" pitchFamily="34" charset="0"/>
              </a:rPr>
              <a:t>L</a:t>
            </a:r>
            <a:r>
              <a:rPr lang="en-US" altLang="he-IL" baseline="-25000">
                <a:solidFill>
                  <a:schemeClr val="tx1"/>
                </a:solidFill>
              </a:rPr>
              <a:t>n</a:t>
            </a:r>
          </a:p>
        </p:txBody>
      </p:sp>
      <p:sp>
        <p:nvSpPr>
          <p:cNvPr id="52229" name="Line 4"/>
          <p:cNvSpPr>
            <a:spLocks noChangeShapeType="1"/>
          </p:cNvSpPr>
          <p:nvPr/>
        </p:nvSpPr>
        <p:spPr bwMode="auto">
          <a:xfrm>
            <a:off x="1331913" y="4005263"/>
            <a:ext cx="467995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Text Box 5"/>
          <p:cNvSpPr txBox="1">
            <a:spLocks noChangeArrowheads="1"/>
          </p:cNvSpPr>
          <p:nvPr/>
        </p:nvSpPr>
        <p:spPr bwMode="auto">
          <a:xfrm>
            <a:off x="5487988" y="4098925"/>
            <a:ext cx="170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he-IL" sz="1800">
                <a:solidFill>
                  <a:schemeClr val="hlink"/>
                </a:solidFill>
                <a:latin typeface="Times New Roman" panose="02020603050405020304" pitchFamily="18" charset="0"/>
                <a:cs typeface="Times New Roman" panose="02020603050405020304" pitchFamily="18" charset="0"/>
              </a:rPr>
              <a:t>More expressive</a:t>
            </a:r>
          </a:p>
        </p:txBody>
      </p:sp>
      <p:sp>
        <p:nvSpPr>
          <p:cNvPr id="52231" name="Text Box 6"/>
          <p:cNvSpPr txBox="1">
            <a:spLocks noChangeArrowheads="1"/>
          </p:cNvSpPr>
          <p:nvPr/>
        </p:nvSpPr>
        <p:spPr bwMode="auto">
          <a:xfrm>
            <a:off x="611188" y="4151313"/>
            <a:ext cx="164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he-IL" sz="1800">
                <a:solidFill>
                  <a:schemeClr val="hlink"/>
                </a:solidFill>
                <a:latin typeface="Times New Roman" panose="02020603050405020304" pitchFamily="18" charset="0"/>
                <a:cs typeface="Times New Roman" panose="02020603050405020304" pitchFamily="18" charset="0"/>
              </a:rPr>
              <a:t>Easier to decide</a:t>
            </a:r>
          </a:p>
        </p:txBody>
      </p:sp>
      <p:sp>
        <p:nvSpPr>
          <p:cNvPr id="52232" name="Line 7"/>
          <p:cNvSpPr>
            <a:spLocks noChangeShapeType="1"/>
          </p:cNvSpPr>
          <p:nvPr/>
        </p:nvSpPr>
        <p:spPr bwMode="auto">
          <a:xfrm>
            <a:off x="4427538" y="2997200"/>
            <a:ext cx="0" cy="30241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3" name="Text Box 8"/>
          <p:cNvSpPr txBox="1">
            <a:spLocks noChangeArrowheads="1"/>
          </p:cNvSpPr>
          <p:nvPr/>
        </p:nvSpPr>
        <p:spPr bwMode="auto">
          <a:xfrm>
            <a:off x="4427538" y="5734050"/>
            <a:ext cx="1223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he-IL" sz="1600" i="1">
                <a:solidFill>
                  <a:schemeClr val="hlink"/>
                </a:solidFill>
                <a:latin typeface="Times New Roman" panose="02020603050405020304" pitchFamily="18" charset="0"/>
                <a:cs typeface="Times New Roman" panose="02020603050405020304" pitchFamily="18" charset="0"/>
              </a:rPr>
              <a:t>Undecidable</a:t>
            </a:r>
          </a:p>
        </p:txBody>
      </p:sp>
      <p:sp>
        <p:nvSpPr>
          <p:cNvPr id="52234" name="Text Box 9"/>
          <p:cNvSpPr txBox="1">
            <a:spLocks noChangeArrowheads="1"/>
          </p:cNvSpPr>
          <p:nvPr/>
        </p:nvSpPr>
        <p:spPr bwMode="auto">
          <a:xfrm>
            <a:off x="3348038" y="5734050"/>
            <a:ext cx="1020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he-IL" sz="1600" i="1">
                <a:solidFill>
                  <a:schemeClr val="hlink"/>
                </a:solidFill>
                <a:latin typeface="Times New Roman" panose="02020603050405020304" pitchFamily="18" charset="0"/>
                <a:cs typeface="Times New Roman" panose="02020603050405020304" pitchFamily="18" charset="0"/>
              </a:rPr>
              <a:t>Decidable</a:t>
            </a:r>
          </a:p>
        </p:txBody>
      </p:sp>
      <p:grpSp>
        <p:nvGrpSpPr>
          <p:cNvPr id="36874" name="Group 10"/>
          <p:cNvGrpSpPr>
            <a:grpSpLocks/>
          </p:cNvGrpSpPr>
          <p:nvPr/>
        </p:nvGrpSpPr>
        <p:grpSpPr bwMode="auto">
          <a:xfrm>
            <a:off x="1190625" y="2997200"/>
            <a:ext cx="2768600" cy="2592388"/>
            <a:chOff x="750" y="1888"/>
            <a:chExt cx="1744" cy="1633"/>
          </a:xfrm>
        </p:grpSpPr>
        <p:sp>
          <p:nvSpPr>
            <p:cNvPr id="52242" name="Line 11"/>
            <p:cNvSpPr>
              <a:spLocks noChangeShapeType="1"/>
            </p:cNvSpPr>
            <p:nvPr/>
          </p:nvSpPr>
          <p:spPr bwMode="auto">
            <a:xfrm>
              <a:off x="1610" y="1888"/>
              <a:ext cx="0" cy="16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3" name="Text Box 12"/>
            <p:cNvSpPr txBox="1">
              <a:spLocks noChangeArrowheads="1"/>
            </p:cNvSpPr>
            <p:nvPr/>
          </p:nvSpPr>
          <p:spPr bwMode="auto">
            <a:xfrm>
              <a:off x="1610" y="3114"/>
              <a:ext cx="8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he-IL" sz="1800" i="1">
                  <a:solidFill>
                    <a:schemeClr val="hlink"/>
                  </a:solidFill>
                  <a:latin typeface="Times New Roman" panose="02020603050405020304" pitchFamily="18" charset="0"/>
                  <a:cs typeface="Times New Roman" panose="02020603050405020304" pitchFamily="18" charset="0"/>
                </a:rPr>
                <a:t>Intractable</a:t>
              </a:r>
            </a:p>
            <a:p>
              <a:pPr eaLnBrk="1" hangingPunct="1">
                <a:spcBef>
                  <a:spcPct val="0"/>
                </a:spcBef>
                <a:buClrTx/>
                <a:buSzTx/>
                <a:buFontTx/>
                <a:buNone/>
              </a:pPr>
              <a:r>
                <a:rPr lang="en-US" altLang="he-IL" sz="1800" i="1">
                  <a:solidFill>
                    <a:schemeClr val="hlink"/>
                  </a:solidFill>
                  <a:latin typeface="Times New Roman" panose="02020603050405020304" pitchFamily="18" charset="0"/>
                  <a:cs typeface="Times New Roman" panose="02020603050405020304" pitchFamily="18" charset="0"/>
                </a:rPr>
                <a:t>(exponential)</a:t>
              </a:r>
            </a:p>
          </p:txBody>
        </p:sp>
        <p:sp>
          <p:nvSpPr>
            <p:cNvPr id="52244" name="Text Box 13"/>
            <p:cNvSpPr txBox="1">
              <a:spLocks noChangeArrowheads="1"/>
            </p:cNvSpPr>
            <p:nvPr/>
          </p:nvSpPr>
          <p:spPr bwMode="auto">
            <a:xfrm>
              <a:off x="750" y="3114"/>
              <a:ext cx="8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he-IL" sz="1800" i="1">
                  <a:solidFill>
                    <a:schemeClr val="hlink"/>
                  </a:solidFill>
                  <a:latin typeface="Times New Roman" panose="02020603050405020304" pitchFamily="18" charset="0"/>
                  <a:cs typeface="Times New Roman" panose="02020603050405020304" pitchFamily="18" charset="0"/>
                </a:rPr>
                <a:t>Tractable</a:t>
              </a:r>
            </a:p>
            <a:p>
              <a:pPr eaLnBrk="1" hangingPunct="1">
                <a:spcBef>
                  <a:spcPct val="0"/>
                </a:spcBef>
                <a:buClrTx/>
                <a:buSzTx/>
                <a:buFontTx/>
                <a:buNone/>
              </a:pPr>
              <a:r>
                <a:rPr lang="en-US" altLang="he-IL" sz="1800" i="1">
                  <a:solidFill>
                    <a:schemeClr val="hlink"/>
                  </a:solidFill>
                  <a:latin typeface="Times New Roman" panose="02020603050405020304" pitchFamily="18" charset="0"/>
                  <a:cs typeface="Times New Roman" panose="02020603050405020304" pitchFamily="18" charset="0"/>
                </a:rPr>
                <a:t>(polynomial)</a:t>
              </a:r>
            </a:p>
          </p:txBody>
        </p:sp>
      </p:grpSp>
      <p:grpSp>
        <p:nvGrpSpPr>
          <p:cNvPr id="36878" name="Group 14"/>
          <p:cNvGrpSpPr>
            <a:grpSpLocks/>
          </p:cNvGrpSpPr>
          <p:nvPr/>
        </p:nvGrpSpPr>
        <p:grpSpPr bwMode="auto">
          <a:xfrm>
            <a:off x="2555875" y="3219450"/>
            <a:ext cx="1887538" cy="641350"/>
            <a:chOff x="1610" y="1992"/>
            <a:chExt cx="1189" cy="404"/>
          </a:xfrm>
        </p:grpSpPr>
        <p:sp>
          <p:nvSpPr>
            <p:cNvPr id="52240" name="Line 15"/>
            <p:cNvSpPr>
              <a:spLocks noChangeShapeType="1"/>
            </p:cNvSpPr>
            <p:nvPr/>
          </p:nvSpPr>
          <p:spPr bwMode="auto">
            <a:xfrm>
              <a:off x="1610" y="2205"/>
              <a:ext cx="117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1" name="Text Box 16"/>
            <p:cNvSpPr txBox="1">
              <a:spLocks noChangeArrowheads="1"/>
            </p:cNvSpPr>
            <p:nvPr/>
          </p:nvSpPr>
          <p:spPr bwMode="auto">
            <a:xfrm>
              <a:off x="1791" y="1992"/>
              <a:ext cx="10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he-IL" sz="1800">
                  <a:solidFill>
                    <a:schemeClr val="hlink"/>
                  </a:solidFill>
                  <a:latin typeface="Times New Roman" panose="02020603050405020304" pitchFamily="18" charset="0"/>
                  <a:cs typeface="Times New Roman" panose="02020603050405020304" pitchFamily="18" charset="0"/>
                </a:rPr>
                <a:t>Computational </a:t>
              </a:r>
            </a:p>
            <a:p>
              <a:pPr eaLnBrk="1" hangingPunct="1">
                <a:spcBef>
                  <a:spcPct val="0"/>
                </a:spcBef>
                <a:buClrTx/>
                <a:buSzTx/>
                <a:buFontTx/>
                <a:buNone/>
              </a:pPr>
              <a:r>
                <a:rPr lang="en-US" altLang="he-IL" sz="1800">
                  <a:solidFill>
                    <a:schemeClr val="hlink"/>
                  </a:solidFill>
                  <a:latin typeface="Times New Roman" panose="02020603050405020304" pitchFamily="18" charset="0"/>
                  <a:cs typeface="Times New Roman" panose="02020603050405020304" pitchFamily="18" charset="0"/>
                </a:rPr>
                <a:t>Challenge!</a:t>
              </a:r>
            </a:p>
          </p:txBody>
        </p:sp>
      </p:grpSp>
      <p:sp>
        <p:nvSpPr>
          <p:cNvPr id="52237" name="Text Box 17"/>
          <p:cNvSpPr txBox="1">
            <a:spLocks noChangeArrowheads="1"/>
          </p:cNvSpPr>
          <p:nvPr/>
        </p:nvSpPr>
        <p:spPr bwMode="auto">
          <a:xfrm>
            <a:off x="5651500" y="3429000"/>
            <a:ext cx="633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he-IL" sz="2800">
                <a:solidFill>
                  <a:schemeClr val="tx1"/>
                </a:solidFill>
                <a:latin typeface="cmsy10" panose="020B0500000000000000" pitchFamily="34" charset="0"/>
                <a:cs typeface="Times New Roman" panose="02020603050405020304" pitchFamily="18" charset="0"/>
              </a:rPr>
              <a:t>L</a:t>
            </a:r>
            <a:r>
              <a:rPr lang="en-US" altLang="he-IL" sz="2800" baseline="-25000">
                <a:solidFill>
                  <a:schemeClr val="tx1"/>
                </a:solidFill>
                <a:latin typeface="Times New Roman" panose="02020603050405020304" pitchFamily="18" charset="0"/>
                <a:cs typeface="Times New Roman" panose="02020603050405020304" pitchFamily="18" charset="0"/>
              </a:rPr>
              <a:t>n</a:t>
            </a:r>
          </a:p>
        </p:txBody>
      </p:sp>
      <p:sp>
        <p:nvSpPr>
          <p:cNvPr id="52238" name="Text Box 18"/>
          <p:cNvSpPr txBox="1">
            <a:spLocks noChangeArrowheads="1"/>
          </p:cNvSpPr>
          <p:nvPr/>
        </p:nvSpPr>
        <p:spPr bwMode="auto">
          <a:xfrm>
            <a:off x="1258888" y="3429000"/>
            <a:ext cx="633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he-IL" sz="2800">
                <a:solidFill>
                  <a:schemeClr val="tx1"/>
                </a:solidFill>
                <a:latin typeface="cmsy10" panose="020B0500000000000000" pitchFamily="34" charset="0"/>
                <a:cs typeface="Times New Roman" panose="02020603050405020304" pitchFamily="18" charset="0"/>
              </a:rPr>
              <a:t>L</a:t>
            </a:r>
            <a:r>
              <a:rPr lang="en-US" altLang="he-IL" sz="2800" baseline="-2500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74"/>
                                        </p:tgtEl>
                                        <p:attrNameLst>
                                          <p:attrName>style.visibility</p:attrName>
                                        </p:attrNameLst>
                                      </p:cBhvr>
                                      <p:to>
                                        <p:strVal val="visible"/>
                                      </p:to>
                                    </p:set>
                                    <p:animEffect transition="in" filter="blinds(horizontal)">
                                      <p:cBhvr>
                                        <p:cTn id="7" dur="500"/>
                                        <p:tgtEl>
                                          <p:spTgt spid="36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78"/>
                                        </p:tgtEl>
                                        <p:attrNameLst>
                                          <p:attrName>style.visibility</p:attrName>
                                        </p:attrNameLst>
                                      </p:cBhvr>
                                      <p:to>
                                        <p:strVal val="visible"/>
                                      </p:to>
                                    </p:set>
                                    <p:animEffect transition="in" filter="blinds(horizontal)">
                                      <p:cBhvr>
                                        <p:cTn id="12" dur="500"/>
                                        <p:tgtEl>
                                          <p:spTgt spid="3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FFEC-F62E-44F1-BAC4-FA3B8DA4A0BA}"/>
              </a:ext>
            </a:extLst>
          </p:cNvPr>
          <p:cNvSpPr>
            <a:spLocks noGrp="1"/>
          </p:cNvSpPr>
          <p:nvPr>
            <p:ph type="title"/>
          </p:nvPr>
        </p:nvSpPr>
        <p:spPr>
          <a:xfrm>
            <a:off x="457200" y="277813"/>
            <a:ext cx="1954560" cy="3007171"/>
          </a:xfrm>
        </p:spPr>
        <p:txBody>
          <a:bodyPr/>
          <a:lstStyle/>
          <a:p>
            <a:r>
              <a:rPr lang="en-US" dirty="0"/>
              <a:t>Decision procedures are beautifully complex…</a:t>
            </a:r>
            <a:endParaRPr lang="en-IL" dirty="0"/>
          </a:p>
        </p:txBody>
      </p:sp>
      <p:sp>
        <p:nvSpPr>
          <p:cNvPr id="4" name="Slide Number Placeholder 3">
            <a:extLst>
              <a:ext uri="{FF2B5EF4-FFF2-40B4-BE49-F238E27FC236}">
                <a16:creationId xmlns:a16="http://schemas.microsoft.com/office/drawing/2014/main" id="{AF195658-89DF-4C40-AD3A-9E159170F939}"/>
              </a:ext>
            </a:extLst>
          </p:cNvPr>
          <p:cNvSpPr>
            <a:spLocks noGrp="1"/>
          </p:cNvSpPr>
          <p:nvPr>
            <p:ph type="sldNum" sz="quarter" idx="12"/>
          </p:nvPr>
        </p:nvSpPr>
        <p:spPr/>
        <p:txBody>
          <a:bodyPr/>
          <a:lstStyle/>
          <a:p>
            <a:pPr>
              <a:defRPr/>
            </a:pPr>
            <a:fld id="{F981F2C5-3590-41F0-8738-9BEFEF5653ED}" type="slidenum">
              <a:rPr lang="he-IL" altLang="en-US" smtClean="0"/>
              <a:pPr>
                <a:defRPr/>
              </a:pPr>
              <a:t>11</a:t>
            </a:fld>
            <a:endParaRPr lang="en-US" altLang="en-US"/>
          </a:p>
        </p:txBody>
      </p:sp>
      <p:pic>
        <p:nvPicPr>
          <p:cNvPr id="13" name="Picture 12">
            <a:extLst>
              <a:ext uri="{FF2B5EF4-FFF2-40B4-BE49-F238E27FC236}">
                <a16:creationId xmlns:a16="http://schemas.microsoft.com/office/drawing/2014/main" id="{A33FC7E8-0C59-4042-863F-11DDF1F04732}"/>
              </a:ext>
            </a:extLst>
          </p:cNvPr>
          <p:cNvPicPr>
            <a:picLocks noChangeAspect="1"/>
          </p:cNvPicPr>
          <p:nvPr/>
        </p:nvPicPr>
        <p:blipFill>
          <a:blip r:embed="rId2"/>
          <a:stretch>
            <a:fillRect/>
          </a:stretch>
        </p:blipFill>
        <p:spPr>
          <a:xfrm>
            <a:off x="2267744" y="84780"/>
            <a:ext cx="6830378" cy="6773220"/>
          </a:xfrm>
          <a:prstGeom prst="rect">
            <a:avLst/>
          </a:prstGeom>
        </p:spPr>
      </p:pic>
    </p:spTree>
    <p:extLst>
      <p:ext uri="{BB962C8B-B14F-4D97-AF65-F5344CB8AC3E}">
        <p14:creationId xmlns:p14="http://schemas.microsoft.com/office/powerpoint/2010/main" val="82342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78CE-5983-4ED1-8405-2BCC5B98C388}"/>
              </a:ext>
            </a:extLst>
          </p:cNvPr>
          <p:cNvSpPr>
            <a:spLocks noGrp="1"/>
          </p:cNvSpPr>
          <p:nvPr>
            <p:ph type="title"/>
          </p:nvPr>
        </p:nvSpPr>
        <p:spPr/>
        <p:txBody>
          <a:bodyPr/>
          <a:lstStyle/>
          <a:p>
            <a:endParaRPr lang="en-IL"/>
          </a:p>
        </p:txBody>
      </p:sp>
      <p:sp>
        <p:nvSpPr>
          <p:cNvPr id="4" name="Slide Number Placeholder 3">
            <a:extLst>
              <a:ext uri="{FF2B5EF4-FFF2-40B4-BE49-F238E27FC236}">
                <a16:creationId xmlns:a16="http://schemas.microsoft.com/office/drawing/2014/main" id="{3808A3E2-02C3-4243-A4B5-7A54D4A79A18}"/>
              </a:ext>
            </a:extLst>
          </p:cNvPr>
          <p:cNvSpPr>
            <a:spLocks noGrp="1"/>
          </p:cNvSpPr>
          <p:nvPr>
            <p:ph type="sldNum" sz="quarter" idx="12"/>
          </p:nvPr>
        </p:nvSpPr>
        <p:spPr/>
        <p:txBody>
          <a:bodyPr/>
          <a:lstStyle/>
          <a:p>
            <a:pPr>
              <a:defRPr/>
            </a:pPr>
            <a:fld id="{F981F2C5-3590-41F0-8738-9BEFEF5653ED}" type="slidenum">
              <a:rPr lang="he-IL" altLang="en-US" smtClean="0"/>
              <a:pPr>
                <a:defRPr/>
              </a:pPr>
              <a:t>12</a:t>
            </a:fld>
            <a:endParaRPr lang="en-US" altLang="en-US"/>
          </a:p>
        </p:txBody>
      </p:sp>
      <p:pic>
        <p:nvPicPr>
          <p:cNvPr id="6" name="Picture 5">
            <a:extLst>
              <a:ext uri="{FF2B5EF4-FFF2-40B4-BE49-F238E27FC236}">
                <a16:creationId xmlns:a16="http://schemas.microsoft.com/office/drawing/2014/main" id="{D523AF84-AAA7-44EF-84CC-E653E711A33C}"/>
              </a:ext>
            </a:extLst>
          </p:cNvPr>
          <p:cNvPicPr>
            <a:picLocks noChangeAspect="1"/>
          </p:cNvPicPr>
          <p:nvPr/>
        </p:nvPicPr>
        <p:blipFill>
          <a:blip r:embed="rId2"/>
          <a:stretch>
            <a:fillRect/>
          </a:stretch>
        </p:blipFill>
        <p:spPr>
          <a:xfrm>
            <a:off x="683568" y="71366"/>
            <a:ext cx="4391638" cy="6630325"/>
          </a:xfrm>
          <a:prstGeom prst="rect">
            <a:avLst/>
          </a:prstGeom>
        </p:spPr>
      </p:pic>
      <p:sp>
        <p:nvSpPr>
          <p:cNvPr id="7" name="TextBox 6">
            <a:extLst>
              <a:ext uri="{FF2B5EF4-FFF2-40B4-BE49-F238E27FC236}">
                <a16:creationId xmlns:a16="http://schemas.microsoft.com/office/drawing/2014/main" id="{DEA6873B-7538-432B-8EEA-D6336015CA59}"/>
              </a:ext>
            </a:extLst>
          </p:cNvPr>
          <p:cNvSpPr txBox="1"/>
          <p:nvPr/>
        </p:nvSpPr>
        <p:spPr>
          <a:xfrm>
            <a:off x="5347360" y="1556792"/>
            <a:ext cx="3506153" cy="646331"/>
          </a:xfrm>
          <a:prstGeom prst="rect">
            <a:avLst/>
          </a:prstGeom>
          <a:noFill/>
        </p:spPr>
        <p:txBody>
          <a:bodyPr wrap="none" rtlCol="0">
            <a:spAutoFit/>
          </a:bodyPr>
          <a:lstStyle/>
          <a:p>
            <a:r>
              <a:rPr lang="en-US" dirty="0"/>
              <a:t>The Chinese translation </a:t>
            </a:r>
          </a:p>
          <a:p>
            <a:r>
              <a:rPr lang="en-US" dirty="0"/>
              <a:t>will be published early next year.</a:t>
            </a:r>
            <a:endParaRPr lang="en-IL" dirty="0"/>
          </a:p>
        </p:txBody>
      </p:sp>
      <p:pic>
        <p:nvPicPr>
          <p:cNvPr id="9" name="Picture 8">
            <a:extLst>
              <a:ext uri="{FF2B5EF4-FFF2-40B4-BE49-F238E27FC236}">
                <a16:creationId xmlns:a16="http://schemas.microsoft.com/office/drawing/2014/main" id="{B6CBAC6E-CAAC-4702-9822-BDB090FD27C6}"/>
              </a:ext>
            </a:extLst>
          </p:cNvPr>
          <p:cNvPicPr>
            <a:picLocks noChangeAspect="1"/>
          </p:cNvPicPr>
          <p:nvPr/>
        </p:nvPicPr>
        <p:blipFill>
          <a:blip r:embed="rId3"/>
          <a:stretch>
            <a:fillRect/>
          </a:stretch>
        </p:blipFill>
        <p:spPr>
          <a:xfrm>
            <a:off x="5088526" y="3000711"/>
            <a:ext cx="3781953" cy="771633"/>
          </a:xfrm>
          <a:prstGeom prst="rect">
            <a:avLst/>
          </a:prstGeom>
        </p:spPr>
      </p:pic>
      <p:pic>
        <p:nvPicPr>
          <p:cNvPr id="11" name="Picture 10">
            <a:extLst>
              <a:ext uri="{FF2B5EF4-FFF2-40B4-BE49-F238E27FC236}">
                <a16:creationId xmlns:a16="http://schemas.microsoft.com/office/drawing/2014/main" id="{48723477-D437-466F-887C-BB62548C2E9D}"/>
              </a:ext>
            </a:extLst>
          </p:cNvPr>
          <p:cNvPicPr>
            <a:picLocks noChangeAspect="1"/>
          </p:cNvPicPr>
          <p:nvPr/>
        </p:nvPicPr>
        <p:blipFill>
          <a:blip r:embed="rId4"/>
          <a:stretch>
            <a:fillRect/>
          </a:stretch>
        </p:blipFill>
        <p:spPr>
          <a:xfrm>
            <a:off x="5193315" y="3859041"/>
            <a:ext cx="3572374" cy="419158"/>
          </a:xfrm>
          <a:prstGeom prst="rect">
            <a:avLst/>
          </a:prstGeom>
        </p:spPr>
      </p:pic>
      <p:pic>
        <p:nvPicPr>
          <p:cNvPr id="13" name="Picture 12">
            <a:extLst>
              <a:ext uri="{FF2B5EF4-FFF2-40B4-BE49-F238E27FC236}">
                <a16:creationId xmlns:a16="http://schemas.microsoft.com/office/drawing/2014/main" id="{C3FFECAF-7BF7-4599-AF4E-947783E2494B}"/>
              </a:ext>
            </a:extLst>
          </p:cNvPr>
          <p:cNvPicPr>
            <a:picLocks noChangeAspect="1"/>
          </p:cNvPicPr>
          <p:nvPr/>
        </p:nvPicPr>
        <p:blipFill>
          <a:blip r:embed="rId5"/>
          <a:stretch>
            <a:fillRect/>
          </a:stretch>
        </p:blipFill>
        <p:spPr>
          <a:xfrm>
            <a:off x="6498422" y="4440694"/>
            <a:ext cx="962159" cy="314369"/>
          </a:xfrm>
          <a:prstGeom prst="rect">
            <a:avLst/>
          </a:prstGeom>
        </p:spPr>
      </p:pic>
    </p:spTree>
    <p:extLst>
      <p:ext uri="{BB962C8B-B14F-4D97-AF65-F5344CB8AC3E}">
        <p14:creationId xmlns:p14="http://schemas.microsoft.com/office/powerpoint/2010/main" val="45704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3CC8120-22A1-4879-9DF7-2E6E2A090A37}" type="slidenum">
              <a:rPr lang="he-IL" altLang="en-US" sz="1200">
                <a:solidFill>
                  <a:schemeClr val="tx1"/>
                </a:solidFill>
                <a:latin typeface="Garamond" panose="02020404030301010803" pitchFamily="18" charset="0"/>
              </a:rPr>
              <a:pPr>
                <a:spcBef>
                  <a:spcPct val="0"/>
                </a:spcBef>
                <a:buClrTx/>
                <a:buSzTx/>
                <a:buFontTx/>
                <a:buNone/>
              </a:pPr>
              <a:t>2</a:t>
            </a:fld>
            <a:endParaRPr lang="en-US" altLang="en-US" sz="1200">
              <a:solidFill>
                <a:schemeClr val="tx1"/>
              </a:solidFill>
              <a:latin typeface="Garamond" panose="02020404030301010803" pitchFamily="18" charset="0"/>
            </a:endParaRPr>
          </a:p>
        </p:txBody>
      </p:sp>
      <p:sp>
        <p:nvSpPr>
          <p:cNvPr id="7171" name="Rectangle 2"/>
          <p:cNvSpPr>
            <a:spLocks noGrp="1" noChangeArrowheads="1"/>
          </p:cNvSpPr>
          <p:nvPr>
            <p:ph type="title"/>
          </p:nvPr>
        </p:nvSpPr>
        <p:spPr/>
        <p:txBody>
          <a:bodyPr/>
          <a:lstStyle/>
          <a:p>
            <a:pPr eaLnBrk="1" hangingPunct="1"/>
            <a:r>
              <a:rPr lang="en-US" altLang="he-IL"/>
              <a:t>Satisfiability </a:t>
            </a:r>
          </a:p>
        </p:txBody>
      </p:sp>
      <p:sp>
        <p:nvSpPr>
          <p:cNvPr id="56323" name="Rectangle 3"/>
          <p:cNvSpPr>
            <a:spLocks noGrp="1" noChangeArrowheads="1"/>
          </p:cNvSpPr>
          <p:nvPr>
            <p:ph type="body" idx="1"/>
          </p:nvPr>
        </p:nvSpPr>
        <p:spPr/>
        <p:txBody>
          <a:bodyPr/>
          <a:lstStyle/>
          <a:p>
            <a:pPr eaLnBrk="1" hangingPunct="1"/>
            <a:r>
              <a:rPr lang="en-US" altLang="he-IL"/>
              <a:t>The classic SAT problem: given a </a:t>
            </a:r>
            <a:r>
              <a:rPr lang="en-US" altLang="he-IL">
                <a:solidFill>
                  <a:schemeClr val="hlink"/>
                </a:solidFill>
              </a:rPr>
              <a:t>propositional</a:t>
            </a:r>
            <a:r>
              <a:rPr lang="en-US" altLang="he-IL"/>
              <a:t> formula </a:t>
            </a:r>
            <a:r>
              <a:rPr lang="en-US" altLang="he-IL">
                <a:solidFill>
                  <a:schemeClr val="tx1"/>
                </a:solidFill>
                <a:latin typeface="Symbol" panose="05050102010706020507" pitchFamily="18" charset="2"/>
                <a:sym typeface="Symbol" panose="05050102010706020507" pitchFamily="18" charset="2"/>
              </a:rPr>
              <a:t></a:t>
            </a:r>
            <a:r>
              <a:rPr lang="en-US" altLang="he-IL"/>
              <a:t>, is </a:t>
            </a:r>
            <a:r>
              <a:rPr lang="en-US" altLang="he-IL">
                <a:solidFill>
                  <a:schemeClr val="tx1"/>
                </a:solidFill>
                <a:latin typeface="Symbol" panose="05050102010706020507" pitchFamily="18" charset="2"/>
                <a:sym typeface="Symbol" panose="05050102010706020507" pitchFamily="18" charset="2"/>
              </a:rPr>
              <a:t></a:t>
            </a:r>
            <a:r>
              <a:rPr lang="en-US" altLang="he-IL"/>
              <a:t> satisfiable ? </a:t>
            </a:r>
          </a:p>
          <a:p>
            <a:pPr eaLnBrk="1" hangingPunct="1"/>
            <a:endParaRPr lang="en-US" altLang="he-IL"/>
          </a:p>
          <a:p>
            <a:pPr eaLnBrk="1" hangingPunct="1"/>
            <a:r>
              <a:rPr lang="en-US" altLang="he-IL"/>
              <a:t>Example: </a:t>
            </a:r>
          </a:p>
          <a:p>
            <a:pPr lvl="1" eaLnBrk="1" hangingPunct="1">
              <a:lnSpc>
                <a:spcPct val="150000"/>
              </a:lnSpc>
            </a:pPr>
            <a:r>
              <a:rPr lang="en-US" altLang="he-IL"/>
              <a:t>Let </a:t>
            </a:r>
            <a:r>
              <a:rPr lang="en-US" altLang="he-IL">
                <a:solidFill>
                  <a:schemeClr val="tx1"/>
                </a:solidFill>
              </a:rPr>
              <a:t>x</a:t>
            </a:r>
            <a:r>
              <a:rPr lang="en-US" altLang="he-IL" baseline="-25000">
                <a:solidFill>
                  <a:schemeClr val="tx1"/>
                </a:solidFill>
              </a:rPr>
              <a:t>1</a:t>
            </a:r>
            <a:r>
              <a:rPr lang="en-US" altLang="he-IL"/>
              <a:t>,</a:t>
            </a:r>
            <a:r>
              <a:rPr lang="en-US" altLang="he-IL">
                <a:solidFill>
                  <a:schemeClr val="tx1"/>
                </a:solidFill>
              </a:rPr>
              <a:t>x</a:t>
            </a:r>
            <a:r>
              <a:rPr lang="en-US" altLang="he-IL" baseline="-25000">
                <a:solidFill>
                  <a:schemeClr val="tx1"/>
                </a:solidFill>
              </a:rPr>
              <a:t>2</a:t>
            </a:r>
            <a:r>
              <a:rPr lang="en-US" altLang="he-IL"/>
              <a:t> be propositional variables</a:t>
            </a:r>
          </a:p>
          <a:p>
            <a:pPr lvl="1" eaLnBrk="1" hangingPunct="1">
              <a:lnSpc>
                <a:spcPct val="150000"/>
              </a:lnSpc>
            </a:pPr>
            <a:r>
              <a:rPr lang="en-US" altLang="he-IL"/>
              <a:t>Let </a:t>
            </a:r>
            <a:r>
              <a:rPr lang="en-US" altLang="he-IL">
                <a:solidFill>
                  <a:schemeClr val="tx1"/>
                </a:solidFill>
                <a:latin typeface="Symbol" panose="05050102010706020507" pitchFamily="18" charset="2"/>
                <a:sym typeface="Symbol" panose="05050102010706020507" pitchFamily="18" charset="2"/>
              </a:rPr>
              <a:t></a:t>
            </a:r>
            <a:r>
              <a:rPr lang="en-US" altLang="he-IL">
                <a:solidFill>
                  <a:schemeClr val="tx1"/>
                </a:solidFill>
              </a:rPr>
              <a:t> := (x</a:t>
            </a:r>
            <a:r>
              <a:rPr lang="en-US" altLang="he-IL" baseline="-25000">
                <a:solidFill>
                  <a:schemeClr val="tx1"/>
                </a:solidFill>
              </a:rPr>
              <a:t>1</a:t>
            </a:r>
            <a:r>
              <a:rPr lang="en-US" altLang="he-IL">
                <a:solidFill>
                  <a:schemeClr val="tx1"/>
                </a:solidFill>
              </a:rPr>
              <a:t> → x</a:t>
            </a:r>
            <a:r>
              <a:rPr lang="en-US" altLang="he-IL" baseline="-25000">
                <a:solidFill>
                  <a:schemeClr val="tx1"/>
                </a:solidFill>
              </a:rPr>
              <a:t>2</a:t>
            </a:r>
            <a:r>
              <a:rPr lang="en-US" altLang="he-IL">
                <a:solidFill>
                  <a:schemeClr val="tx1"/>
                </a:solidFill>
              </a:rPr>
              <a:t>) </a:t>
            </a:r>
            <a:r>
              <a:rPr lang="en-US" altLang="he-IL">
                <a:solidFill>
                  <a:schemeClr val="tx1"/>
                </a:solidFill>
                <a:latin typeface="cmsy10" panose="020B0500000000000000" pitchFamily="34" charset="0"/>
              </a:rPr>
              <a:t>Æ</a:t>
            </a:r>
            <a:r>
              <a:rPr lang="en-US" altLang="he-IL">
                <a:solidFill>
                  <a:schemeClr val="tx1"/>
                </a:solidFill>
              </a:rPr>
              <a:t> (x</a:t>
            </a:r>
            <a:r>
              <a:rPr lang="en-US" altLang="he-IL" baseline="-25000">
                <a:solidFill>
                  <a:schemeClr val="tx1"/>
                </a:solidFill>
              </a:rPr>
              <a:t>1</a:t>
            </a:r>
            <a:r>
              <a:rPr lang="en-US" altLang="he-IL">
                <a:solidFill>
                  <a:schemeClr val="tx1"/>
                </a:solidFill>
              </a:rPr>
              <a:t> </a:t>
            </a:r>
            <a:r>
              <a:rPr lang="en-US" altLang="he-IL">
                <a:solidFill>
                  <a:schemeClr val="tx1"/>
                </a:solidFill>
                <a:latin typeface="cmsy10" panose="020B0500000000000000" pitchFamily="34" charset="0"/>
              </a:rPr>
              <a:t>Æ</a:t>
            </a:r>
            <a:r>
              <a:rPr lang="en-US" altLang="he-IL">
                <a:solidFill>
                  <a:schemeClr val="tx1"/>
                </a:solidFill>
              </a:rPr>
              <a:t> </a:t>
            </a:r>
            <a:r>
              <a:rPr lang="en-US" altLang="he-IL">
                <a:solidFill>
                  <a:schemeClr val="tx1"/>
                </a:solidFill>
                <a:latin typeface="cmsy10" panose="020B0500000000000000" pitchFamily="34" charset="0"/>
              </a:rPr>
              <a:t>::</a:t>
            </a:r>
            <a:r>
              <a:rPr lang="en-US" altLang="he-IL">
                <a:solidFill>
                  <a:schemeClr val="tx1"/>
                </a:solidFill>
              </a:rPr>
              <a:t> x</a:t>
            </a:r>
            <a:r>
              <a:rPr lang="en-US" altLang="he-IL" baseline="-25000">
                <a:solidFill>
                  <a:schemeClr val="tx1"/>
                </a:solidFill>
              </a:rPr>
              <a:t>2</a:t>
            </a:r>
            <a:r>
              <a:rPr lang="en-US" altLang="he-IL">
                <a:solidFill>
                  <a:schemeClr val="tx1"/>
                </a:solidFill>
              </a:rPr>
              <a:t>)</a:t>
            </a:r>
          </a:p>
          <a:p>
            <a:pPr lvl="1" eaLnBrk="1" hangingPunct="1">
              <a:lnSpc>
                <a:spcPct val="150000"/>
              </a:lnSpc>
            </a:pPr>
            <a:r>
              <a:rPr lang="en-US" altLang="he-IL"/>
              <a:t>Is</a:t>
            </a:r>
            <a:r>
              <a:rPr lang="en-US" altLang="he-IL">
                <a:solidFill>
                  <a:schemeClr val="tx1"/>
                </a:solidFill>
              </a:rPr>
              <a:t> </a:t>
            </a:r>
            <a:r>
              <a:rPr lang="en-US" altLang="he-IL">
                <a:solidFill>
                  <a:schemeClr val="tx1"/>
                </a:solidFill>
                <a:latin typeface="Symbol" panose="05050102010706020507" pitchFamily="18" charset="2"/>
                <a:sym typeface="Symbol" panose="05050102010706020507" pitchFamily="18" charset="2"/>
              </a:rPr>
              <a:t></a:t>
            </a:r>
            <a:r>
              <a:rPr lang="en-US" altLang="he-IL">
                <a:solidFill>
                  <a:schemeClr val="tx1"/>
                </a:solidFill>
              </a:rPr>
              <a:t> </a:t>
            </a:r>
            <a:r>
              <a:rPr lang="en-US" altLang="he-IL"/>
              <a:t>satisfiable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7" dur="500"/>
                                        <p:tgtEl>
                                          <p:spTgt spid="56323">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10" dur="500"/>
                                        <p:tgtEl>
                                          <p:spTgt spid="56323">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6323">
                                            <p:txEl>
                                              <p:pRg st="4" end="4"/>
                                            </p:txEl>
                                          </p:spTgt>
                                        </p:tgtEl>
                                        <p:attrNameLst>
                                          <p:attrName>style.visibility</p:attrName>
                                        </p:attrNameLst>
                                      </p:cBhvr>
                                      <p:to>
                                        <p:strVal val="visible"/>
                                      </p:to>
                                    </p:set>
                                    <p:animEffect transition="in" filter="blinds(horizontal)">
                                      <p:cBhvr>
                                        <p:cTn id="13" dur="500"/>
                                        <p:tgtEl>
                                          <p:spTgt spid="56323">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6323">
                                            <p:txEl>
                                              <p:pRg st="5" end="5"/>
                                            </p:txEl>
                                          </p:spTgt>
                                        </p:tgtEl>
                                        <p:attrNameLst>
                                          <p:attrName>style.visibility</p:attrName>
                                        </p:attrNameLst>
                                      </p:cBhvr>
                                      <p:to>
                                        <p:strVal val="visible"/>
                                      </p:to>
                                    </p:set>
                                    <p:animEffect transition="in" filter="blinds(horizontal)">
                                      <p:cBhvr>
                                        <p:cTn id="16"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E7C92A1C-CA68-4174-BA6A-4CB63423D3CA}" type="slidenum">
              <a:rPr lang="he-IL" altLang="en-US" sz="1200">
                <a:solidFill>
                  <a:schemeClr val="tx1"/>
                </a:solidFill>
                <a:latin typeface="Garamond" panose="02020404030301010803" pitchFamily="18" charset="0"/>
              </a:rPr>
              <a:pPr>
                <a:spcBef>
                  <a:spcPct val="0"/>
                </a:spcBef>
                <a:buClrTx/>
                <a:buSzTx/>
                <a:buFontTx/>
                <a:buNone/>
              </a:pPr>
              <a:t>3</a:t>
            </a:fld>
            <a:endParaRPr lang="en-US" altLang="en-US" sz="1200">
              <a:solidFill>
                <a:schemeClr val="tx1"/>
              </a:solidFill>
              <a:latin typeface="Garamond" panose="02020404030301010803" pitchFamily="18" charset="0"/>
            </a:endParaRPr>
          </a:p>
        </p:txBody>
      </p:sp>
      <p:sp>
        <p:nvSpPr>
          <p:cNvPr id="8195" name="Rectangle 2"/>
          <p:cNvSpPr>
            <a:spLocks noGrp="1" noChangeArrowheads="1"/>
          </p:cNvSpPr>
          <p:nvPr>
            <p:ph type="title"/>
          </p:nvPr>
        </p:nvSpPr>
        <p:spPr/>
        <p:txBody>
          <a:bodyPr/>
          <a:lstStyle/>
          <a:p>
            <a:pPr eaLnBrk="1" hangingPunct="1"/>
            <a:r>
              <a:rPr lang="en-US" altLang="he-IL"/>
              <a:t>Satisfiability Modulo Theories</a:t>
            </a:r>
          </a:p>
        </p:txBody>
      </p:sp>
      <p:sp>
        <p:nvSpPr>
          <p:cNvPr id="57347" name="Rectangle 3"/>
          <p:cNvSpPr>
            <a:spLocks noGrp="1" noChangeArrowheads="1"/>
          </p:cNvSpPr>
          <p:nvPr>
            <p:ph type="body" idx="1"/>
          </p:nvPr>
        </p:nvSpPr>
        <p:spPr/>
        <p:txBody>
          <a:bodyPr/>
          <a:lstStyle/>
          <a:p>
            <a:pPr eaLnBrk="1" hangingPunct="1"/>
            <a:r>
              <a:rPr lang="en-US" altLang="he-IL"/>
              <a:t>Now let the predicates be </a:t>
            </a:r>
            <a:r>
              <a:rPr lang="en-US" altLang="he-IL">
                <a:solidFill>
                  <a:schemeClr val="hlink"/>
                </a:solidFill>
              </a:rPr>
              <a:t>equalities</a:t>
            </a:r>
          </a:p>
          <a:p>
            <a:pPr eaLnBrk="1" hangingPunct="1"/>
            <a:endParaRPr lang="en-US" altLang="he-IL"/>
          </a:p>
          <a:p>
            <a:pPr eaLnBrk="1" hangingPunct="1"/>
            <a:r>
              <a:rPr lang="en-US" altLang="he-IL"/>
              <a:t>Example: </a:t>
            </a:r>
          </a:p>
          <a:p>
            <a:pPr lvl="1" eaLnBrk="1" hangingPunct="1">
              <a:lnSpc>
                <a:spcPct val="150000"/>
              </a:lnSpc>
            </a:pPr>
            <a:r>
              <a:rPr lang="en-US" altLang="he-IL"/>
              <a:t>Let </a:t>
            </a:r>
            <a:r>
              <a:rPr lang="en-US" altLang="he-IL">
                <a:solidFill>
                  <a:schemeClr val="tx1"/>
                </a:solidFill>
              </a:rPr>
              <a:t>x</a:t>
            </a:r>
            <a:r>
              <a:rPr lang="en-US" altLang="he-IL" baseline="-25000">
                <a:solidFill>
                  <a:schemeClr val="tx1"/>
                </a:solidFill>
              </a:rPr>
              <a:t>1</a:t>
            </a:r>
            <a:r>
              <a:rPr lang="en-US" altLang="he-IL">
                <a:solidFill>
                  <a:schemeClr val="tx1"/>
                </a:solidFill>
              </a:rPr>
              <a:t>,x</a:t>
            </a:r>
            <a:r>
              <a:rPr lang="en-US" altLang="he-IL" baseline="-25000">
                <a:solidFill>
                  <a:schemeClr val="tx1"/>
                </a:solidFill>
              </a:rPr>
              <a:t>2</a:t>
            </a:r>
            <a:r>
              <a:rPr lang="en-US" altLang="he-IL">
                <a:solidFill>
                  <a:schemeClr val="tx1"/>
                </a:solidFill>
              </a:rPr>
              <a:t>,x</a:t>
            </a:r>
            <a:r>
              <a:rPr lang="en-US" altLang="he-IL" baseline="-25000">
                <a:solidFill>
                  <a:schemeClr val="tx1"/>
                </a:solidFill>
              </a:rPr>
              <a:t>3</a:t>
            </a:r>
            <a:r>
              <a:rPr lang="en-US" altLang="he-IL">
                <a:solidFill>
                  <a:schemeClr val="tx1"/>
                </a:solidFill>
              </a:rPr>
              <a:t> </a:t>
            </a:r>
            <a:r>
              <a:rPr lang="en-US" altLang="he-IL">
                <a:solidFill>
                  <a:schemeClr val="tx1"/>
                </a:solidFill>
                <a:latin typeface="cmsy10" panose="020B0500000000000000" pitchFamily="34" charset="0"/>
              </a:rPr>
              <a:t>2</a:t>
            </a:r>
            <a:r>
              <a:rPr lang="en-US" altLang="he-IL">
                <a:solidFill>
                  <a:schemeClr val="tx1"/>
                </a:solidFill>
              </a:rPr>
              <a:t> </a:t>
            </a:r>
            <a:r>
              <a:rPr lang="en-US" altLang="he-IL">
                <a:solidFill>
                  <a:schemeClr val="tx1"/>
                </a:solidFill>
                <a:latin typeface="cmsy10" panose="020B0500000000000000" pitchFamily="34" charset="0"/>
              </a:rPr>
              <a:t>Z</a:t>
            </a:r>
          </a:p>
          <a:p>
            <a:pPr lvl="1" eaLnBrk="1" hangingPunct="1">
              <a:lnSpc>
                <a:spcPct val="150000"/>
              </a:lnSpc>
            </a:pPr>
            <a:r>
              <a:rPr lang="en-US" altLang="he-IL"/>
              <a:t>Let </a:t>
            </a:r>
            <a:r>
              <a:rPr lang="en-US" altLang="he-IL">
                <a:solidFill>
                  <a:schemeClr val="tx1"/>
                </a:solidFill>
                <a:latin typeface="Symbol" panose="05050102010706020507" pitchFamily="18" charset="2"/>
                <a:sym typeface="Symbol" panose="05050102010706020507" pitchFamily="18" charset="2"/>
              </a:rPr>
              <a:t></a:t>
            </a:r>
            <a:r>
              <a:rPr lang="en-US" altLang="he-IL">
                <a:solidFill>
                  <a:schemeClr val="tx1"/>
                </a:solidFill>
              </a:rPr>
              <a:t> := ((x</a:t>
            </a:r>
            <a:r>
              <a:rPr lang="en-US" altLang="he-IL" baseline="-25000">
                <a:solidFill>
                  <a:schemeClr val="tx1"/>
                </a:solidFill>
              </a:rPr>
              <a:t>1</a:t>
            </a:r>
            <a:r>
              <a:rPr lang="en-US" altLang="he-IL">
                <a:solidFill>
                  <a:schemeClr val="tx1"/>
                </a:solidFill>
              </a:rPr>
              <a:t> = x</a:t>
            </a:r>
            <a:r>
              <a:rPr lang="en-US" altLang="he-IL" baseline="-25000">
                <a:solidFill>
                  <a:schemeClr val="tx1"/>
                </a:solidFill>
              </a:rPr>
              <a:t>2</a:t>
            </a:r>
            <a:r>
              <a:rPr lang="en-US" altLang="he-IL">
                <a:solidFill>
                  <a:schemeClr val="tx1"/>
                </a:solidFill>
              </a:rPr>
              <a:t>) → (x</a:t>
            </a:r>
            <a:r>
              <a:rPr lang="en-US" altLang="he-IL" baseline="-25000">
                <a:solidFill>
                  <a:schemeClr val="tx1"/>
                </a:solidFill>
              </a:rPr>
              <a:t>2</a:t>
            </a:r>
            <a:r>
              <a:rPr lang="en-US" altLang="he-IL">
                <a:solidFill>
                  <a:schemeClr val="tx1"/>
                </a:solidFill>
              </a:rPr>
              <a:t> = x</a:t>
            </a:r>
            <a:r>
              <a:rPr lang="en-US" altLang="he-IL" baseline="-25000">
                <a:solidFill>
                  <a:schemeClr val="tx1"/>
                </a:solidFill>
              </a:rPr>
              <a:t>3</a:t>
            </a:r>
            <a:r>
              <a:rPr lang="en-US" altLang="he-IL">
                <a:solidFill>
                  <a:schemeClr val="tx1"/>
                </a:solidFill>
              </a:rPr>
              <a:t>)) </a:t>
            </a:r>
            <a:r>
              <a:rPr lang="en-US" altLang="he-IL">
                <a:solidFill>
                  <a:schemeClr val="tx1"/>
                </a:solidFill>
                <a:latin typeface="cmsy10" panose="020B0500000000000000" pitchFamily="34" charset="0"/>
              </a:rPr>
              <a:t>Æ</a:t>
            </a:r>
            <a:r>
              <a:rPr lang="en-US" altLang="he-IL">
                <a:solidFill>
                  <a:schemeClr val="tx1"/>
                </a:solidFill>
              </a:rPr>
              <a:t> x</a:t>
            </a:r>
            <a:r>
              <a:rPr lang="en-US" altLang="he-IL" baseline="-25000">
                <a:solidFill>
                  <a:schemeClr val="tx1"/>
                </a:solidFill>
              </a:rPr>
              <a:t>1</a:t>
            </a:r>
            <a:r>
              <a:rPr lang="en-US" altLang="he-IL">
                <a:solidFill>
                  <a:schemeClr val="tx1"/>
                </a:solidFill>
              </a:rPr>
              <a:t> </a:t>
            </a:r>
            <a:r>
              <a:rPr lang="en-US" altLang="he-IL">
                <a:solidFill>
                  <a:schemeClr val="tx1"/>
                </a:solidFill>
                <a:latin typeface="Symbol" panose="05050102010706020507" pitchFamily="18" charset="2"/>
                <a:sym typeface="Symbol" panose="05050102010706020507" pitchFamily="18" charset="2"/>
              </a:rPr>
              <a:t></a:t>
            </a:r>
            <a:r>
              <a:rPr lang="en-US" altLang="he-IL">
                <a:solidFill>
                  <a:schemeClr val="tx1"/>
                </a:solidFill>
              </a:rPr>
              <a:t> x</a:t>
            </a:r>
            <a:r>
              <a:rPr lang="en-US" altLang="he-IL" baseline="-25000">
                <a:solidFill>
                  <a:schemeClr val="tx1"/>
                </a:solidFill>
              </a:rPr>
              <a:t>3</a:t>
            </a:r>
            <a:endParaRPr lang="en-US" altLang="he-IL">
              <a:solidFill>
                <a:schemeClr val="tx1"/>
              </a:solidFill>
            </a:endParaRPr>
          </a:p>
          <a:p>
            <a:pPr lvl="1" eaLnBrk="1" hangingPunct="1">
              <a:lnSpc>
                <a:spcPct val="150000"/>
              </a:lnSpc>
            </a:pPr>
            <a:r>
              <a:rPr lang="en-US" altLang="he-IL"/>
              <a:t>Is </a:t>
            </a:r>
            <a:r>
              <a:rPr lang="en-US" altLang="he-IL">
                <a:solidFill>
                  <a:schemeClr val="tx1"/>
                </a:solidFill>
                <a:latin typeface="Symbol" panose="05050102010706020507" pitchFamily="18" charset="2"/>
                <a:sym typeface="Symbol" panose="05050102010706020507" pitchFamily="18" charset="2"/>
              </a:rPr>
              <a:t></a:t>
            </a:r>
            <a:r>
              <a:rPr lang="en-US" altLang="he-IL"/>
              <a:t> satisfiable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7" dur="500"/>
                                        <p:tgtEl>
                                          <p:spTgt spid="57347">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0" dur="500"/>
                                        <p:tgtEl>
                                          <p:spTgt spid="57347">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3" dur="500"/>
                                        <p:tgtEl>
                                          <p:spTgt spid="57347">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16"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1E5E006-A09E-4AD8-82B6-CE7F407EA5F0}" type="slidenum">
              <a:rPr lang="he-IL" altLang="en-US" sz="1200">
                <a:solidFill>
                  <a:schemeClr val="tx1"/>
                </a:solidFill>
                <a:latin typeface="Garamond" panose="02020404030301010803" pitchFamily="18" charset="0"/>
              </a:rPr>
              <a:pPr>
                <a:spcBef>
                  <a:spcPct val="0"/>
                </a:spcBef>
                <a:buClrTx/>
                <a:buSzTx/>
                <a:buFontTx/>
                <a:buNone/>
              </a:pPr>
              <a:t>4</a:t>
            </a:fld>
            <a:endParaRPr lang="en-US" altLang="en-US" sz="1200">
              <a:solidFill>
                <a:schemeClr val="tx1"/>
              </a:solidFill>
              <a:latin typeface="Garamond" panose="02020404030301010803" pitchFamily="18" charset="0"/>
            </a:endParaRPr>
          </a:p>
        </p:txBody>
      </p:sp>
      <p:sp>
        <p:nvSpPr>
          <p:cNvPr id="9219" name="Rectangle 2"/>
          <p:cNvSpPr>
            <a:spLocks noGrp="1" noChangeArrowheads="1"/>
          </p:cNvSpPr>
          <p:nvPr>
            <p:ph type="title"/>
          </p:nvPr>
        </p:nvSpPr>
        <p:spPr/>
        <p:txBody>
          <a:bodyPr/>
          <a:lstStyle/>
          <a:p>
            <a:pPr eaLnBrk="1" hangingPunct="1"/>
            <a:r>
              <a:rPr lang="en-US" altLang="he-IL"/>
              <a:t>Satisfiability Modulo Theories</a:t>
            </a:r>
          </a:p>
        </p:txBody>
      </p:sp>
      <p:sp>
        <p:nvSpPr>
          <p:cNvPr id="58371" name="Rectangle 3"/>
          <p:cNvSpPr>
            <a:spLocks noGrp="1" noChangeArrowheads="1"/>
          </p:cNvSpPr>
          <p:nvPr>
            <p:ph type="body" idx="1"/>
          </p:nvPr>
        </p:nvSpPr>
        <p:spPr/>
        <p:txBody>
          <a:bodyPr/>
          <a:lstStyle/>
          <a:p>
            <a:pPr eaLnBrk="1" hangingPunct="1"/>
            <a:r>
              <a:rPr lang="en-US" altLang="he-IL"/>
              <a:t>Now let the predicates be from </a:t>
            </a:r>
            <a:r>
              <a:rPr lang="en-US" altLang="he-IL">
                <a:solidFill>
                  <a:schemeClr val="hlink"/>
                </a:solidFill>
              </a:rPr>
              <a:t>linear arithmetic</a:t>
            </a:r>
          </a:p>
          <a:p>
            <a:pPr eaLnBrk="1" hangingPunct="1"/>
            <a:endParaRPr lang="en-US" altLang="he-IL"/>
          </a:p>
          <a:p>
            <a:pPr eaLnBrk="1" hangingPunct="1"/>
            <a:r>
              <a:rPr lang="en-US" altLang="he-IL"/>
              <a:t>Example: </a:t>
            </a:r>
          </a:p>
          <a:p>
            <a:pPr lvl="1" eaLnBrk="1" hangingPunct="1">
              <a:lnSpc>
                <a:spcPct val="150000"/>
              </a:lnSpc>
            </a:pPr>
            <a:r>
              <a:rPr lang="en-US" altLang="he-IL"/>
              <a:t>Let </a:t>
            </a:r>
            <a:r>
              <a:rPr lang="en-US" altLang="he-IL">
                <a:solidFill>
                  <a:schemeClr val="tx1"/>
                </a:solidFill>
              </a:rPr>
              <a:t>x</a:t>
            </a:r>
            <a:r>
              <a:rPr lang="en-US" altLang="he-IL" baseline="-25000">
                <a:solidFill>
                  <a:schemeClr val="tx1"/>
                </a:solidFill>
              </a:rPr>
              <a:t>1</a:t>
            </a:r>
            <a:r>
              <a:rPr lang="en-US" altLang="he-IL">
                <a:solidFill>
                  <a:schemeClr val="tx1"/>
                </a:solidFill>
              </a:rPr>
              <a:t>,x</a:t>
            </a:r>
            <a:r>
              <a:rPr lang="en-US" altLang="he-IL" baseline="-25000">
                <a:solidFill>
                  <a:schemeClr val="tx1"/>
                </a:solidFill>
              </a:rPr>
              <a:t>2</a:t>
            </a:r>
            <a:r>
              <a:rPr lang="en-US" altLang="he-IL">
                <a:solidFill>
                  <a:schemeClr val="tx1"/>
                </a:solidFill>
              </a:rPr>
              <a:t>,x</a:t>
            </a:r>
            <a:r>
              <a:rPr lang="en-US" altLang="he-IL" baseline="-25000">
                <a:solidFill>
                  <a:schemeClr val="tx1"/>
                </a:solidFill>
              </a:rPr>
              <a:t>3</a:t>
            </a:r>
            <a:r>
              <a:rPr lang="en-US" altLang="he-IL">
                <a:solidFill>
                  <a:schemeClr val="tx1"/>
                </a:solidFill>
              </a:rPr>
              <a:t> </a:t>
            </a:r>
            <a:r>
              <a:rPr lang="en-US" altLang="he-IL">
                <a:solidFill>
                  <a:schemeClr val="tx1"/>
                </a:solidFill>
                <a:latin typeface="cmsy10" panose="020B0500000000000000" pitchFamily="34" charset="0"/>
              </a:rPr>
              <a:t>2</a:t>
            </a:r>
            <a:r>
              <a:rPr lang="en-US" altLang="he-IL">
                <a:solidFill>
                  <a:schemeClr val="tx1"/>
                </a:solidFill>
              </a:rPr>
              <a:t> </a:t>
            </a:r>
            <a:r>
              <a:rPr lang="en-US" altLang="he-IL">
                <a:solidFill>
                  <a:schemeClr val="tx1"/>
                </a:solidFill>
                <a:latin typeface="cmsy10" panose="020B0500000000000000" pitchFamily="34" charset="0"/>
              </a:rPr>
              <a:t>R</a:t>
            </a:r>
          </a:p>
          <a:p>
            <a:pPr lvl="1" eaLnBrk="1" hangingPunct="1">
              <a:lnSpc>
                <a:spcPct val="150000"/>
              </a:lnSpc>
            </a:pPr>
            <a:r>
              <a:rPr lang="en-US" altLang="he-IL"/>
              <a:t>Let </a:t>
            </a:r>
            <a:r>
              <a:rPr lang="en-US" altLang="he-IL">
                <a:solidFill>
                  <a:schemeClr val="tx1"/>
                </a:solidFill>
                <a:latin typeface="Symbol" panose="05050102010706020507" pitchFamily="18" charset="2"/>
                <a:sym typeface="Symbol" panose="05050102010706020507" pitchFamily="18" charset="2"/>
              </a:rPr>
              <a:t></a:t>
            </a:r>
            <a:r>
              <a:rPr lang="en-US" altLang="he-IL">
                <a:solidFill>
                  <a:schemeClr val="tx1"/>
                </a:solidFill>
              </a:rPr>
              <a:t> := ((x</a:t>
            </a:r>
            <a:r>
              <a:rPr lang="en-US" altLang="he-IL" baseline="-25000">
                <a:solidFill>
                  <a:schemeClr val="tx1"/>
                </a:solidFill>
              </a:rPr>
              <a:t>1</a:t>
            </a:r>
            <a:r>
              <a:rPr lang="en-US" altLang="he-IL">
                <a:solidFill>
                  <a:schemeClr val="tx1"/>
                </a:solidFill>
              </a:rPr>
              <a:t> + 2x</a:t>
            </a:r>
            <a:r>
              <a:rPr lang="en-US" altLang="he-IL" baseline="-25000">
                <a:solidFill>
                  <a:schemeClr val="tx1"/>
                </a:solidFill>
              </a:rPr>
              <a:t>3</a:t>
            </a:r>
            <a:r>
              <a:rPr lang="en-US" altLang="he-IL">
                <a:solidFill>
                  <a:schemeClr val="tx1"/>
                </a:solidFill>
              </a:rPr>
              <a:t> &lt; 5) </a:t>
            </a:r>
            <a:r>
              <a:rPr lang="en-US" altLang="he-IL">
                <a:solidFill>
                  <a:schemeClr val="tx1"/>
                </a:solidFill>
                <a:latin typeface="cmsy10" panose="020B0500000000000000" pitchFamily="34" charset="0"/>
              </a:rPr>
              <a:t>Ç</a:t>
            </a:r>
            <a:r>
              <a:rPr lang="en-US" altLang="he-IL">
                <a:solidFill>
                  <a:schemeClr val="tx1"/>
                </a:solidFill>
              </a:rPr>
              <a:t> </a:t>
            </a:r>
            <a:r>
              <a:rPr lang="en-US" altLang="he-IL">
                <a:solidFill>
                  <a:schemeClr val="tx1"/>
                </a:solidFill>
                <a:latin typeface="cmsy10" panose="020B0500000000000000" pitchFamily="34" charset="0"/>
              </a:rPr>
              <a:t>:</a:t>
            </a:r>
            <a:r>
              <a:rPr lang="en-US" altLang="he-IL">
                <a:solidFill>
                  <a:schemeClr val="tx1"/>
                </a:solidFill>
              </a:rPr>
              <a:t>(x</a:t>
            </a:r>
            <a:r>
              <a:rPr lang="en-US" altLang="he-IL" baseline="-25000">
                <a:solidFill>
                  <a:schemeClr val="tx1"/>
                </a:solidFill>
              </a:rPr>
              <a:t>3</a:t>
            </a:r>
            <a:r>
              <a:rPr lang="en-US" altLang="he-IL">
                <a:solidFill>
                  <a:schemeClr val="tx1"/>
                </a:solidFill>
              </a:rPr>
              <a:t> </a:t>
            </a:r>
            <a:r>
              <a:rPr lang="en-US" altLang="he-IL">
                <a:solidFill>
                  <a:schemeClr val="tx1"/>
                </a:solidFill>
                <a:latin typeface="cmsy10" panose="020B0500000000000000" pitchFamily="34" charset="0"/>
              </a:rPr>
              <a:t>·</a:t>
            </a:r>
            <a:r>
              <a:rPr lang="en-US" altLang="he-IL">
                <a:solidFill>
                  <a:schemeClr val="tx1"/>
                </a:solidFill>
              </a:rPr>
              <a:t> 1) </a:t>
            </a:r>
            <a:r>
              <a:rPr lang="en-US" altLang="he-IL">
                <a:solidFill>
                  <a:schemeClr val="tx1"/>
                </a:solidFill>
                <a:latin typeface="cmsy10" panose="020B0500000000000000" pitchFamily="34" charset="0"/>
              </a:rPr>
              <a:t>Æ</a:t>
            </a:r>
            <a:r>
              <a:rPr lang="en-US" altLang="he-IL">
                <a:solidFill>
                  <a:schemeClr val="tx1"/>
                </a:solidFill>
              </a:rPr>
              <a:t> (x</a:t>
            </a:r>
            <a:r>
              <a:rPr lang="en-US" altLang="he-IL" baseline="-25000">
                <a:solidFill>
                  <a:schemeClr val="tx1"/>
                </a:solidFill>
              </a:rPr>
              <a:t>1</a:t>
            </a:r>
            <a:r>
              <a:rPr lang="en-US" altLang="he-IL">
                <a:solidFill>
                  <a:schemeClr val="tx1"/>
                </a:solidFill>
              </a:rPr>
              <a:t> </a:t>
            </a:r>
            <a:r>
              <a:rPr lang="en-US" altLang="he-IL">
                <a:solidFill>
                  <a:schemeClr val="tx1"/>
                </a:solidFill>
                <a:latin typeface="cmsy10" panose="020B0500000000000000" pitchFamily="34" charset="0"/>
              </a:rPr>
              <a:t>¸</a:t>
            </a:r>
            <a:r>
              <a:rPr lang="en-US" altLang="he-IL">
                <a:solidFill>
                  <a:schemeClr val="tx1"/>
                </a:solidFill>
              </a:rPr>
              <a:t> 3)) </a:t>
            </a:r>
          </a:p>
          <a:p>
            <a:pPr lvl="1" eaLnBrk="1" hangingPunct="1">
              <a:lnSpc>
                <a:spcPct val="150000"/>
              </a:lnSpc>
            </a:pPr>
            <a:r>
              <a:rPr lang="en-US" altLang="he-IL"/>
              <a:t>Is </a:t>
            </a:r>
            <a:r>
              <a:rPr lang="en-US" altLang="he-IL">
                <a:solidFill>
                  <a:schemeClr val="tx1"/>
                </a:solidFill>
                <a:latin typeface="Symbol" panose="05050102010706020507" pitchFamily="18" charset="2"/>
                <a:sym typeface="Symbol" panose="05050102010706020507" pitchFamily="18" charset="2"/>
              </a:rPr>
              <a:t></a:t>
            </a:r>
            <a:r>
              <a:rPr lang="en-US" altLang="he-IL"/>
              <a:t> satisfiable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7" dur="500"/>
                                        <p:tgtEl>
                                          <p:spTgt spid="58371">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371">
                                            <p:txEl>
                                              <p:pRg st="3" end="3"/>
                                            </p:txEl>
                                          </p:spTgt>
                                        </p:tgtEl>
                                        <p:attrNameLst>
                                          <p:attrName>style.visibility</p:attrName>
                                        </p:attrNameLst>
                                      </p:cBhvr>
                                      <p:to>
                                        <p:strVal val="visible"/>
                                      </p:to>
                                    </p:set>
                                    <p:animEffect transition="in" filter="blinds(horizontal)">
                                      <p:cBhvr>
                                        <p:cTn id="10" dur="500"/>
                                        <p:tgtEl>
                                          <p:spTgt spid="58371">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13" dur="500"/>
                                        <p:tgtEl>
                                          <p:spTgt spid="58371">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16"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D46F2AD-87FC-4D10-A39D-76DBFC26EA8A}" type="slidenum">
              <a:rPr lang="he-IL" altLang="en-US" sz="1200">
                <a:solidFill>
                  <a:schemeClr val="tx1"/>
                </a:solidFill>
                <a:latin typeface="Garamond" panose="02020404030301010803" pitchFamily="18" charset="0"/>
              </a:rPr>
              <a:pPr>
                <a:spcBef>
                  <a:spcPct val="0"/>
                </a:spcBef>
                <a:buClrTx/>
                <a:buSzTx/>
                <a:buFontTx/>
                <a:buNone/>
              </a:pPr>
              <a:t>5</a:t>
            </a:fld>
            <a:endParaRPr lang="en-US" altLang="en-US" sz="1200">
              <a:solidFill>
                <a:schemeClr val="tx1"/>
              </a:solidFill>
              <a:latin typeface="Garamond" panose="02020404030301010803" pitchFamily="18" charset="0"/>
            </a:endParaRPr>
          </a:p>
        </p:txBody>
      </p:sp>
      <p:sp>
        <p:nvSpPr>
          <p:cNvPr id="10243" name="Rectangle 2"/>
          <p:cNvSpPr>
            <a:spLocks noGrp="1" noChangeArrowheads="1"/>
          </p:cNvSpPr>
          <p:nvPr>
            <p:ph type="title"/>
          </p:nvPr>
        </p:nvSpPr>
        <p:spPr/>
        <p:txBody>
          <a:bodyPr/>
          <a:lstStyle/>
          <a:p>
            <a:pPr eaLnBrk="1" hangingPunct="1"/>
            <a:r>
              <a:rPr lang="en-US" altLang="he-IL"/>
              <a:t>Satisfiability Modulo Theories</a:t>
            </a:r>
          </a:p>
        </p:txBody>
      </p:sp>
      <p:sp>
        <p:nvSpPr>
          <p:cNvPr id="59395" name="Rectangle 3"/>
          <p:cNvSpPr>
            <a:spLocks noGrp="1" noChangeArrowheads="1"/>
          </p:cNvSpPr>
          <p:nvPr>
            <p:ph type="body" idx="1"/>
          </p:nvPr>
        </p:nvSpPr>
        <p:spPr/>
        <p:txBody>
          <a:bodyPr/>
          <a:lstStyle/>
          <a:p>
            <a:pPr eaLnBrk="1" hangingPunct="1"/>
            <a:r>
              <a:rPr lang="en-US" altLang="he-IL"/>
              <a:t>Now let the predicates represent </a:t>
            </a:r>
            <a:r>
              <a:rPr lang="en-US" altLang="he-IL">
                <a:solidFill>
                  <a:schemeClr val="hlink"/>
                </a:solidFill>
              </a:rPr>
              <a:t>arrays </a:t>
            </a:r>
          </a:p>
          <a:p>
            <a:pPr eaLnBrk="1" hangingPunct="1"/>
            <a:endParaRPr lang="en-US" altLang="he-IL"/>
          </a:p>
          <a:p>
            <a:pPr eaLnBrk="1" hangingPunct="1"/>
            <a:r>
              <a:rPr lang="en-US" altLang="he-IL"/>
              <a:t>Example: </a:t>
            </a:r>
          </a:p>
          <a:p>
            <a:pPr lvl="1" eaLnBrk="1" hangingPunct="1">
              <a:lnSpc>
                <a:spcPct val="150000"/>
              </a:lnSpc>
            </a:pPr>
            <a:r>
              <a:rPr lang="en-US" altLang="he-IL"/>
              <a:t>Let </a:t>
            </a:r>
            <a:r>
              <a:rPr lang="en-US" altLang="he-IL">
                <a:solidFill>
                  <a:schemeClr val="tx1"/>
                </a:solidFill>
              </a:rPr>
              <a:t>i,j,a[] </a:t>
            </a:r>
            <a:r>
              <a:rPr lang="en-US" altLang="he-IL">
                <a:solidFill>
                  <a:schemeClr val="tx1"/>
                </a:solidFill>
                <a:latin typeface="cmsy10" panose="020B0500000000000000" pitchFamily="34" charset="0"/>
              </a:rPr>
              <a:t>2</a:t>
            </a:r>
            <a:r>
              <a:rPr lang="en-US" altLang="he-IL">
                <a:solidFill>
                  <a:schemeClr val="tx1"/>
                </a:solidFill>
              </a:rPr>
              <a:t> </a:t>
            </a:r>
            <a:r>
              <a:rPr lang="en-US" altLang="he-IL">
                <a:solidFill>
                  <a:schemeClr val="tx1"/>
                </a:solidFill>
                <a:latin typeface="cmsy10" panose="020B0500000000000000" pitchFamily="34" charset="0"/>
              </a:rPr>
              <a:t>Z</a:t>
            </a:r>
          </a:p>
          <a:p>
            <a:pPr lvl="1" eaLnBrk="1" hangingPunct="1">
              <a:lnSpc>
                <a:spcPct val="150000"/>
              </a:lnSpc>
            </a:pPr>
            <a:r>
              <a:rPr lang="en-US" altLang="he-IL"/>
              <a:t>Let </a:t>
            </a:r>
            <a:r>
              <a:rPr lang="en-US" altLang="he-IL">
                <a:solidFill>
                  <a:schemeClr val="tx1"/>
                </a:solidFill>
                <a:latin typeface="Symbol" panose="05050102010706020507" pitchFamily="18" charset="2"/>
                <a:sym typeface="Symbol" panose="05050102010706020507" pitchFamily="18" charset="2"/>
              </a:rPr>
              <a:t></a:t>
            </a:r>
            <a:r>
              <a:rPr lang="en-US" altLang="he-IL">
                <a:solidFill>
                  <a:schemeClr val="tx1"/>
                </a:solidFill>
              </a:rPr>
              <a:t> := (i = j </a:t>
            </a:r>
            <a:r>
              <a:rPr lang="en-US" altLang="he-IL">
                <a:solidFill>
                  <a:schemeClr val="tx1"/>
                </a:solidFill>
                <a:latin typeface="cmsy10" panose="020B0500000000000000" pitchFamily="34" charset="0"/>
              </a:rPr>
              <a:t>Æ</a:t>
            </a:r>
            <a:r>
              <a:rPr lang="en-US" altLang="he-IL">
                <a:solidFill>
                  <a:schemeClr val="tx1"/>
                </a:solidFill>
              </a:rPr>
              <a:t> a[j] = 1) </a:t>
            </a:r>
            <a:r>
              <a:rPr lang="en-US" altLang="he-IL">
                <a:solidFill>
                  <a:schemeClr val="tx1"/>
                </a:solidFill>
                <a:latin typeface="cmsy10" panose="020B0500000000000000" pitchFamily="34" charset="0"/>
              </a:rPr>
              <a:t>Æ</a:t>
            </a:r>
            <a:r>
              <a:rPr lang="en-US" altLang="he-IL">
                <a:solidFill>
                  <a:schemeClr val="tx1"/>
                </a:solidFill>
              </a:rPr>
              <a:t> a[i] </a:t>
            </a:r>
            <a:r>
              <a:rPr lang="en-US" altLang="he-IL">
                <a:solidFill>
                  <a:schemeClr val="tx1"/>
                </a:solidFill>
                <a:latin typeface="Symbol" panose="05050102010706020507" pitchFamily="18" charset="2"/>
                <a:sym typeface="Symbol" panose="05050102010706020507" pitchFamily="18" charset="2"/>
              </a:rPr>
              <a:t></a:t>
            </a:r>
            <a:r>
              <a:rPr lang="en-US" altLang="he-IL">
                <a:solidFill>
                  <a:schemeClr val="tx1"/>
                </a:solidFill>
              </a:rPr>
              <a:t> 1 </a:t>
            </a:r>
          </a:p>
          <a:p>
            <a:pPr lvl="1" eaLnBrk="1" hangingPunct="1">
              <a:lnSpc>
                <a:spcPct val="150000"/>
              </a:lnSpc>
            </a:pPr>
            <a:r>
              <a:rPr lang="en-US" altLang="he-IL"/>
              <a:t>Is </a:t>
            </a:r>
            <a:r>
              <a:rPr lang="en-US" altLang="he-IL">
                <a:solidFill>
                  <a:schemeClr val="tx1"/>
                </a:solidFill>
                <a:latin typeface="Symbol" panose="05050102010706020507" pitchFamily="18" charset="2"/>
                <a:sym typeface="Symbol" panose="05050102010706020507" pitchFamily="18" charset="2"/>
              </a:rPr>
              <a:t></a:t>
            </a:r>
            <a:r>
              <a:rPr lang="en-US" altLang="he-IL"/>
              <a:t> satisfiable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7" dur="500"/>
                                        <p:tgtEl>
                                          <p:spTgt spid="59395">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0" dur="500"/>
                                        <p:tgtEl>
                                          <p:spTgt spid="59395">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13" dur="500"/>
                                        <p:tgtEl>
                                          <p:spTgt spid="59395">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16" dur="500"/>
                                        <p:tgtEl>
                                          <p:spTgt spid="59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57D56441-F6EC-411A-8342-F6BDCCCFA0FA}" type="slidenum">
              <a:rPr lang="he-IL" altLang="en-US" sz="1200">
                <a:solidFill>
                  <a:schemeClr val="tx1"/>
                </a:solidFill>
                <a:latin typeface="Garamond" panose="02020404030301010803" pitchFamily="18" charset="0"/>
              </a:rPr>
              <a:pPr>
                <a:spcBef>
                  <a:spcPct val="0"/>
                </a:spcBef>
                <a:buClrTx/>
                <a:buSzTx/>
                <a:buFontTx/>
                <a:buNone/>
              </a:pPr>
              <a:t>6</a:t>
            </a:fld>
            <a:endParaRPr lang="en-US" altLang="en-US" sz="1200">
              <a:solidFill>
                <a:schemeClr val="tx1"/>
              </a:solidFill>
              <a:latin typeface="Garamond" panose="02020404030301010803" pitchFamily="18" charset="0"/>
            </a:endParaRPr>
          </a:p>
        </p:txBody>
      </p:sp>
      <p:sp>
        <p:nvSpPr>
          <p:cNvPr id="11267" name="Rectangle 2"/>
          <p:cNvSpPr>
            <a:spLocks noGrp="1" noChangeArrowheads="1"/>
          </p:cNvSpPr>
          <p:nvPr>
            <p:ph type="title"/>
          </p:nvPr>
        </p:nvSpPr>
        <p:spPr/>
        <p:txBody>
          <a:bodyPr/>
          <a:lstStyle/>
          <a:p>
            <a:pPr eaLnBrk="1" hangingPunct="1"/>
            <a:r>
              <a:rPr lang="en-US" altLang="he-IL"/>
              <a:t>Generalization</a:t>
            </a:r>
          </a:p>
        </p:txBody>
      </p:sp>
      <p:sp>
        <p:nvSpPr>
          <p:cNvPr id="60419" name="Rectangle 3"/>
          <p:cNvSpPr>
            <a:spLocks noGrp="1" noChangeArrowheads="1"/>
          </p:cNvSpPr>
          <p:nvPr>
            <p:ph type="body" idx="1"/>
          </p:nvPr>
        </p:nvSpPr>
        <p:spPr/>
        <p:txBody>
          <a:bodyPr/>
          <a:lstStyle/>
          <a:p>
            <a:pPr eaLnBrk="1" hangingPunct="1"/>
            <a:r>
              <a:rPr lang="en-US" altLang="he-IL"/>
              <a:t>Equalities, linear predicates, arrays, ... </a:t>
            </a:r>
          </a:p>
          <a:p>
            <a:pPr eaLnBrk="1" hangingPunct="1"/>
            <a:r>
              <a:rPr lang="en-US" altLang="he-IL"/>
              <a:t>Is there a general framework to define them ? </a:t>
            </a:r>
          </a:p>
          <a:p>
            <a:pPr eaLnBrk="1" hangingPunct="1"/>
            <a:endParaRPr lang="en-US" altLang="he-IL"/>
          </a:p>
          <a:p>
            <a:pPr eaLnBrk="1" hangingPunct="1"/>
            <a:r>
              <a:rPr lang="en-US" altLang="he-IL"/>
              <a:t>Yes ! It is called </a:t>
            </a:r>
            <a:r>
              <a:rPr lang="en-US" altLang="he-IL">
                <a:solidFill>
                  <a:schemeClr val="hlink"/>
                </a:solidFill>
              </a:rPr>
              <a:t>first-order logic</a:t>
            </a:r>
          </a:p>
          <a:p>
            <a:pPr eaLnBrk="1" hangingPunct="1"/>
            <a:endParaRPr lang="en-US" altLang="he-IL"/>
          </a:p>
          <a:p>
            <a:pPr eaLnBrk="1" hangingPunct="1"/>
            <a:r>
              <a:rPr lang="en-US" altLang="he-IL"/>
              <a:t>Each of the above examples is a first-order </a:t>
            </a:r>
            <a:r>
              <a:rPr lang="en-US" altLang="he-IL">
                <a:solidFill>
                  <a:schemeClr val="hlink"/>
                </a:solidFill>
              </a:rPr>
              <a:t>theory</a:t>
            </a:r>
            <a:r>
              <a:rPr lang="en-US" altLang="he-IL"/>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7" dur="500"/>
                                        <p:tgtEl>
                                          <p:spTgt spid="6041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12"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AD6EF39D-7F77-4793-B5DF-BCEED59A5195}" type="slidenum">
              <a:rPr lang="he-IL" altLang="en-US" sz="1200">
                <a:solidFill>
                  <a:schemeClr val="tx1"/>
                </a:solidFill>
                <a:latin typeface="Garamond" panose="02020404030301010803" pitchFamily="18" charset="0"/>
              </a:rPr>
              <a:pPr>
                <a:spcBef>
                  <a:spcPct val="0"/>
                </a:spcBef>
                <a:buClrTx/>
                <a:buSzTx/>
                <a:buFontTx/>
                <a:buNone/>
              </a:pPr>
              <a:t>7</a:t>
            </a:fld>
            <a:endParaRPr lang="en-US" altLang="en-US" sz="1200">
              <a:solidFill>
                <a:schemeClr val="tx1"/>
              </a:solidFill>
              <a:latin typeface="Garamond" panose="02020404030301010803" pitchFamily="18" charset="0"/>
            </a:endParaRPr>
          </a:p>
        </p:txBody>
      </p:sp>
      <p:sp>
        <p:nvSpPr>
          <p:cNvPr id="12291" name="Rectangle 2"/>
          <p:cNvSpPr>
            <a:spLocks noGrp="1" noChangeArrowheads="1"/>
          </p:cNvSpPr>
          <p:nvPr>
            <p:ph type="title"/>
          </p:nvPr>
        </p:nvSpPr>
        <p:spPr/>
        <p:txBody>
          <a:bodyPr/>
          <a:lstStyle/>
          <a:p>
            <a:pPr eaLnBrk="1" hangingPunct="1"/>
            <a:r>
              <a:rPr lang="en-US" altLang="he-IL"/>
              <a:t>Some useful first-order theories</a:t>
            </a:r>
          </a:p>
        </p:txBody>
      </p:sp>
      <p:pic>
        <p:nvPicPr>
          <p:cNvPr id="12292" name="Picture 3" descr="TP_tmp"/>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16013" y="1916113"/>
            <a:ext cx="7620000" cy="3632200"/>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pic>
      <p:sp>
        <p:nvSpPr>
          <p:cNvPr id="61444" name="Rectangle 4"/>
          <p:cNvSpPr>
            <a:spLocks noChangeArrowheads="1"/>
          </p:cNvSpPr>
          <p:nvPr/>
        </p:nvSpPr>
        <p:spPr bwMode="auto">
          <a:xfrm>
            <a:off x="1039813" y="2247900"/>
            <a:ext cx="7705725" cy="360363"/>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he-IL" altLang="he-IL" sz="1800">
              <a:solidFill>
                <a:schemeClr val="accent2"/>
              </a:solidFill>
            </a:endParaRPr>
          </a:p>
        </p:txBody>
      </p:sp>
      <p:sp>
        <p:nvSpPr>
          <p:cNvPr id="61445" name="Rectangle 5"/>
          <p:cNvSpPr>
            <a:spLocks noChangeArrowheads="1"/>
          </p:cNvSpPr>
          <p:nvPr/>
        </p:nvSpPr>
        <p:spPr bwMode="auto">
          <a:xfrm>
            <a:off x="1042988" y="2565400"/>
            <a:ext cx="7705725" cy="360363"/>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ClrTx/>
              <a:buSzTx/>
              <a:buFontTx/>
              <a:buNone/>
            </a:pPr>
            <a:endParaRPr lang="he-IL" altLang="he-IL" sz="1800">
              <a:solidFill>
                <a:schemeClr val="accent2"/>
              </a:solidFill>
            </a:endParaRPr>
          </a:p>
        </p:txBody>
      </p:sp>
      <p:sp>
        <p:nvSpPr>
          <p:cNvPr id="61446" name="Rectangle 6"/>
          <p:cNvSpPr>
            <a:spLocks noChangeArrowheads="1"/>
          </p:cNvSpPr>
          <p:nvPr/>
        </p:nvSpPr>
        <p:spPr bwMode="auto">
          <a:xfrm>
            <a:off x="1042988" y="2990850"/>
            <a:ext cx="7705725" cy="360363"/>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ClrTx/>
              <a:buSzTx/>
              <a:buFontTx/>
              <a:buNone/>
            </a:pPr>
            <a:endParaRPr lang="he-IL" altLang="he-IL" sz="1800">
              <a:solidFill>
                <a:schemeClr val="accent2"/>
              </a:solidFill>
            </a:endParaRPr>
          </a:p>
        </p:txBody>
      </p:sp>
      <p:sp>
        <p:nvSpPr>
          <p:cNvPr id="61447" name="Rectangle 7"/>
          <p:cNvSpPr>
            <a:spLocks noChangeArrowheads="1"/>
          </p:cNvSpPr>
          <p:nvPr/>
        </p:nvSpPr>
        <p:spPr bwMode="auto">
          <a:xfrm>
            <a:off x="1042988" y="3395663"/>
            <a:ext cx="7705725" cy="360362"/>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ClrTx/>
              <a:buSzTx/>
              <a:buFontTx/>
              <a:buNone/>
            </a:pPr>
            <a:endParaRPr lang="he-IL" altLang="he-IL" sz="1800">
              <a:solidFill>
                <a:schemeClr val="accent2"/>
              </a:solidFill>
            </a:endParaRPr>
          </a:p>
        </p:txBody>
      </p:sp>
      <p:sp>
        <p:nvSpPr>
          <p:cNvPr id="61448" name="Rectangle 8"/>
          <p:cNvSpPr>
            <a:spLocks noChangeArrowheads="1"/>
          </p:cNvSpPr>
          <p:nvPr/>
        </p:nvSpPr>
        <p:spPr bwMode="auto">
          <a:xfrm>
            <a:off x="1042988" y="3716338"/>
            <a:ext cx="7705725" cy="360362"/>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ClrTx/>
              <a:buSzTx/>
              <a:buFontTx/>
              <a:buNone/>
            </a:pPr>
            <a:endParaRPr lang="he-IL" altLang="he-IL" sz="1800">
              <a:solidFill>
                <a:schemeClr val="accent2"/>
              </a:solidFill>
            </a:endParaRPr>
          </a:p>
        </p:txBody>
      </p:sp>
      <p:sp>
        <p:nvSpPr>
          <p:cNvPr id="61449" name="Rectangle 9"/>
          <p:cNvSpPr>
            <a:spLocks noChangeArrowheads="1"/>
          </p:cNvSpPr>
          <p:nvPr/>
        </p:nvSpPr>
        <p:spPr bwMode="auto">
          <a:xfrm>
            <a:off x="1042988" y="4098925"/>
            <a:ext cx="7705725" cy="360363"/>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ClrTx/>
              <a:buSzTx/>
              <a:buFontTx/>
              <a:buNone/>
            </a:pPr>
            <a:endParaRPr lang="he-IL" altLang="he-IL" sz="1800">
              <a:solidFill>
                <a:schemeClr val="accent2"/>
              </a:solidFill>
            </a:endParaRPr>
          </a:p>
        </p:txBody>
      </p:sp>
      <p:sp>
        <p:nvSpPr>
          <p:cNvPr id="61450" name="Rectangle 10"/>
          <p:cNvSpPr>
            <a:spLocks noChangeArrowheads="1"/>
          </p:cNvSpPr>
          <p:nvPr/>
        </p:nvSpPr>
        <p:spPr bwMode="auto">
          <a:xfrm>
            <a:off x="1049338" y="4437063"/>
            <a:ext cx="7705725" cy="6477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ClrTx/>
              <a:buSzTx/>
              <a:buFontTx/>
              <a:buNone/>
            </a:pPr>
            <a:endParaRPr lang="he-IL" altLang="he-IL" sz="1800">
              <a:solidFill>
                <a:schemeClr val="accent2"/>
              </a:solidFill>
            </a:endParaRPr>
          </a:p>
        </p:txBody>
      </p:sp>
      <p:sp>
        <p:nvSpPr>
          <p:cNvPr id="61451" name="Rectangle 11"/>
          <p:cNvSpPr>
            <a:spLocks noChangeArrowheads="1"/>
          </p:cNvSpPr>
          <p:nvPr/>
        </p:nvSpPr>
        <p:spPr bwMode="auto">
          <a:xfrm>
            <a:off x="1038225" y="5084763"/>
            <a:ext cx="7705725" cy="360362"/>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ClrTx/>
              <a:buSzTx/>
              <a:buFontTx/>
              <a:buNone/>
            </a:pPr>
            <a:endParaRPr lang="he-IL" altLang="he-IL" sz="1800">
              <a:solidFill>
                <a:schemeClr val="accent2"/>
              </a:solidFill>
            </a:endParaRPr>
          </a:p>
        </p:txBody>
      </p:sp>
      <p:sp>
        <p:nvSpPr>
          <p:cNvPr id="61452" name="Text Box 12"/>
          <p:cNvSpPr txBox="1">
            <a:spLocks noChangeArrowheads="1"/>
          </p:cNvSpPr>
          <p:nvPr/>
        </p:nvSpPr>
        <p:spPr bwMode="auto">
          <a:xfrm>
            <a:off x="1816100" y="5753100"/>
            <a:ext cx="51562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he-IL" sz="1800" dirty="0">
                <a:solidFill>
                  <a:schemeClr val="tx1"/>
                </a:solidFill>
              </a:rPr>
              <a:t>The SMT web page: </a:t>
            </a:r>
            <a:r>
              <a:rPr lang="en-US" altLang="he-IL" sz="1800" dirty="0">
                <a:solidFill>
                  <a:schemeClr val="tx1"/>
                </a:solidFill>
                <a:hlinkClick r:id="rId4"/>
              </a:rPr>
              <a:t>https://smtlib.cs.uiowa.edu/</a:t>
            </a:r>
            <a:r>
              <a:rPr lang="en-US" altLang="he-IL" sz="18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1444"/>
                                        </p:tgtEl>
                                      </p:cBhvr>
                                    </p:animEffect>
                                    <p:set>
                                      <p:cBhvr>
                                        <p:cTn id="12" dur="1" fill="hold">
                                          <p:stCondLst>
                                            <p:cond delay="499"/>
                                          </p:stCondLst>
                                        </p:cTn>
                                        <p:tgtEl>
                                          <p:spTgt spid="6144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blinds(horizontal)">
                                      <p:cBhvr>
                                        <p:cTn id="15" dur="500"/>
                                        <p:tgtEl>
                                          <p:spTgt spid="614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61445"/>
                                        </p:tgtEl>
                                      </p:cBhvr>
                                    </p:animEffect>
                                    <p:set>
                                      <p:cBhvr>
                                        <p:cTn id="20" dur="1" fill="hold">
                                          <p:stCondLst>
                                            <p:cond delay="499"/>
                                          </p:stCondLst>
                                        </p:cTn>
                                        <p:tgtEl>
                                          <p:spTgt spid="61445"/>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61446"/>
                                        </p:tgtEl>
                                        <p:attrNameLst>
                                          <p:attrName>style.visibility</p:attrName>
                                        </p:attrNameLst>
                                      </p:cBhvr>
                                      <p:to>
                                        <p:strVal val="visible"/>
                                      </p:to>
                                    </p:set>
                                    <p:animEffect transition="in" filter="blinds(horizontal)">
                                      <p:cBhvr>
                                        <p:cTn id="23" dur="500"/>
                                        <p:tgtEl>
                                          <p:spTgt spid="614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61446"/>
                                        </p:tgtEl>
                                      </p:cBhvr>
                                    </p:animEffect>
                                    <p:set>
                                      <p:cBhvr>
                                        <p:cTn id="28" dur="1" fill="hold">
                                          <p:stCondLst>
                                            <p:cond delay="499"/>
                                          </p:stCondLst>
                                        </p:cTn>
                                        <p:tgtEl>
                                          <p:spTgt spid="61446"/>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61447"/>
                                        </p:tgtEl>
                                        <p:attrNameLst>
                                          <p:attrName>style.visibility</p:attrName>
                                        </p:attrNameLst>
                                      </p:cBhvr>
                                      <p:to>
                                        <p:strVal val="visible"/>
                                      </p:to>
                                    </p:set>
                                    <p:animEffect transition="in" filter="blinds(horizontal)">
                                      <p:cBhvr>
                                        <p:cTn id="31" dur="500"/>
                                        <p:tgtEl>
                                          <p:spTgt spid="6144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61447"/>
                                        </p:tgtEl>
                                      </p:cBhvr>
                                    </p:animEffect>
                                    <p:set>
                                      <p:cBhvr>
                                        <p:cTn id="36" dur="1" fill="hold">
                                          <p:stCondLst>
                                            <p:cond delay="499"/>
                                          </p:stCondLst>
                                        </p:cTn>
                                        <p:tgtEl>
                                          <p:spTgt spid="61447"/>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61448"/>
                                        </p:tgtEl>
                                        <p:attrNameLst>
                                          <p:attrName>style.visibility</p:attrName>
                                        </p:attrNameLst>
                                      </p:cBhvr>
                                      <p:to>
                                        <p:strVal val="visible"/>
                                      </p:to>
                                    </p:set>
                                    <p:animEffect transition="in" filter="blinds(horizontal)">
                                      <p:cBhvr>
                                        <p:cTn id="39" dur="500"/>
                                        <p:tgtEl>
                                          <p:spTgt spid="6144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xit" presetSubtype="10" fill="hold" grpId="1" nodeType="clickEffect">
                                  <p:stCondLst>
                                    <p:cond delay="0"/>
                                  </p:stCondLst>
                                  <p:childTnLst>
                                    <p:animEffect transition="out" filter="blinds(horizontal)">
                                      <p:cBhvr>
                                        <p:cTn id="43" dur="500"/>
                                        <p:tgtEl>
                                          <p:spTgt spid="61448"/>
                                        </p:tgtEl>
                                      </p:cBhvr>
                                    </p:animEffect>
                                    <p:set>
                                      <p:cBhvr>
                                        <p:cTn id="44" dur="1" fill="hold">
                                          <p:stCondLst>
                                            <p:cond delay="499"/>
                                          </p:stCondLst>
                                        </p:cTn>
                                        <p:tgtEl>
                                          <p:spTgt spid="61448"/>
                                        </p:tgtEl>
                                        <p:attrNameLst>
                                          <p:attrName>style.visibility</p:attrName>
                                        </p:attrNameLst>
                                      </p:cBhvr>
                                      <p:to>
                                        <p:strVal val="hidden"/>
                                      </p:to>
                                    </p:set>
                                  </p:childTnLst>
                                </p:cTn>
                              </p:par>
                              <p:par>
                                <p:cTn id="45" presetID="3" presetClass="entr" presetSubtype="10" fill="hold" grpId="0" nodeType="withEffect">
                                  <p:stCondLst>
                                    <p:cond delay="0"/>
                                  </p:stCondLst>
                                  <p:childTnLst>
                                    <p:set>
                                      <p:cBhvr>
                                        <p:cTn id="46" dur="1" fill="hold">
                                          <p:stCondLst>
                                            <p:cond delay="0"/>
                                          </p:stCondLst>
                                        </p:cTn>
                                        <p:tgtEl>
                                          <p:spTgt spid="61449"/>
                                        </p:tgtEl>
                                        <p:attrNameLst>
                                          <p:attrName>style.visibility</p:attrName>
                                        </p:attrNameLst>
                                      </p:cBhvr>
                                      <p:to>
                                        <p:strVal val="visible"/>
                                      </p:to>
                                    </p:set>
                                    <p:animEffect transition="in" filter="blinds(horizontal)">
                                      <p:cBhvr>
                                        <p:cTn id="47" dur="500"/>
                                        <p:tgtEl>
                                          <p:spTgt spid="614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1" nodeType="clickEffect">
                                  <p:stCondLst>
                                    <p:cond delay="0"/>
                                  </p:stCondLst>
                                  <p:childTnLst>
                                    <p:animEffect transition="out" filter="blinds(horizontal)">
                                      <p:cBhvr>
                                        <p:cTn id="51" dur="500"/>
                                        <p:tgtEl>
                                          <p:spTgt spid="61449"/>
                                        </p:tgtEl>
                                      </p:cBhvr>
                                    </p:animEffect>
                                    <p:set>
                                      <p:cBhvr>
                                        <p:cTn id="52" dur="1" fill="hold">
                                          <p:stCondLst>
                                            <p:cond delay="499"/>
                                          </p:stCondLst>
                                        </p:cTn>
                                        <p:tgtEl>
                                          <p:spTgt spid="61449"/>
                                        </p:tgtEl>
                                        <p:attrNameLst>
                                          <p:attrName>style.visibility</p:attrName>
                                        </p:attrNameLst>
                                      </p:cBhvr>
                                      <p:to>
                                        <p:strVal val="hidden"/>
                                      </p:to>
                                    </p:set>
                                  </p:childTnLst>
                                </p:cTn>
                              </p:par>
                              <p:par>
                                <p:cTn id="53" presetID="3" presetClass="entr" presetSubtype="10" fill="hold" grpId="0" nodeType="withEffect">
                                  <p:stCondLst>
                                    <p:cond delay="0"/>
                                  </p:stCondLst>
                                  <p:childTnLst>
                                    <p:set>
                                      <p:cBhvr>
                                        <p:cTn id="54" dur="1" fill="hold">
                                          <p:stCondLst>
                                            <p:cond delay="0"/>
                                          </p:stCondLst>
                                        </p:cTn>
                                        <p:tgtEl>
                                          <p:spTgt spid="61450"/>
                                        </p:tgtEl>
                                        <p:attrNameLst>
                                          <p:attrName>style.visibility</p:attrName>
                                        </p:attrNameLst>
                                      </p:cBhvr>
                                      <p:to>
                                        <p:strVal val="visible"/>
                                      </p:to>
                                    </p:set>
                                    <p:animEffect transition="in" filter="blinds(horizontal)">
                                      <p:cBhvr>
                                        <p:cTn id="55" dur="500"/>
                                        <p:tgtEl>
                                          <p:spTgt spid="6145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xit" presetSubtype="10" fill="hold" grpId="1" nodeType="clickEffect">
                                  <p:stCondLst>
                                    <p:cond delay="0"/>
                                  </p:stCondLst>
                                  <p:childTnLst>
                                    <p:animEffect transition="out" filter="blinds(horizontal)">
                                      <p:cBhvr>
                                        <p:cTn id="59" dur="500"/>
                                        <p:tgtEl>
                                          <p:spTgt spid="61450"/>
                                        </p:tgtEl>
                                      </p:cBhvr>
                                    </p:animEffect>
                                    <p:set>
                                      <p:cBhvr>
                                        <p:cTn id="60" dur="1" fill="hold">
                                          <p:stCondLst>
                                            <p:cond delay="499"/>
                                          </p:stCondLst>
                                        </p:cTn>
                                        <p:tgtEl>
                                          <p:spTgt spid="61450"/>
                                        </p:tgtEl>
                                        <p:attrNameLst>
                                          <p:attrName>style.visibility</p:attrName>
                                        </p:attrNameLst>
                                      </p:cBhvr>
                                      <p:to>
                                        <p:strVal val="hidden"/>
                                      </p:to>
                                    </p:set>
                                  </p:childTnLst>
                                </p:cTn>
                              </p:par>
                              <p:par>
                                <p:cTn id="61" presetID="3" presetClass="entr" presetSubtype="10" fill="hold" grpId="0" nodeType="withEffect">
                                  <p:stCondLst>
                                    <p:cond delay="0"/>
                                  </p:stCondLst>
                                  <p:childTnLst>
                                    <p:set>
                                      <p:cBhvr>
                                        <p:cTn id="62" dur="1" fill="hold">
                                          <p:stCondLst>
                                            <p:cond delay="0"/>
                                          </p:stCondLst>
                                        </p:cTn>
                                        <p:tgtEl>
                                          <p:spTgt spid="61451"/>
                                        </p:tgtEl>
                                        <p:attrNameLst>
                                          <p:attrName>style.visibility</p:attrName>
                                        </p:attrNameLst>
                                      </p:cBhvr>
                                      <p:to>
                                        <p:strVal val="visible"/>
                                      </p:to>
                                    </p:set>
                                    <p:animEffect transition="in" filter="blinds(horizontal)">
                                      <p:cBhvr>
                                        <p:cTn id="63" dur="500"/>
                                        <p:tgtEl>
                                          <p:spTgt spid="6145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xit" presetSubtype="10" fill="hold" grpId="1" nodeType="clickEffect">
                                  <p:stCondLst>
                                    <p:cond delay="0"/>
                                  </p:stCondLst>
                                  <p:childTnLst>
                                    <p:animEffect transition="out" filter="blinds(horizontal)">
                                      <p:cBhvr>
                                        <p:cTn id="67" dur="500"/>
                                        <p:tgtEl>
                                          <p:spTgt spid="61451"/>
                                        </p:tgtEl>
                                      </p:cBhvr>
                                    </p:animEffect>
                                    <p:set>
                                      <p:cBhvr>
                                        <p:cTn id="68" dur="1" fill="hold">
                                          <p:stCondLst>
                                            <p:cond delay="499"/>
                                          </p:stCondLst>
                                        </p:cTn>
                                        <p:tgtEl>
                                          <p:spTgt spid="61451"/>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1452"/>
                                        </p:tgtEl>
                                        <p:attrNameLst>
                                          <p:attrName>style.visibility</p:attrName>
                                        </p:attrNameLst>
                                      </p:cBhvr>
                                      <p:to>
                                        <p:strVal val="visible"/>
                                      </p:to>
                                    </p:set>
                                    <p:animEffect transition="in" filter="blinds(horizontal)">
                                      <p:cBhvr>
                                        <p:cTn id="73" dur="500"/>
                                        <p:tgtEl>
                                          <p:spTgt spid="61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44" grpId="1" animBg="1"/>
      <p:bldP spid="61445" grpId="0" animBg="1"/>
      <p:bldP spid="61445" grpId="1" animBg="1"/>
      <p:bldP spid="61446" grpId="0" animBg="1"/>
      <p:bldP spid="61446" grpId="1" animBg="1"/>
      <p:bldP spid="61447" grpId="0" animBg="1"/>
      <p:bldP spid="61447" grpId="1" animBg="1"/>
      <p:bldP spid="61448" grpId="0" animBg="1"/>
      <p:bldP spid="61448" grpId="1" animBg="1"/>
      <p:bldP spid="61449" grpId="0" animBg="1"/>
      <p:bldP spid="61449" grpId="1" animBg="1"/>
      <p:bldP spid="61450" grpId="0" animBg="1"/>
      <p:bldP spid="61450" grpId="1" animBg="1"/>
      <p:bldP spid="61451" grpId="0" animBg="1"/>
      <p:bldP spid="61451" grpId="1" animBg="1"/>
      <p:bldP spid="614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order theory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By default, a first order theory allows </a:t>
                </a:r>
              </a:p>
              <a:p>
                <a:pPr lvl="1"/>
                <a:r>
                  <a:rPr lang="en-US" dirty="0"/>
                  <a:t>Boolean connectives and the equality (‘=‘) sign.</a:t>
                </a:r>
              </a:p>
              <a:p>
                <a:pPr lvl="1"/>
                <a:r>
                  <a:rPr lang="en-US" dirty="0"/>
                  <a:t>Quantifiers: </a:t>
                </a:r>
                <a14:m>
                  <m:oMath xmlns:m="http://schemas.openxmlformats.org/officeDocument/2006/math">
                    <m:r>
                      <a:rPr lang="en-US" i="1" dirty="0" smtClean="0">
                        <a:latin typeface="Cambria Math" panose="02040503050406030204" pitchFamily="18" charset="0"/>
                      </a:rPr>
                      <m:t>∀ ∃</m:t>
                    </m:r>
                  </m:oMath>
                </a14:m>
                <a:r>
                  <a:rPr lang="en-US" dirty="0"/>
                  <a:t> </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US" dirty="0"/>
              </a:p>
              <a:p>
                <a:endParaRPr lang="en-US" dirty="0"/>
              </a:p>
              <a:p>
                <a:r>
                  <a:rPr lang="en-US" dirty="0"/>
                  <a:t>We define a theory with a unique </a:t>
                </a:r>
                <a:r>
                  <a:rPr lang="en-US" dirty="0">
                    <a:solidFill>
                      <a:schemeClr val="accent1"/>
                    </a:solidFill>
                  </a:rPr>
                  <a:t>signature</a:t>
                </a:r>
                <a:r>
                  <a:rPr lang="en-US" dirty="0"/>
                  <a:t> </a:t>
                </a:r>
                <a14:m>
                  <m:oMath xmlns:m="http://schemas.openxmlformats.org/officeDocument/2006/math">
                    <m:r>
                      <m:rPr>
                        <m:sty m:val="p"/>
                      </m:rPr>
                      <a:rPr lang="en-US" b="0" i="0" smtClean="0">
                        <a:latin typeface="Cambria Math" panose="02040503050406030204" pitchFamily="18" charset="0"/>
                      </a:rPr>
                      <m:t>Σ</m:t>
                    </m:r>
                  </m:oMath>
                </a14:m>
                <a:r>
                  <a:rPr lang="en-US" dirty="0"/>
                  <a:t> of </a:t>
                </a:r>
                <a:r>
                  <a:rPr lang="en-US" dirty="0">
                    <a:solidFill>
                      <a:schemeClr val="accent1"/>
                    </a:solidFill>
                  </a:rPr>
                  <a:t>additional</a:t>
                </a:r>
                <a:r>
                  <a:rPr lang="en-US" dirty="0"/>
                  <a:t> predicate, function and constant symbols. </a:t>
                </a:r>
              </a:p>
              <a:p>
                <a:pPr lvl="1"/>
                <a:r>
                  <a:rPr lang="en-US" dirty="0"/>
                  <a:t>e.g.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={&gt;,∗,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pPr marL="344487" lvl="1" indent="0">
                  <a:buNone/>
                </a:pPr>
                <a:endParaRPr lang="en-US" dirty="0"/>
              </a:p>
              <a:p>
                <a:pPr marL="344487"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 </m:t>
                      </m:r>
                      <m:r>
                        <a:rPr lang="en-US" i="1">
                          <a:latin typeface="Cambria Math" panose="02040503050406030204" pitchFamily="18" charset="0"/>
                        </a:rPr>
                        <m:t>𝑥</m:t>
                      </m:r>
                      <m:r>
                        <a:rPr lang="en-US" b="0" i="1" smtClean="0">
                          <a:latin typeface="Cambria Math" panose="02040503050406030204" pitchFamily="18" charset="0"/>
                        </a:rPr>
                        <m:t>&gt;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i="1">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m:t>
                      </m:r>
                    </m:oMath>
                  </m:oMathPara>
                </a14:m>
                <a:endParaRPr lang="he-IL"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6" t="-8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F981F2C5-3590-41F0-8738-9BEFEF5653ED}" type="slidenum">
              <a:rPr lang="he-IL" altLang="en-US" smtClean="0"/>
              <a:pPr>
                <a:defRPr/>
              </a:pPr>
              <a:t>8</a:t>
            </a:fld>
            <a:endParaRPr lang="en-US" altLang="en-US"/>
          </a:p>
        </p:txBody>
      </p:sp>
    </p:spTree>
    <p:extLst>
      <p:ext uri="{BB962C8B-B14F-4D97-AF65-F5344CB8AC3E}">
        <p14:creationId xmlns:p14="http://schemas.microsoft.com/office/powerpoint/2010/main" val="323104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tradeoff between </a:t>
            </a:r>
            <a:r>
              <a:rPr lang="en-US" dirty="0" err="1"/>
              <a:t>expressibility</a:t>
            </a:r>
            <a:r>
              <a:rPr lang="en-US" dirty="0"/>
              <a:t> and decidability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tabLst>
                    <a:tab pos="3849688" algn="l"/>
                  </a:tabLst>
                </a:pPr>
                <a:r>
                  <a:rPr lang="en-US" dirty="0"/>
                  <a:t>Presburger arithmetic: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pPr lvl="1"/>
                <a:r>
                  <a:rPr lang="en-US" dirty="0"/>
                  <a:t>Decidable (triple exponential!)</a:t>
                </a:r>
              </a:p>
              <a:p>
                <a:pPr lvl="1"/>
                <a:r>
                  <a:rPr lang="en-US" b="0" dirty="0"/>
                  <a:t>Example: 	</a:t>
                </a:r>
                <a14:m>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oMath>
                </a14:m>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𝑦</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𝑁</m:t>
                    </m:r>
                    <m:r>
                      <a:rPr lang="en-US" b="0" i="1" dirty="0" smtClean="0">
                        <a:solidFill>
                          <a:schemeClr val="tx1"/>
                        </a:solidFill>
                        <a:latin typeface="Cambria Math" panose="02040503050406030204" pitchFamily="18" charset="0"/>
                      </a:rPr>
                      <m:t>)</m:t>
                    </m:r>
                  </m:oMath>
                </a14:m>
                <a:endParaRPr lang="en-US" dirty="0"/>
              </a:p>
              <a:p>
                <a:pPr>
                  <a:tabLst>
                    <a:tab pos="3849688" algn="l"/>
                  </a:tabLst>
                </a:pPr>
                <a:endParaRPr lang="en-US" dirty="0"/>
              </a:p>
              <a:p>
                <a:pPr>
                  <a:tabLst>
                    <a:tab pos="3849688" algn="l"/>
                  </a:tabLst>
                </a:pPr>
                <a:endParaRPr lang="en-US" dirty="0"/>
              </a:p>
              <a:p>
                <a:pPr>
                  <a:tabLst>
                    <a:tab pos="3849688" algn="l"/>
                  </a:tabLst>
                </a:pPr>
                <a:r>
                  <a:rPr lang="en-US" dirty="0" err="1"/>
                  <a:t>Peano</a:t>
                </a:r>
                <a:r>
                  <a:rPr lang="en-US" dirty="0"/>
                  <a:t> arithmetic:	</a:t>
                </a:r>
                <a14:m>
                  <m:oMath xmlns:m="http://schemas.openxmlformats.org/officeDocument/2006/math">
                    <m:r>
                      <m:rPr>
                        <m:sty m:val="p"/>
                      </m:rPr>
                      <a:rPr lang="en-US">
                        <a:latin typeface="Cambria Math" panose="02040503050406030204" pitchFamily="18" charset="0"/>
                      </a:rPr>
                      <m:t>Σ</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oMath>
                </a14:m>
                <a:endParaRPr lang="en-US" dirty="0"/>
              </a:p>
              <a:p>
                <a:pPr lvl="1"/>
                <a:r>
                  <a:rPr lang="en-US" dirty="0"/>
                  <a:t>Undecidable</a:t>
                </a:r>
              </a:p>
              <a:p>
                <a:pPr lvl="1"/>
                <a:r>
                  <a:rPr lang="en-US" dirty="0"/>
                  <a:t>Example: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𝑦𝑥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𝑦</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oMath>
                </a14:m>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𝑦</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𝑁</m:t>
                    </m:r>
                    <m:r>
                      <a:rPr lang="en-US" b="0" i="1" dirty="0" smtClean="0">
                        <a:solidFill>
                          <a:schemeClr val="tx1"/>
                        </a:solidFill>
                        <a:latin typeface="Cambria Math" panose="02040503050406030204" pitchFamily="18" charset="0"/>
                      </a:rPr>
                      <m:t>)</m:t>
                    </m:r>
                  </m:oMath>
                </a14:m>
                <a:endParaRPr lang="en-US" dirty="0"/>
              </a:p>
              <a:p>
                <a:endParaRPr lang="en-US" dirty="0"/>
              </a:p>
              <a:p>
                <a:pPr marL="344487"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6" t="-8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F981F2C5-3590-41F0-8738-9BEFEF5653ED}" type="slidenum">
              <a:rPr lang="he-IL" altLang="en-US" smtClean="0"/>
              <a:pPr>
                <a:defRPr/>
              </a:pPr>
              <a:t>9</a:t>
            </a:fld>
            <a:endParaRPr lang="en-US" altLang="en-US"/>
          </a:p>
        </p:txBody>
      </p:sp>
    </p:spTree>
    <p:extLst>
      <p:ext uri="{BB962C8B-B14F-4D97-AF65-F5344CB8AC3E}">
        <p14:creationId xmlns:p14="http://schemas.microsoft.com/office/powerpoint/2010/main" val="3216430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OFERS@FRM9JIPS9CFILA28" val="2970"/>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newcommand\implies{\rightarrow}&#10;\begin{document}&#10;\begin{tabular}{p{3 cm}p{6.7 cm}c} \hline&#10;{\bf Theory name} &amp; {\bf Example formula} \\ \hline&#10;Equality &amp; $y_1 = y_2 \land \lnot (y_1 = y_3) \implies \lnot (y_1 = y_3)$  \\ [3 pt]&#10;&#10;&#10;Equality + UF &amp; $y_1 = y_2 \land \lnot (F(y_1) = F(y_3)) \implies \lnot (y_1 = y_3)$  \\ [3 pt]&#10;&#10;&#10;Linear arithmetic &amp; $(2z_1 + 3z_2 \leq 5) \lor (z_2 + 5 z_2 -10 z_3 \geq 6 ) $ \\ [3 pt]&#10;&#10;&#10;Bit vectors &amp; $((a \!&gt;\!&gt; b)\ \&amp;\ c) &lt; c$ \\ [3 pt]&#10;&#10;&#10;Arrays &amp; $(i = j \land a[j] = 1) \implies a[i] = 1 $ \\ [3 pt]&#10;&#10;&#10;Pointer logic  &amp; $p = q \land *p = 5 \implies *q = 5$ \\ [3 pt]&#10;&#10;Quantified Boolean Formulas &amp; $\forall x.\ \exists y.\ y \implies x $ \\ [3 pt]&#10;&#10;Combined theories &amp; $(i \leq j \land a[j] = 1) \implies a[i] &lt; 2 $ \\ [3 pt] \hline &#10;&#10;&#10;\end{tabular}&#10;\end{document}&#10;"/>
  <p:tag name="FILENAME" val="TP_tmp"/>
  <p:tag name="FORMAT" val="pngmono"/>
  <p:tag name="RES" val="1200"/>
  <p:tag name="BLEND" val="0"/>
  <p:tag name="TRANSPARENT" val="0"/>
  <p:tag name="TBUG" val="0"/>
  <p:tag name="ALLOWFS" val="0"/>
  <p:tag name="ORIGWIDTH" val="300"/>
  <p:tag name="PICTUREFILESIZE" val="7061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sat_full</Template>
  <TotalTime>3530</TotalTime>
  <Words>520</Words>
  <Application>Microsoft Office PowerPoint</Application>
  <PresentationFormat>On-screen Show (4:3)</PresentationFormat>
  <Paragraphs>91</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Cambria Math</vt:lpstr>
      <vt:lpstr>Times New Roman</vt:lpstr>
      <vt:lpstr>cmsy10</vt:lpstr>
      <vt:lpstr>Symbol</vt:lpstr>
      <vt:lpstr>Wingdings</vt:lpstr>
      <vt:lpstr>cmmi10</vt:lpstr>
      <vt:lpstr>Garamond</vt:lpstr>
      <vt:lpstr>Edge</vt:lpstr>
      <vt:lpstr>From SAT to  Satisfiability Modulo Theories (SMT)</vt:lpstr>
      <vt:lpstr>Satisfiability </vt:lpstr>
      <vt:lpstr>Satisfiability Modulo Theories</vt:lpstr>
      <vt:lpstr>Satisfiability Modulo Theories</vt:lpstr>
      <vt:lpstr>Satisfiability Modulo Theories</vt:lpstr>
      <vt:lpstr>Generalization</vt:lpstr>
      <vt:lpstr>Some useful first-order theories</vt:lpstr>
      <vt:lpstr>First order theory</vt:lpstr>
      <vt:lpstr>A tradeoff between expressibility and decidability</vt:lpstr>
      <vt:lpstr>Tradeoff: expressiveness/computational hardness. </vt:lpstr>
      <vt:lpstr>Decision procedures are beautifully complex…</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order theories</dc:title>
  <dc:creator>Ofer</dc:creator>
  <cp:lastModifiedBy>Ofer Strichman</cp:lastModifiedBy>
  <cp:revision>89</cp:revision>
  <cp:lastPrinted>2015-12-01T08:53:32Z</cp:lastPrinted>
  <dcterms:created xsi:type="dcterms:W3CDTF">2008-02-17T20:04:06Z</dcterms:created>
  <dcterms:modified xsi:type="dcterms:W3CDTF">2024-07-10T02:42:03Z</dcterms:modified>
</cp:coreProperties>
</file>