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38"/>
  </p:notesMasterIdLst>
  <p:sldIdLst>
    <p:sldId id="256" r:id="rId3"/>
    <p:sldId id="257" r:id="rId4"/>
    <p:sldId id="259" r:id="rId5"/>
    <p:sldId id="261" r:id="rId6"/>
    <p:sldId id="265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93" r:id="rId17"/>
    <p:sldId id="273" r:id="rId18"/>
    <p:sldId id="274" r:id="rId19"/>
    <p:sldId id="275" r:id="rId20"/>
    <p:sldId id="276" r:id="rId21"/>
    <p:sldId id="291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2" r:id="rId32"/>
    <p:sldId id="287" r:id="rId33"/>
    <p:sldId id="288" r:id="rId34"/>
    <p:sldId id="289" r:id="rId35"/>
    <p:sldId id="294" r:id="rId36"/>
    <p:sldId id="290" r:id="rId37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SimSun" charset="0"/>
        <a:cs typeface="SimSun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SimSun" charset="0"/>
        <a:cs typeface="SimSun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SimSun" charset="0"/>
        <a:cs typeface="SimSun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SimSun" charset="0"/>
        <a:cs typeface="SimSun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SimSun" charset="0"/>
        <a:cs typeface="SimSun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SimSun" charset="0"/>
        <a:cs typeface="SimSun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SimSun" charset="0"/>
        <a:cs typeface="SimSun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SimSun" charset="0"/>
        <a:cs typeface="SimSun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SimSun" charset="0"/>
        <a:cs typeface="SimSu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760" autoAdjust="0"/>
  </p:normalViewPr>
  <p:slideViewPr>
    <p:cSldViewPr>
      <p:cViewPr varScale="1">
        <p:scale>
          <a:sx n="64" d="100"/>
          <a:sy n="64" d="100"/>
        </p:scale>
        <p:origin x="2154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2850" cy="376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1888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0"/>
            <a:ext cx="337026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4398963" y="0"/>
            <a:ext cx="3370262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9555163"/>
            <a:ext cx="3370263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24059FC-FAA8-D04B-BB42-40A0BB31E1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11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7A6837C-127B-3A4A-80F7-10E114A0AF77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3E58370B-48A2-4F46-B6C0-0E1C1BB080C8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1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39938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993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-198438"/>
            <a:ext cx="1588" cy="398463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  <a:defRPr/>
            </a:pPr>
            <a:endParaRPr lang="en-US" sz="2000" smtClean="0">
              <a:latin typeface="Arial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39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EBD3465-0899-494C-B65D-719EE4F8664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222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222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  <a:buClrTx/>
              <a:buFontTx/>
              <a:buNone/>
              <a:defRPr/>
            </a:pPr>
            <a:r>
              <a:rPr lang="en-US" smtClean="0">
                <a:latin typeface="Arial" charset="0"/>
                <a:cs typeface="Arial" charset="0"/>
              </a:rPr>
              <a:t>There is no single bottleneck to slow the system down.</a:t>
            </a:r>
            <a:r>
              <a:rPr lang="en-US" sz="800" smtClean="0">
                <a:ea typeface="SimSun" charset="0"/>
                <a:cs typeface="SimSun" charset="0"/>
              </a:rPr>
              <a:t> </a:t>
            </a:r>
          </a:p>
          <a:p>
            <a:pPr>
              <a:spcBef>
                <a:spcPts val="300"/>
              </a:spcBef>
              <a:buClrTx/>
              <a:buFontTx/>
              <a:buNone/>
              <a:defRPr/>
            </a:pPr>
            <a:endParaRPr lang="en-US" sz="800" smtClean="0">
              <a:ea typeface="SimSun" charset="0"/>
              <a:cs typeface="SimSun" charset="0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252F0DF6-A115-1245-B902-82BFA567ECEF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10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055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D219481-5AD9-0848-872A-A5E2FCFF9AA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C68EDFFB-E16F-204F-9373-D8E3CD8AE2B2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11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96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284B6D8-937C-014E-B4C7-6C5F00B86A2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427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8CBF85C6-2CF7-CB42-8825-EBB558D4BC26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12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534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2A487B6-004E-5F4E-B0C6-22B07987D6E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529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529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smtClean="0">
                <a:ea typeface="SimSun" charset="0"/>
                <a:cs typeface="SimSun" charset="0"/>
              </a:rPr>
              <a:t>Building distributed systems, design trade-offs must be made.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607D21F0-D628-3D49-815A-6DA4B24E414B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13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72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43F0636-8E66-B64A-9874-5DD4DE101331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632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EC28CC21-06DE-C847-93FC-C6C7F2598899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14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60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4C818CC-097D-C649-A67A-4CCC60612DB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632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5AE39EAA-B27D-5F40-B865-45106AC1D99C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15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19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0E4F4A3-EE11-F14F-AD0D-CF0540A6FE4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73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734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smtClean="0">
                <a:ea typeface="SimSun" charset="0"/>
                <a:cs typeface="SimSun" charset="0"/>
              </a:rPr>
              <a:t>Building distributed systems, design trade-offs must be made.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6B4CE227-F1D7-E240-9EBB-C04B44EA1ABA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16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097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9FFBF4D-F5BE-5644-9A89-1C4BD28DD261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836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837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smtClean="0">
                <a:ea typeface="SimSun" charset="0"/>
                <a:cs typeface="SimSun" charset="0"/>
              </a:rPr>
              <a:t>Building distributed systems, design trade-offs must be made.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5F55A0A9-4050-E948-B787-090303D3E871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17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819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1896EB3-4816-274E-BE9E-F2B507E0D86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93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93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smtClean="0">
                <a:ea typeface="SimSun" charset="0"/>
                <a:cs typeface="SimSun" charset="0"/>
              </a:rPr>
              <a:t>Building distributed systems, design trade-offs must be made.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140B6285-447D-4344-8DD5-AFBAC5EEAB09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18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582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D7E2BA0-E2C5-7840-A40B-2C227445C14C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604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04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smtClean="0">
                <a:ea typeface="SimSun" charset="0"/>
                <a:cs typeface="SimSun" charset="0"/>
              </a:rPr>
              <a:t>Building distributed systems, design trade-offs must be made.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0ADAA111-27B2-5443-80F1-2628E694E2AC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19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60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4088132-4642-644A-B364-2744AF852C99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1050" dirty="0" smtClean="0">
                <a:solidFill>
                  <a:srgbClr val="000000"/>
                </a:solidFill>
              </a:rPr>
              <a:t>10 years ago </a:t>
            </a:r>
            <a:r>
              <a:rPr lang="en-US" sz="1200" b="1" dirty="0" smtClean="0">
                <a:solidFill>
                  <a:srgbClr val="000000"/>
                </a:solidFill>
              </a:rPr>
              <a:t>Internet</a:t>
            </a:r>
            <a:r>
              <a:rPr lang="en-US" sz="1200" dirty="0" smtClean="0">
                <a:solidFill>
                  <a:srgbClr val="000000"/>
                </a:solidFill>
              </a:rPr>
              <a:t> had </a:t>
            </a:r>
            <a:r>
              <a:rPr lang="en-US" sz="1200" b="1" dirty="0" smtClean="0">
                <a:solidFill>
                  <a:srgbClr val="000000"/>
                </a:solidFill>
              </a:rPr>
              <a:t>479 millions </a:t>
            </a:r>
            <a:r>
              <a:rPr lang="en-US" sz="1050" dirty="0" smtClean="0">
                <a:solidFill>
                  <a:srgbClr val="000000"/>
                </a:solidFill>
              </a:rPr>
              <a:t>users</a:t>
            </a:r>
          </a:p>
          <a:p>
            <a:pPr algn="l"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Now 2 110 millions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050" dirty="0" smtClean="0">
                <a:solidFill>
                  <a:srgbClr val="000000"/>
                </a:solidFill>
              </a:rPr>
              <a:t>users</a:t>
            </a:r>
          </a:p>
          <a:p>
            <a:pPr algn="l"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1100" dirty="0" smtClean="0">
              <a:solidFill>
                <a:srgbClr val="000000"/>
              </a:solidFill>
            </a:endParaRPr>
          </a:p>
          <a:p>
            <a:pPr algn="l"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Can we still use </a:t>
            </a:r>
            <a:r>
              <a:rPr lang="en-US" sz="1600" b="1" dirty="0" smtClean="0">
                <a:solidFill>
                  <a:srgbClr val="000000"/>
                </a:solidFill>
              </a:rPr>
              <a:t>old architecture</a:t>
            </a:r>
            <a:r>
              <a:rPr lang="en-US" sz="1600" dirty="0" smtClean="0">
                <a:solidFill>
                  <a:srgbClr val="000000"/>
                </a:solidFill>
              </a:rPr>
              <a:t>?</a:t>
            </a:r>
          </a:p>
          <a:p>
            <a:pPr algn="l"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1000" dirty="0" smtClean="0">
              <a:solidFill>
                <a:srgbClr val="000000"/>
              </a:solidFill>
            </a:endParaRPr>
          </a:p>
          <a:p>
            <a:pPr algn="l"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Average user spend </a:t>
            </a:r>
            <a:r>
              <a:rPr lang="en-US" sz="1000" b="1" dirty="0" smtClean="0">
                <a:solidFill>
                  <a:srgbClr val="000000"/>
                </a:solidFill>
              </a:rPr>
              <a:t>60 hours</a:t>
            </a:r>
            <a:r>
              <a:rPr lang="en-US" sz="1000" b="1" baseline="0" dirty="0" smtClean="0">
                <a:solidFill>
                  <a:srgbClr val="000000"/>
                </a:solidFill>
              </a:rPr>
              <a:t> </a:t>
            </a:r>
            <a:r>
              <a:rPr lang="en-US" sz="1000" dirty="0" smtClean="0">
                <a:solidFill>
                  <a:srgbClr val="000000"/>
                </a:solidFill>
              </a:rPr>
              <a:t>a month </a:t>
            </a:r>
            <a:r>
              <a:rPr lang="en-US" sz="1000" b="1" dirty="0" smtClean="0">
                <a:solidFill>
                  <a:srgbClr val="000000"/>
                </a:solidFill>
              </a:rPr>
              <a:t>online</a:t>
            </a:r>
          </a:p>
          <a:p>
            <a:pPr algn="ctr"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1200" dirty="0" smtClean="0">
              <a:solidFill>
                <a:srgbClr val="000000"/>
              </a:solidFill>
            </a:endParaRPr>
          </a:p>
          <a:p>
            <a:pPr hangingPunct="1"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1200" dirty="0" smtClean="0">
              <a:solidFill>
                <a:srgbClr val="000000"/>
              </a:solidFill>
            </a:endParaRPr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BF494B45-E88B-7F47-AC38-0CA48561C6BB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2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8122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B2BAFD0-39AC-7343-A330-5A30F6A5C4DF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604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04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dirty="0" smtClean="0">
                <a:ea typeface="SimSun" charset="0"/>
                <a:cs typeface="SimSun" charset="0"/>
              </a:rPr>
              <a:t>As an alternative to locators, members can use a multicast channel to find the membership coordinator and join the distributed system. Multicast is not enabled in all networks, particularly small, home-based networks.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endParaRPr lang="en-US" dirty="0" smtClean="0">
              <a:ea typeface="SimSun" charset="0"/>
              <a:cs typeface="SimSun" charset="0"/>
            </a:endParaRP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dirty="0" smtClean="0">
                <a:ea typeface="SimSun" charset="0"/>
                <a:cs typeface="SimSun" charset="0"/>
              </a:rPr>
              <a:t>Locator: This is a component that maintains a discovery set of all peer members in the distributed system at any given moment. Though typically started as a separate process (with redundancy), locators can also be embedded in any peer cache (like a </a:t>
            </a:r>
            <a:r>
              <a:rPr lang="en-US" dirty="0" err="1" smtClean="0">
                <a:ea typeface="SimSun" charset="0"/>
                <a:cs typeface="SimSun" charset="0"/>
              </a:rPr>
              <a:t>CacheServer</a:t>
            </a:r>
            <a:r>
              <a:rPr lang="en-US" dirty="0" smtClean="0">
                <a:ea typeface="SimSun" charset="0"/>
                <a:cs typeface="SimSun" charset="0"/>
              </a:rPr>
              <a:t>). New members contact the locator via a TCP port to get the current set of peer members. These members are then asked who the current membership coordinator is. Locators are neither a bottleneck to cache operations nor a single point of failure.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A5D9B3F0-C762-C443-B9E2-C6314EBFB613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20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74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A14551B-8859-F341-9466-0B916BC6B048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614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smtClean="0">
                <a:ea typeface="SimSun" charset="0"/>
                <a:cs typeface="SimSun" charset="0"/>
              </a:rPr>
              <a:t>Building distributed systems, design trade-offs must be made.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3F296A92-0FB9-2041-91E5-EB148287E1FE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21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10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32433A6-8975-AB46-933B-B1E48C54B7D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6246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246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smtClean="0">
                <a:ea typeface="SimSun" charset="0"/>
                <a:cs typeface="SimSun" charset="0"/>
              </a:rPr>
              <a:t>Building distributed systems, design trade-offs must be made.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961A4E7D-CC7E-7049-8157-E1699FA7C14B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22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972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A08BACC-362D-CF41-9EAB-6E8ABCD818F6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6348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349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smtClean="0">
                <a:ea typeface="SimSun" charset="0"/>
                <a:cs typeface="SimSun" charset="0"/>
              </a:rPr>
              <a:t>Building distributed systems, design trade-offs must be made.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1F6BFF75-288A-6A41-A784-CEE4FBCE4355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23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6967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5004FD6-4E98-F24D-AC5F-325F0D0DA404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6451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45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smtClean="0">
                <a:ea typeface="SimSun" charset="0"/>
                <a:cs typeface="SimSun" charset="0"/>
              </a:rPr>
              <a:t>Building distributed systems, design trade-offs must be made.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CB367FCB-3878-2240-8275-045BA4D6F7A6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24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19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B7E2CA9-9543-A549-B384-16C5F80CCB8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6553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55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smtClean="0">
                <a:ea typeface="SimSun" charset="0"/>
                <a:cs typeface="SimSun" charset="0"/>
              </a:rPr>
              <a:t>Building distributed systems, design trade-offs must be made.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FFA0B622-0E01-A545-85A8-1C9998593EC6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25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7993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A37F290-2BBE-5C4B-8C2E-D21CB15A6CD8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6656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656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smtClean="0">
                <a:ea typeface="SimSun" charset="0"/>
                <a:cs typeface="SimSun" charset="0"/>
              </a:rPr>
              <a:t>Building distributed systems, design trade-offs must be made.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F2BAB826-9056-154F-B8E2-64A4BA4A5534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26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335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3C093B2-AA89-994D-A93F-BD6F2F37F201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6758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758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8434F739-F4C3-6947-81D2-B45BC83A26BC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27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7442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9FE702B-E39D-A844-B50A-0B68BE691056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6860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F8CB1748-65B7-DE42-9B80-951C5BAEFC8E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28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412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3E5BC2D-5D84-2C48-90A4-E952E3404545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696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96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50970403-9B7D-0441-B5EE-E4BE4E141DC9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29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04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8718269-2547-E245-B90A-2BF9AEB91B99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300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301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1000" b="1" dirty="0" smtClean="0">
                <a:solidFill>
                  <a:srgbClr val="000000"/>
                </a:solidFill>
              </a:rPr>
              <a:t>Data Bases </a:t>
            </a:r>
            <a:r>
              <a:rPr lang="en-US" sz="1000" dirty="0" smtClean="0">
                <a:solidFill>
                  <a:srgbClr val="000000"/>
                </a:solidFill>
              </a:rPr>
              <a:t>has:</a:t>
            </a:r>
          </a:p>
          <a:p>
            <a:pPr algn="l"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1100" dirty="0" smtClean="0">
                <a:solidFill>
                  <a:srgbClr val="000000"/>
                </a:solidFill>
              </a:rPr>
              <a:t>Relational model</a:t>
            </a:r>
          </a:p>
          <a:p>
            <a:pPr algn="l"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1100" dirty="0" smtClean="0">
                <a:solidFill>
                  <a:srgbClr val="000000"/>
                </a:solidFill>
              </a:rPr>
              <a:t>Strong consistency</a:t>
            </a:r>
          </a:p>
          <a:p>
            <a:pPr algn="l"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1100" dirty="0" smtClean="0">
                <a:solidFill>
                  <a:srgbClr val="000000"/>
                </a:solidFill>
              </a:rPr>
              <a:t>Full transaction support</a:t>
            </a:r>
          </a:p>
          <a:p>
            <a:pPr algn="l"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800" dirty="0" smtClean="0">
              <a:solidFill>
                <a:srgbClr val="000000"/>
              </a:solidFill>
            </a:endParaRPr>
          </a:p>
          <a:p>
            <a:pPr algn="l"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1600" b="1" dirty="0" smtClean="0">
                <a:solidFill>
                  <a:srgbClr val="000000"/>
                </a:solidFill>
              </a:rPr>
              <a:t>What's Wrong </a:t>
            </a:r>
            <a:r>
              <a:rPr lang="en-US" sz="1600" dirty="0" smtClean="0">
                <a:solidFill>
                  <a:srgbClr val="000000"/>
                </a:solidFill>
              </a:rPr>
              <a:t>with </a:t>
            </a:r>
            <a:r>
              <a:rPr lang="en-US" sz="1600" b="1" dirty="0" smtClean="0">
                <a:solidFill>
                  <a:srgbClr val="000000"/>
                </a:solidFill>
              </a:rPr>
              <a:t>Data Base</a:t>
            </a:r>
            <a:r>
              <a:rPr lang="en-US" sz="1600" dirty="0" smtClean="0">
                <a:solidFill>
                  <a:srgbClr val="000000"/>
                </a:solidFill>
              </a:rPr>
              <a:t>?</a:t>
            </a:r>
          </a:p>
          <a:p>
            <a:pPr algn="l"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800" dirty="0" smtClean="0">
              <a:solidFill>
                <a:srgbClr val="000000"/>
              </a:solidFill>
            </a:endParaRPr>
          </a:p>
          <a:p>
            <a:pPr algn="l"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Data is not more structured </a:t>
            </a:r>
          </a:p>
          <a:p>
            <a:pPr algn="l"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Scaling is hard</a:t>
            </a:r>
          </a:p>
          <a:p>
            <a:pPr algn="l"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Costs are huge</a:t>
            </a:r>
          </a:p>
          <a:p>
            <a:pPr algn="l"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5A9D8385-34D3-E640-87FE-EC94407E0078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3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287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9A8DA21-CEDB-564F-BB1F-CC7DD4EF693D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065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06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458C2FC6-CF5F-F14D-88BF-4C208DC74E8C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30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4848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31EC7DD-909F-5645-AC85-1DBB03C4ED26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16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6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006272EB-F5BE-2841-ACFF-1A8DB0156DAF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31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90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D77C4B4-EDF6-2D42-8729-258CF9E169B0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27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27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smtClean="0">
                <a:ea typeface="SimSun" charset="0"/>
                <a:cs typeface="SimSun" charset="0"/>
              </a:rPr>
              <a:t>Building distributed systems, design trade-offs must be made.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45093E4F-1F47-B449-A7FC-B5D733306CC1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32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9992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0C97A92-9CEF-E94A-A993-1DAC90F52C06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smtClean="0">
                <a:ea typeface="SimSun" charset="0"/>
                <a:cs typeface="SimSun" charset="0"/>
              </a:rPr>
              <a:t>Building distributed systems, design trade-offs must be made.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05BBA34F-2719-9A4F-85DF-E92ACE916418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33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61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D219481-5AD9-0848-872A-A5E2FCFF9AAB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C68EDFFB-E16F-204F-9373-D8E3CD8AE2B2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34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2954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874FAB8-FD57-1B40-AD55-3BDBF8CEEBA0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9CDE3A4F-AF2E-A14A-AAC2-3BAB58B764BB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35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74754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475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307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B32D482-7232-6D4C-9829-CB6962261E1D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505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C4A1522A-A089-504E-8980-F69386BA2C9A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4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625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8376BB9-371A-C347-8252-ED1AA5D25B7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915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915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hangingPunct="1"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How long you are ready to wait page load?</a:t>
            </a:r>
          </a:p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1200" dirty="0" smtClean="0">
              <a:solidFill>
                <a:srgbClr val="000000"/>
              </a:solidFill>
            </a:endParaRPr>
          </a:p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2001 year - </a:t>
            </a:r>
            <a:r>
              <a:rPr lang="en-US" sz="1400" dirty="0" smtClean="0">
                <a:solidFill>
                  <a:srgbClr val="000000"/>
                </a:solidFill>
              </a:rPr>
              <a:t>8 second rule</a:t>
            </a:r>
          </a:p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1200" dirty="0" smtClean="0">
              <a:solidFill>
                <a:srgbClr val="000000"/>
              </a:solidFill>
            </a:endParaRPr>
          </a:p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Now less when </a:t>
            </a:r>
            <a:r>
              <a:rPr lang="en-US" sz="1400" dirty="0" smtClean="0">
                <a:solidFill>
                  <a:srgbClr val="000000"/>
                </a:solidFill>
              </a:rPr>
              <a:t>1 second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42F91B6B-9804-BC44-87EC-734B551A94A6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5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47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95F040F-EED2-824D-BA55-382E3125D91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71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71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B0672B44-E0D4-E441-8137-E5CA19889CD9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6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518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A924CBF-3A23-9F4A-B8A2-2165BEE915E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812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81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3B36A866-00E2-734F-9EC5-BFAA2F94A40A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7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70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723C71C-2F16-0C4C-A684-E7294DD10BC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017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017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1ED17D9F-ACAD-E347-86D2-34944731CCA0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8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460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030258F-6060-4A41-AFFC-1ED9FA37339B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120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120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B2E1B287-C25B-AC43-87EE-3957D71A2909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9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292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8/17/11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7EAA0-3ECD-D44D-8266-5955D3531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9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8/17/11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1A648-6009-5641-836C-CE573E71A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6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604963"/>
            <a:ext cx="2055812" cy="45196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5038" cy="45196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8/17/11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88967-330F-0747-B854-1C8439D781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8/17/11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39177-F2B5-0245-BD59-2EF1808E5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39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8/17/11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D08A0-C0CD-DD46-91C7-FE10AB16B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48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8/17/11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B89EA-9B23-3B46-811E-7A8447046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29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8/17/11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8D235-75F4-344E-96CF-140B2A7B35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0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8/17/11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B2576-BA4A-C048-95C8-9F9BE9E8C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67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8/17/11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27FBD-E6E2-3F4A-BE9B-65C234E6E3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36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8/17/11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7A4CF-AD95-9A49-8246-67CD043DD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60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8/17/11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66563-A32C-1A40-82A3-AA6F608F6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7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8/17/11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55A86-2B7D-F148-9287-617A1563F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79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8/17/11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68CC8-2895-D642-A733-FA6576B41A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41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8/17/11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2118B-0F6E-604C-81B7-80F310931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01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7538" y="0"/>
            <a:ext cx="2170112" cy="6119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57938" cy="6119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8/17/11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22D30-514F-9941-870E-49D9EF2E5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2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8/17/11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BA960-20E5-044D-A71D-20C154D69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8/17/11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406A3-30CE-6449-91C3-72DB00A1C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5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8/17/11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BBEEB-1B7A-034D-967F-8561FD06D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8/17/11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0894E-80E3-C945-B96E-1B6A5CABF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3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8/17/11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E0404-58FA-B746-8857-B2019C7B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0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8/17/11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2C0E0-D9DE-5C44-A8EC-59A0E4064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8/17/11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ED1DC-5DBE-9741-89AE-ED63429F9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7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660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8/17/11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8EC8188-E59C-F44E-881C-0F6BDFD05A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/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Arial" charset="0"/>
          <a:ea typeface="SimSun" charset="0"/>
          <a:cs typeface="SimSun" charset="0"/>
        </a:defRPr>
      </a:lvl2pPr>
      <a:lvl3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Arial" charset="0"/>
          <a:ea typeface="SimSun" charset="0"/>
          <a:cs typeface="SimSun" charset="0"/>
        </a:defRPr>
      </a:lvl3pPr>
      <a:lvl4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Arial" charset="0"/>
          <a:ea typeface="SimSun" charset="0"/>
          <a:cs typeface="SimSun" charset="0"/>
        </a:defRPr>
      </a:lvl4pPr>
      <a:lvl5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Arial" charset="0"/>
          <a:ea typeface="SimSun" charset="0"/>
          <a:cs typeface="SimSun" charset="0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Arial" charset="0"/>
          <a:ea typeface="SimSun" charset="0"/>
          <a:cs typeface="SimSun" charset="0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Arial" charset="0"/>
          <a:ea typeface="SimSun" charset="0"/>
          <a:cs typeface="SimSun" charset="0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Arial" charset="0"/>
          <a:ea typeface="SimSun" charset="0"/>
          <a:cs typeface="SimSun" charset="0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Arial" charset="0"/>
          <a:ea typeface="SimSun" charset="0"/>
          <a:cs typeface="SimSun" charset="0"/>
        </a:defRPr>
      </a:lvl9pPr>
    </p:titleStyle>
    <p:bodyStyle>
      <a:lvl1pPr marL="342900" indent="-342900" algn="l" defTabSz="457200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68045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51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72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</a:tabLst>
              <a:defRPr sz="2400" b="1">
                <a:solidFill>
                  <a:srgbClr val="000000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8/17/11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286750" y="6572250"/>
            <a:ext cx="7080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defRPr sz="1400" b="1">
                <a:solidFill>
                  <a:srgbClr val="000000"/>
                </a:solidFill>
                <a:latin typeface="PT Sans" charset="0"/>
                <a:cs typeface="Arial Unicode MS" charset="0"/>
              </a:defRPr>
            </a:lvl1pPr>
          </a:lstStyle>
          <a:p>
            <a:pPr>
              <a:defRPr/>
            </a:pPr>
            <a:fld id="{A9398D93-90BA-934E-BEA2-79E30003D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Arial" charset="0"/>
          <a:ea typeface="SimSun" charset="0"/>
          <a:cs typeface="SimSun" charset="0"/>
        </a:defRPr>
      </a:lvl2pPr>
      <a:lvl3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Arial" charset="0"/>
          <a:ea typeface="SimSun" charset="0"/>
          <a:cs typeface="SimSun" charset="0"/>
        </a:defRPr>
      </a:lvl3pPr>
      <a:lvl4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Arial" charset="0"/>
          <a:ea typeface="SimSun" charset="0"/>
          <a:cs typeface="SimSun" charset="0"/>
        </a:defRPr>
      </a:lvl4pPr>
      <a:lvl5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Arial" charset="0"/>
          <a:ea typeface="SimSun" charset="0"/>
          <a:cs typeface="SimSun" charset="0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Arial" charset="0"/>
          <a:ea typeface="SimSun" charset="0"/>
          <a:cs typeface="SimSun" charset="0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Arial" charset="0"/>
          <a:ea typeface="SimSun" charset="0"/>
          <a:cs typeface="SimSun" charset="0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Arial" charset="0"/>
          <a:ea typeface="SimSun" charset="0"/>
          <a:cs typeface="SimSun" charset="0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Arial" charset="0"/>
          <a:ea typeface="SimSun" charset="0"/>
          <a:cs typeface="SimSun" charset="0"/>
        </a:defRPr>
      </a:lvl9pPr>
    </p:titleStyle>
    <p:bodyStyle>
      <a:lvl1pPr marL="342900" indent="-342900" algn="l" defTabSz="457200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mware.com/products/vfabric-gemfire/overview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community.gemstone.com/display/gemfire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214812" y="1285875"/>
            <a:ext cx="4929187" cy="3000375"/>
          </a:xfrm>
          <a:prstGeom prst="rect">
            <a:avLst/>
          </a:prstGeom>
          <a:solidFill>
            <a:srgbClr val="F1F6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>
              <a:buClrTx/>
              <a:buFontTx/>
              <a:buNone/>
              <a:defRPr/>
            </a:pPr>
            <a:endParaRPr lang="en-US" sz="28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buClrTx/>
              <a:buFontTx/>
              <a:buNone/>
              <a:defRPr/>
            </a:pPr>
            <a:endParaRPr lang="en-US" sz="28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buClrTx/>
              <a:buFontTx/>
              <a:buNone/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Calibri" charset="0"/>
              </a:rPr>
              <a:t>GemFire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: In-Memory Data Grid</a:t>
            </a:r>
          </a:p>
          <a:p>
            <a:pPr>
              <a:buClrTx/>
              <a:buFontTx/>
              <a:buNone/>
              <a:defRPr/>
            </a:pPr>
            <a:endParaRPr lang="en-US" sz="2800" dirty="0" smtClean="0">
              <a:solidFill>
                <a:srgbClr val="898989"/>
              </a:solidFill>
              <a:latin typeface="Calibri" charset="0"/>
            </a:endParaRPr>
          </a:p>
          <a:p>
            <a:pPr>
              <a:buClrTx/>
              <a:buFontTx/>
              <a:buNone/>
              <a:defRPr/>
            </a:pPr>
            <a:endParaRPr lang="en-US" sz="2800" dirty="0" smtClean="0">
              <a:solidFill>
                <a:srgbClr val="898989"/>
              </a:solidFill>
              <a:latin typeface="Calibri" charset="0"/>
            </a:endParaRPr>
          </a:p>
          <a:p>
            <a:pPr algn="r">
              <a:buClrTx/>
              <a:buFontTx/>
              <a:buNone/>
              <a:defRPr/>
            </a:pPr>
            <a:r>
              <a:rPr lang="en-US" sz="2800" dirty="0" smtClean="0">
                <a:solidFill>
                  <a:srgbClr val="898989"/>
                </a:solidFill>
                <a:latin typeface="Calibri" charset="0"/>
              </a:rPr>
              <a:t>September 8th, 2011</a:t>
            </a:r>
          </a:p>
          <a:p>
            <a:pPr>
              <a:buClrTx/>
              <a:buFontTx/>
              <a:buNone/>
              <a:defRPr/>
            </a:pPr>
            <a:endParaRPr lang="en-US" sz="2800" dirty="0" smtClean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0" y="142875"/>
            <a:ext cx="91408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smtClean="0"/>
              <a:t>Shared nothing architecture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6425" cy="455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Is a </a:t>
            </a:r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distributed computing architecture 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in which each node is independent and self-sufficient, and there is </a:t>
            </a:r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no single point of contention 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across the system.</a:t>
            </a:r>
          </a:p>
          <a:p>
            <a:pPr marL="457200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Popularized by </a:t>
            </a:r>
            <a:r>
              <a:rPr lang="en-US" sz="3200" dirty="0" err="1" smtClean="0">
                <a:solidFill>
                  <a:srgbClr val="000000"/>
                </a:solidFill>
                <a:latin typeface="+mn-lt"/>
              </a:rPr>
              <a:t>BigTable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3200" dirty="0" err="1" smtClean="0">
                <a:solidFill>
                  <a:srgbClr val="000000"/>
                </a:solidFill>
                <a:latin typeface="+mn-lt"/>
              </a:rPr>
              <a:t>NoSQL</a:t>
            </a:r>
            <a:endParaRPr lang="en-US" sz="3200" dirty="0" smtClean="0">
              <a:solidFill>
                <a:srgbClr val="000000"/>
              </a:solidFill>
              <a:latin typeface="+mn-lt"/>
            </a:endParaRPr>
          </a:p>
          <a:p>
            <a:pPr marL="457200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Massive storage potential</a:t>
            </a:r>
          </a:p>
          <a:p>
            <a:pPr marL="457200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Massive scalability of processing</a:t>
            </a:r>
          </a:p>
          <a:p>
            <a:pPr hangingPunct="1"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3200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DA2AFC21-4E3D-4644-AEEB-B95F61CF2927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10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0" y="142875"/>
            <a:ext cx="91408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smtClean="0"/>
              <a:t>In-Memory Data Grid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 marL="457200" indent="-342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 marL="854075" indent="-284163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Data are stored in memory, always available and consistent.</a:t>
            </a:r>
          </a:p>
          <a:p>
            <a:pPr lvl="1" hangingPunct="1">
              <a:lnSpc>
                <a:spcPct val="95000"/>
              </a:lnSpc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Low Latency</a:t>
            </a:r>
          </a:p>
          <a:p>
            <a:pPr lvl="1" hangingPunct="1">
              <a:lnSpc>
                <a:spcPct val="95000"/>
              </a:lnSpc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Linear Scalability</a:t>
            </a:r>
          </a:p>
          <a:p>
            <a:pPr lvl="1" hangingPunct="1">
              <a:lnSpc>
                <a:spcPct val="95000"/>
              </a:lnSpc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No Single Point of failure</a:t>
            </a:r>
          </a:p>
          <a:p>
            <a:pPr lvl="1" hangingPunct="1">
              <a:lnSpc>
                <a:spcPct val="95000"/>
              </a:lnSpc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Associate arrays</a:t>
            </a:r>
          </a:p>
          <a:p>
            <a:pPr lvl="1" hangingPunct="1">
              <a:lnSpc>
                <a:spcPct val="95000"/>
              </a:lnSpc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Replicated </a:t>
            </a:r>
          </a:p>
          <a:p>
            <a:pPr lvl="1" hangingPunct="1">
              <a:lnSpc>
                <a:spcPct val="95000"/>
              </a:lnSpc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Partitioned</a:t>
            </a:r>
          </a:p>
          <a:p>
            <a:pPr marL="569912" lvl="2" indent="0" hangingPunct="1">
              <a:lnSpc>
                <a:spcPct val="95000"/>
              </a:lnSpc>
              <a:spcAft>
                <a:spcPts val="850"/>
              </a:spcAft>
              <a:buSzPct val="80000"/>
              <a:defRPr/>
            </a:pPr>
            <a:endParaRPr lang="en-US" sz="2700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851BCED3-5987-6144-A2CA-9163A6AB88B8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11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0" y="142875"/>
            <a:ext cx="91408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smtClean="0"/>
              <a:t>GemFire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The </a:t>
            </a:r>
            <a:r>
              <a:rPr lang="en-US" sz="2400" dirty="0" err="1" smtClean="0">
                <a:solidFill>
                  <a:srgbClr val="000000"/>
                </a:solidFill>
                <a:latin typeface="Calibri" charset="0"/>
              </a:rPr>
              <a:t>GemFire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 is 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n-memory distributed data management platform that pools memory across multiple processes to manage application objects and behavior.</a:t>
            </a:r>
          </a:p>
          <a:p>
            <a:pPr marL="457200" indent="-457200" hangingPunct="1">
              <a:lnSpc>
                <a:spcPct val="102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Caching</a:t>
            </a:r>
          </a:p>
          <a:p>
            <a:pPr marL="457200" indent="-457200" hangingPunct="1">
              <a:lnSpc>
                <a:spcPct val="102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Querying</a:t>
            </a:r>
          </a:p>
          <a:p>
            <a:pPr marL="457200" indent="-457200" hangingPunct="1">
              <a:lnSpc>
                <a:spcPct val="102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Transactions</a:t>
            </a:r>
          </a:p>
          <a:p>
            <a:pPr marL="457200" indent="-457200" hangingPunct="1">
              <a:lnSpc>
                <a:spcPct val="102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Event Notification</a:t>
            </a:r>
          </a:p>
          <a:p>
            <a:pPr marL="457200" indent="-457200" hangingPunct="1">
              <a:lnSpc>
                <a:spcPct val="102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Function Invocation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03DBFE71-14AA-6145-97EA-7BFC658CF1B8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12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  <p:pic>
        <p:nvPicPr>
          <p:cNvPr id="2" name="Picture 1" descr="gemFireLogo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924944"/>
            <a:ext cx="3384376" cy="17025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0" y="116632"/>
            <a:ext cx="9140825" cy="73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/>
              <a:t>CAP Theorem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 marL="457200" indent="-342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Only two of these three desirable properties in distributed system can be achieved:</a:t>
            </a:r>
          </a:p>
          <a:p>
            <a:pPr lvl="1" hangingPunct="1">
              <a:lnSpc>
                <a:spcPct val="95000"/>
              </a:lnSpc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Consistent</a:t>
            </a:r>
          </a:p>
          <a:p>
            <a:pPr lvl="1" hangingPunct="1">
              <a:lnSpc>
                <a:spcPct val="95000"/>
              </a:lnSpc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Available</a:t>
            </a:r>
          </a:p>
          <a:p>
            <a:pPr lvl="1" hangingPunct="1">
              <a:lnSpc>
                <a:spcPct val="95000"/>
              </a:lnSpc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Partition-Tolerant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2768600"/>
            <a:ext cx="5343525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CCCB9681-E39D-264D-8064-BB7E541E2093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13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0" y="142875"/>
            <a:ext cx="91408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smtClean="0"/>
              <a:t>Regions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Data region is a logical grouping within a cache for a single data set.</a:t>
            </a:r>
          </a:p>
          <a:p>
            <a:pPr hangingPunct="1"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A region lets you store data in many VMs in the system without regard to which peer the data is stored on. Work similar to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Map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 interface.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933825"/>
            <a:ext cx="4367212" cy="236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779538E1-7814-ED40-A8A5-8FA9C50537E5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14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0" y="142875"/>
            <a:ext cx="91408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/>
              <a:t>Region Example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8280400" cy="2232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50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Cache cache = new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CacheFactory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).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set("cache-xml-file", "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cache.xml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”).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create()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hangingPunct="1">
              <a:lnSpc>
                <a:spcPct val="150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it-IT" sz="1200" dirty="0" err="1">
                <a:solidFill>
                  <a:srgbClr val="000000"/>
                </a:solidFill>
                <a:latin typeface="Courier New"/>
                <a:cs typeface="Courier New"/>
              </a:rPr>
              <a:t>CacheServer</a:t>
            </a:r>
            <a:r>
              <a:rPr lang="it-IT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200" dirty="0" err="1">
                <a:solidFill>
                  <a:srgbClr val="000000"/>
                </a:solidFill>
                <a:latin typeface="Courier New"/>
                <a:cs typeface="Courier New"/>
              </a:rPr>
              <a:t>cacheServer</a:t>
            </a:r>
            <a:r>
              <a:rPr lang="it-IT" sz="12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it-IT" sz="1200" dirty="0" err="1">
                <a:solidFill>
                  <a:srgbClr val="000000"/>
                </a:solidFill>
                <a:latin typeface="Courier New"/>
                <a:cs typeface="Courier New"/>
              </a:rPr>
              <a:t>cache.addCacheServer</a:t>
            </a:r>
            <a:r>
              <a:rPr lang="it-IT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it-IT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it-IT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hangingPunct="1">
              <a:lnSpc>
                <a:spcPct val="150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it-IT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cacheServer.start</a:t>
            </a:r>
            <a:r>
              <a:rPr lang="it-IT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it-IT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hangingPunct="1">
              <a:lnSpc>
                <a:spcPct val="150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Region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people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cache.getRegion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(”people"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hangingPunct="1">
              <a:lnSpc>
                <a:spcPct val="150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p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eople.put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(“John”, john);</a:t>
            </a:r>
            <a:endParaRPr lang="it-IT" sz="12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hangingPunct="1">
              <a:lnSpc>
                <a:spcPct val="150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it-IT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hangingPunct="1">
              <a:lnSpc>
                <a:spcPct val="150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1200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288" y="3500438"/>
            <a:ext cx="8280400" cy="11858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&lt;cache&gt;</a:t>
            </a:r>
          </a:p>
          <a:p>
            <a:pPr>
              <a:lnSpc>
                <a:spcPct val="150000"/>
              </a:lnSpc>
              <a:defRPr/>
            </a:pPr>
            <a:r>
              <a:rPr lang="fr-F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&lt;</a:t>
            </a:r>
            <a:r>
              <a:rPr lang="fr-FR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region</a:t>
            </a:r>
            <a:r>
              <a:rPr lang="fr-F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fr-FR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name</a:t>
            </a:r>
            <a:r>
              <a:rPr lang="fr-F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="people"&gt;</a:t>
            </a:r>
          </a:p>
          <a:p>
            <a:pPr>
              <a:lnSpc>
                <a:spcPct val="150000"/>
              </a:lnSpc>
              <a:defRPr/>
            </a:pPr>
            <a:r>
              <a:rPr lang="fr-F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&lt;/</a:t>
            </a:r>
            <a:r>
              <a:rPr lang="fr-FR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region</a:t>
            </a:r>
            <a:r>
              <a:rPr lang="fr-F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&gt; </a:t>
            </a:r>
          </a:p>
          <a:p>
            <a:pPr>
              <a:lnSpc>
                <a:spcPct val="150000"/>
              </a:lnSpc>
              <a:defRPr/>
            </a:pPr>
            <a:r>
              <a:rPr lang="fr-F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&lt;/cache&gt;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288" y="4724400"/>
            <a:ext cx="8280400" cy="1517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40000"/>
              </a:lnSpc>
              <a:buFont typeface="Arial"/>
              <a:buChar char="•"/>
              <a:defRPr/>
            </a:pPr>
            <a:r>
              <a:rPr lang="en-US" dirty="0">
                <a:solidFill>
                  <a:srgbClr val="0D0D0D"/>
                </a:solidFill>
                <a:latin typeface="+mn-lt"/>
              </a:rPr>
              <a:t>Create Cache Server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  <a:defRPr/>
            </a:pPr>
            <a:r>
              <a:rPr lang="en-US" dirty="0">
                <a:solidFill>
                  <a:srgbClr val="0D0D0D"/>
                </a:solidFill>
                <a:latin typeface="+mn-lt"/>
              </a:rPr>
              <a:t>Get “people” region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  <a:defRPr/>
            </a:pPr>
            <a:r>
              <a:rPr lang="en-US" dirty="0">
                <a:solidFill>
                  <a:srgbClr val="0D0D0D"/>
                </a:solidFill>
                <a:latin typeface="+mn-lt"/>
              </a:rPr>
              <a:t>Place an John entry into the region</a:t>
            </a:r>
          </a:p>
          <a:p>
            <a:pPr>
              <a:defRPr/>
            </a:pPr>
            <a:r>
              <a:rPr lang="en-US" dirty="0">
                <a:solidFill>
                  <a:srgbClr val="0D0D0D"/>
                </a:solidFill>
                <a:latin typeface="+mn-lt"/>
              </a:rPr>
              <a:t> 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D86736FD-4E89-6E40-8B11-DCF2271372B8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15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0" y="115888"/>
            <a:ext cx="9140825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/>
              <a:t>Replicated Region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6425" cy="8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Each replicated region holds the complete data set for the region</a:t>
            </a:r>
          </a:p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2700" dirty="0" smtClean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348880"/>
            <a:ext cx="4951413" cy="358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A39D065C-BBF3-C545-8D7C-E0D5ABB39A17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16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636912"/>
            <a:ext cx="36004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692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High Read Performance</a:t>
            </a:r>
          </a:p>
          <a:p>
            <a:pPr indent="1692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Limited by JVM heap size </a:t>
            </a:r>
          </a:p>
          <a:p>
            <a:pPr indent="1692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Used for meta 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0" y="115888"/>
            <a:ext cx="9140825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/>
              <a:t>Partitioned Region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60375" y="1600200"/>
            <a:ext cx="8226425" cy="8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dirty="0" err="1" smtClean="0">
                <a:solidFill>
                  <a:srgbClr val="000000"/>
                </a:solidFill>
                <a:latin typeface="+mn-lt"/>
              </a:rPr>
              <a:t>GemFire</a:t>
            </a: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 partitions your data so that each peer only stores a part of the region contents.</a:t>
            </a:r>
          </a:p>
          <a:p>
            <a:pPr hangingPunct="1"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2700" dirty="0" smtClean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708920"/>
            <a:ext cx="4659312" cy="298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2684FE2F-236B-0C45-9827-D599BBB04E0E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17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2636912"/>
            <a:ext cx="3672408" cy="2925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69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Data spread across </a:t>
            </a: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nodes</a:t>
            </a: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indent="169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Members have </a:t>
            </a: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access to   all data</a:t>
            </a:r>
          </a:p>
          <a:p>
            <a:pPr indent="169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Used for Large data set</a:t>
            </a:r>
          </a:p>
          <a:p>
            <a:pPr indent="169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Good Write Performance</a:t>
            </a: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indent="169200"/>
            <a:endParaRPr lang="en-US" sz="24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0" y="116632"/>
            <a:ext cx="9140825" cy="73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/>
              <a:t>What happens if one node fails?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88975" y="1600200"/>
            <a:ext cx="31972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Recovering redundancy can be configured to take place immediately after one node fail.</a:t>
            </a:r>
          </a:p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2700" dirty="0">
              <a:solidFill>
                <a:srgbClr val="000000"/>
              </a:solidFill>
              <a:latin typeface="+mn-lt"/>
            </a:endParaRPr>
          </a:p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i="1" dirty="0" smtClean="0">
                <a:solidFill>
                  <a:srgbClr val="000000"/>
                </a:solidFill>
                <a:latin typeface="+mn-lt"/>
              </a:rPr>
              <a:t>This gives High Availability for partition regions.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3" y="1484784"/>
            <a:ext cx="5026025" cy="44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4EBF8ECF-E82C-F140-B374-73EAC34A647C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18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0" y="188640"/>
            <a:ext cx="9140825" cy="665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/>
              <a:t>Local Region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60375" y="1600200"/>
            <a:ext cx="8226425" cy="60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The local region has no peer-to-peer distribution activity.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76872"/>
            <a:ext cx="4030663" cy="337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51C95E6E-D3DF-2845-BE02-FBB57C973AE3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19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2276872"/>
            <a:ext cx="3888432" cy="270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3000"/>
              </a:lnSpc>
            </a:pPr>
            <a:r>
              <a:rPr lang="en-US" sz="2400" dirty="0" smtClean="0">
                <a:solidFill>
                  <a:srgbClr val="0D0D0D"/>
                </a:solidFill>
                <a:latin typeface="+mn-lt"/>
              </a:rPr>
              <a:t>Client regions automatically defined as local regions:</a:t>
            </a:r>
          </a:p>
          <a:p>
            <a:pPr marL="342900" indent="-342900">
              <a:lnSpc>
                <a:spcPct val="143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+mn-lt"/>
              </a:rPr>
              <a:t>Direct to distributed system</a:t>
            </a:r>
          </a:p>
          <a:p>
            <a:pPr marL="342900" indent="-342900">
              <a:lnSpc>
                <a:spcPct val="143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+mn-lt"/>
              </a:rPr>
              <a:t>Caching Enabled</a:t>
            </a:r>
            <a:endParaRPr lang="en-US" sz="2400" dirty="0">
              <a:solidFill>
                <a:srgbClr val="0D0D0D"/>
              </a:solidFill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0" y="142875"/>
            <a:ext cx="91408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smtClean="0">
                <a:latin typeface="Verdana" charset="0"/>
                <a:cs typeface="Verdana" charset="0"/>
              </a:rPr>
              <a:t>Typical application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2644775"/>
            <a:ext cx="1382712" cy="138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2543175"/>
            <a:ext cx="12446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25" y="2643188"/>
            <a:ext cx="10287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19113" y="4575175"/>
            <a:ext cx="126841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>
              <a:lnSpc>
                <a:spcPct val="95000"/>
              </a:lnSpc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344863" y="4575175"/>
            <a:ext cx="2284412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>
              <a:lnSpc>
                <a:spcPct val="95000"/>
              </a:lnSpc>
              <a:buClrTx/>
              <a:buFontTx/>
              <a:buNone/>
              <a:defRPr/>
            </a:pPr>
            <a:r>
              <a:rPr lang="en-US" sz="2700" smtClean="0">
                <a:solidFill>
                  <a:srgbClr val="000000"/>
                </a:solidFill>
              </a:rPr>
              <a:t>Application Tier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7000875" y="4575175"/>
            <a:ext cx="1692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>
              <a:lnSpc>
                <a:spcPct val="95000"/>
              </a:lnSpc>
              <a:buClrTx/>
              <a:buFontTx/>
              <a:buNone/>
              <a:defRPr/>
            </a:pPr>
            <a:r>
              <a:rPr lang="en-US" sz="2700" smtClean="0">
                <a:solidFill>
                  <a:srgbClr val="000000"/>
                </a:solidFill>
              </a:rPr>
              <a:t>Data Base</a:t>
            </a: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3355975"/>
            <a:ext cx="5365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3355975"/>
            <a:ext cx="5365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0385F14B-EB1B-DB40-B228-667A51041A38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2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0" y="116632"/>
            <a:ext cx="9140825" cy="73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/>
              <a:t>Peer Discovery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60375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To connect to distributed system the peer should introduce themself:</a:t>
            </a:r>
          </a:p>
          <a:p>
            <a:pPr marL="457200" indent="-457200">
              <a:lnSpc>
                <a:spcPct val="102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Multicast based discovery</a:t>
            </a:r>
          </a:p>
          <a:p>
            <a:pPr marL="457200" indent="-457200">
              <a:lnSpc>
                <a:spcPct val="102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Locator separate component that maintains a discovery</a:t>
            </a:r>
          </a:p>
          <a:p>
            <a:pPr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2700" dirty="0" smtClean="0">
              <a:solidFill>
                <a:srgbClr val="000000"/>
              </a:solidFill>
              <a:latin typeface="+mn-lt"/>
              <a:cs typeface="TimesNewRomanPSMT" charset="0"/>
            </a:endParaRPr>
          </a:p>
          <a:p>
            <a:pPr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2700" dirty="0" smtClean="0">
              <a:solidFill>
                <a:srgbClr val="000000"/>
              </a:solidFill>
              <a:latin typeface="+mn-lt"/>
              <a:cs typeface="TimesNewRomanPSMT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E46A6170-5F0F-5D45-BD7E-02CD9D8C4986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20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  <p:pic>
        <p:nvPicPr>
          <p:cNvPr id="2" name="Picture 1" descr="LaptopHandshake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816424"/>
            <a:ext cx="2708920" cy="27089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0" y="116632"/>
            <a:ext cx="9140825" cy="73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smtClean="0"/>
              <a:t>P2P topology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60375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The cache is embedded within the application process and shares the heap space with the application.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2852936"/>
            <a:ext cx="3660775" cy="31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437E220D-DDAE-A544-95AC-C319DF9DA232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21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0" y="116632"/>
            <a:ext cx="9140825" cy="73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/>
              <a:t>Client/Server topology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60375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A central cache is managed in one distributed system tier by a number of server members. Clients maintain their own caches that automatically call upon the server side.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3140968"/>
            <a:ext cx="38862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6C74CACB-A9CB-3443-98B5-34DED4353A27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22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116632"/>
            <a:ext cx="9140825" cy="73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smtClean="0"/>
              <a:t>Multi-Site Caching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60375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Distributed systems at different sites are loosely coupled through gateway system members.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3200400"/>
            <a:ext cx="6615112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9F31C898-F4D6-FF4A-BFEB-BE6B53518119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23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0" y="214313"/>
            <a:ext cx="914082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smtClean="0"/>
              <a:t>Read Through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60375" y="1600200"/>
            <a:ext cx="3654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When an entry is requested that is unavailable in the region, a </a:t>
            </a:r>
            <a:r>
              <a:rPr lang="en-US" sz="2700" b="1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Cache Loader</a:t>
            </a:r>
            <a:r>
              <a:rPr lang="en-US" sz="27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 may be called upon to load it from data source.</a:t>
            </a:r>
          </a:p>
          <a:p>
            <a:pPr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Operation always managed by the partition node.  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443" y="1563688"/>
            <a:ext cx="4291013" cy="485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54DCAE90-CF0D-804B-9D12-E1BBB4FD924D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24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0" y="214313"/>
            <a:ext cx="914082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smtClean="0"/>
              <a:t>Write Through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60375" y="1600200"/>
            <a:ext cx="3654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To provide write-through caching with your external data source use </a:t>
            </a:r>
            <a:r>
              <a:rPr lang="en-US" sz="2700" b="1" dirty="0" err="1" smtClean="0">
                <a:solidFill>
                  <a:srgbClr val="000000"/>
                </a:solidFill>
                <a:latin typeface="+mn-lt"/>
                <a:cs typeface="TimesNewRomanPSMT" charset="0"/>
              </a:rPr>
              <a:t>CacheWriter</a:t>
            </a:r>
            <a:r>
              <a:rPr lang="en-US" sz="27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.</a:t>
            </a:r>
          </a:p>
          <a:p>
            <a:pPr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Only one writer is invoked for any event.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556792"/>
            <a:ext cx="4292093" cy="48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6CC6EC75-6AF2-204D-BFC6-18C37C954DE7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25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0" y="214313"/>
            <a:ext cx="914082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smtClean="0"/>
              <a:t>Write Behind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60375" y="1600200"/>
            <a:ext cx="4039617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In the Write-Behind mode, updated cache entries are asynchronously written to the back-end data source. 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556792"/>
            <a:ext cx="4351337" cy="48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CF792E21-A5DC-F640-8022-BDBF63CC76D0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26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0" y="142875"/>
            <a:ext cx="91408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smtClean="0"/>
              <a:t>Event Listener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>
              <a:defRPr/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NewRomanPSMT" charset="0"/>
              </a:rPr>
              <a:t>The cache event listeners allow you to receive after-event notification of changes to the region and its entries.</a:t>
            </a:r>
          </a:p>
          <a:p>
            <a:pPr>
              <a:defRPr/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NewRomanPSMT" charset="0"/>
              </a:rPr>
              <a:t>Handle following entity events:</a:t>
            </a:r>
          </a:p>
          <a:p>
            <a:pPr marL="457200" indent="-457200">
              <a:buClrTx/>
              <a:buFont typeface="Arial"/>
              <a:buChar char="•"/>
              <a:defRPr/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NewRomanPSMT" charset="0"/>
              </a:rPr>
              <a:t>Create</a:t>
            </a:r>
          </a:p>
          <a:p>
            <a:pPr marL="457200" indent="-457200">
              <a:buClrTx/>
              <a:buFont typeface="Arial"/>
              <a:buChar char="•"/>
              <a:defRPr/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NewRomanPSMT" charset="0"/>
              </a:rPr>
              <a:t>Update</a:t>
            </a:r>
          </a:p>
          <a:p>
            <a:pPr marL="457200" indent="-457200">
              <a:buClrTx/>
              <a:buFont typeface="Arial"/>
              <a:buChar char="•"/>
              <a:defRPr/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NewRomanPSMT" charset="0"/>
              </a:rPr>
              <a:t>Destroy</a:t>
            </a:r>
          </a:p>
          <a:p>
            <a:pPr marL="457200" indent="-457200">
              <a:buClrTx/>
              <a:buFont typeface="Arial"/>
              <a:buChar char="•"/>
              <a:defRPr/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NewRomanPSMT" charset="0"/>
              </a:rPr>
              <a:t>Invalidate</a:t>
            </a:r>
          </a:p>
          <a:p>
            <a:pPr>
              <a:buClrTx/>
              <a:buFontTx/>
              <a:buNone/>
              <a:defRPr/>
            </a:pPr>
            <a:endParaRPr lang="en-US" sz="2600" dirty="0" smtClean="0">
              <a:solidFill>
                <a:srgbClr val="000000"/>
              </a:solidFill>
              <a:latin typeface="Calibri" charset="0"/>
              <a:cs typeface="TimesNewRomanPSMT" charset="0"/>
            </a:endParaRPr>
          </a:p>
          <a:p>
            <a:pPr>
              <a:buClrTx/>
              <a:buFontTx/>
              <a:buNone/>
              <a:defRPr/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NewRomanPSMT" charset="0"/>
              </a:rPr>
              <a:t>Executed in all </a:t>
            </a:r>
          </a:p>
          <a:p>
            <a:pPr>
              <a:buClrTx/>
              <a:buFontTx/>
              <a:buNone/>
              <a:defRPr/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NewRomanPSMT" charset="0"/>
              </a:rPr>
              <a:t>replicated regions</a:t>
            </a:r>
          </a:p>
          <a:p>
            <a:pPr>
              <a:buClrTx/>
              <a:buFontTx/>
              <a:buNone/>
              <a:defRPr/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NewRomanPSMT" charset="0"/>
              </a:rPr>
              <a:t>Executed only in one </a:t>
            </a:r>
          </a:p>
          <a:p>
            <a:pPr>
              <a:buClrTx/>
              <a:buFontTx/>
              <a:buNone/>
              <a:defRPr/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NewRomanPSMT" charset="0"/>
              </a:rPr>
              <a:t>partition region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75" y="2852738"/>
            <a:ext cx="4568825" cy="304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023502ED-0237-1B49-B475-F082F68F983A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27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0" y="142875"/>
            <a:ext cx="91408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/>
              <a:t>Listener Example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67544" y="1412776"/>
            <a:ext cx="8226425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lIns="90000" tIns="45000" rIns="90000" bIns="45000"/>
          <a:lstStyle>
            <a:lvl1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&lt;</a:t>
            </a:r>
            <a:r>
              <a:rPr lang="it-IT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region</a:t>
            </a:r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it-IT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name</a:t>
            </a:r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=“</a:t>
            </a:r>
            <a:r>
              <a:rPr lang="it-IT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people</a:t>
            </a:r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”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refid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=“</a:t>
            </a:r>
            <a:r>
              <a:rPr lang="en-US" sz="1400" dirty="0">
                <a:solidFill>
                  <a:srgbClr val="0D0D0D"/>
                </a:solidFill>
                <a:latin typeface="Courier New"/>
                <a:cs typeface="Courier New"/>
              </a:rPr>
              <a:t>PARTITION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”</a:t>
            </a:r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&lt;</a:t>
            </a:r>
            <a:r>
              <a:rPr lang="it-IT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region-</a:t>
            </a:r>
            <a:r>
              <a:rPr lang="it-IT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attributes</a:t>
            </a:r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&lt;</a:t>
            </a:r>
            <a: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cache-</a:t>
            </a:r>
            <a:r>
              <a:rPr lang="it-IT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listener</a:t>
            </a:r>
            <a: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&lt;</a:t>
            </a:r>
            <a:r>
              <a:rPr lang="it-IT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class-name</a:t>
            </a:r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&gt;</a:t>
            </a:r>
            <a:r>
              <a:rPr lang="it-IT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com.mirantis.PeopleCacheListener</a:t>
            </a:r>
            <a: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&lt;/</a:t>
            </a:r>
            <a:r>
              <a:rPr lang="it-IT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class-name</a:t>
            </a:r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&lt;</a:t>
            </a:r>
            <a: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/cache-</a:t>
            </a:r>
            <a:r>
              <a:rPr lang="it-IT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listener</a:t>
            </a:r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&lt;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cache-loader&gt;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&lt;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class-name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&gt;</a:t>
            </a:r>
            <a:r>
              <a:rPr lang="it-IT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com.mirantis.PeopleCacheLoader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&lt;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/class-name&gt;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&lt;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/cache-loader&gt;</a:t>
            </a:r>
            <a:endParaRPr lang="it-IT" sz="14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fr-F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&lt;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region-attributes</a:t>
            </a:r>
            <a:r>
              <a:rPr lang="fr-F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fr-F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&lt;/</a:t>
            </a:r>
            <a:r>
              <a:rPr lang="fr-F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region</a:t>
            </a:r>
            <a:r>
              <a:rPr lang="fr-F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&gt;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6DB388F3-602D-374A-A837-D0D4844765A6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28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7544" y="3645024"/>
            <a:ext cx="8226425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lIns="90000" tIns="45000" rIns="90000" bIns="45000"/>
          <a:lstStyle>
            <a:lvl1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public class 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PeopleCacheListener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&lt;K,V&gt; extends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CacheListenerAdapter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&lt;K,V&gt;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                                          implements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Declarable {</a:t>
            </a:r>
          </a:p>
          <a:p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public void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afterCreate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EntryEvent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&lt;K,V&gt; e) {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System.out.println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e.getKey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) + “ connected”)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public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void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afterDestroy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EntryEvent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&lt;K,V&gt; e) {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System.out.println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e.getKey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() + “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left”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}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…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0" y="142875"/>
            <a:ext cx="91408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/>
              <a:t>Querying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64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>
              <a:defRPr/>
            </a:pPr>
            <a:r>
              <a:rPr lang="en-US" sz="2600" dirty="0" smtClean="0">
                <a:solidFill>
                  <a:srgbClr val="000000"/>
                </a:solidFill>
                <a:latin typeface="+mn-lt"/>
                <a:cs typeface="TimesNewRomanPSMT" charset="0"/>
              </a:rPr>
              <a:t>Object Query Language (OQL) is SQL like query language standard for object-oriented databases.</a:t>
            </a:r>
          </a:p>
          <a:p>
            <a:pPr>
              <a:defRPr/>
            </a:pPr>
            <a:endParaRPr lang="en-US" sz="2600" dirty="0" smtClean="0">
              <a:solidFill>
                <a:srgbClr val="000000"/>
              </a:solidFill>
              <a:latin typeface="+mn-lt"/>
              <a:cs typeface="TimesNewRomanPSMT" charset="0"/>
            </a:endParaRPr>
          </a:p>
          <a:p>
            <a:pPr>
              <a:defRPr/>
            </a:pP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Support </a:t>
            </a:r>
            <a:r>
              <a:rPr 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normal query 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and </a:t>
            </a:r>
            <a:r>
              <a:rPr 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continuous querying 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(CQ).</a:t>
            </a:r>
            <a:endParaRPr lang="en-US" sz="26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NewRomanPSM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750" y="3284538"/>
            <a:ext cx="7920038" cy="525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fr-FR" sz="1500" dirty="0">
                <a:solidFill>
                  <a:srgbClr val="0D0D0D"/>
                </a:solidFill>
                <a:latin typeface="Courier New"/>
                <a:cs typeface="Courier New"/>
              </a:rPr>
              <a:t>SELECT DISTINCT * FROM /portfolios</a:t>
            </a:r>
          </a:p>
          <a:p>
            <a:pPr>
              <a:defRPr/>
            </a:pPr>
            <a:r>
              <a:rPr lang="fr-FR" sz="1500" dirty="0">
                <a:solidFill>
                  <a:srgbClr val="0D0D0D"/>
                </a:solidFill>
                <a:latin typeface="Courier New"/>
                <a:cs typeface="Courier New"/>
              </a:rPr>
              <a:t>    WHERE </a:t>
            </a:r>
            <a:r>
              <a:rPr lang="fr-FR" sz="1500" dirty="0" err="1">
                <a:solidFill>
                  <a:srgbClr val="0D0D0D"/>
                </a:solidFill>
                <a:latin typeface="Courier New"/>
                <a:cs typeface="Courier New"/>
              </a:rPr>
              <a:t>status</a:t>
            </a:r>
            <a:r>
              <a:rPr lang="fr-FR" sz="1500" dirty="0">
                <a:solidFill>
                  <a:srgbClr val="0D0D0D"/>
                </a:solidFill>
                <a:latin typeface="Courier New"/>
                <a:cs typeface="Courier New"/>
              </a:rPr>
              <a:t> = 'active' AND type = ‘XYZ’</a:t>
            </a:r>
            <a:endParaRPr lang="en-US" sz="1500" dirty="0">
              <a:solidFill>
                <a:srgbClr val="0D0D0D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8313" y="5229225"/>
            <a:ext cx="7991475" cy="841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600" dirty="0">
                <a:solidFill>
                  <a:srgbClr val="0D0D0D"/>
                </a:solidFill>
                <a:latin typeface="+mn-lt"/>
              </a:rPr>
              <a:t>You can also use </a:t>
            </a:r>
            <a:r>
              <a:rPr lang="en-US" sz="2600" b="1" dirty="0">
                <a:solidFill>
                  <a:srgbClr val="0D0D0D"/>
                </a:solidFill>
                <a:latin typeface="+mn-lt"/>
              </a:rPr>
              <a:t>indexing</a:t>
            </a:r>
            <a:r>
              <a:rPr lang="en-US" sz="2600" dirty="0">
                <a:solidFill>
                  <a:srgbClr val="0D0D0D"/>
                </a:solidFill>
                <a:latin typeface="+mn-lt"/>
              </a:rPr>
              <a:t> to optimize your query performance.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750" y="3860800"/>
            <a:ext cx="7920038" cy="13827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s-ES_tradnl" sz="1500" dirty="0" err="1">
                <a:solidFill>
                  <a:srgbClr val="0D0D0D"/>
                </a:solidFill>
                <a:latin typeface="Courier New"/>
                <a:cs typeface="Courier New"/>
              </a:rPr>
              <a:t>Query</a:t>
            </a:r>
            <a:r>
              <a:rPr lang="es-ES_tradnl" sz="150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lang="es-ES_tradnl" sz="1500" dirty="0" err="1">
                <a:solidFill>
                  <a:srgbClr val="0D0D0D"/>
                </a:solidFill>
                <a:latin typeface="Courier New"/>
                <a:cs typeface="Courier New"/>
              </a:rPr>
              <a:t>query</a:t>
            </a:r>
            <a:r>
              <a:rPr lang="es-ES_tradnl" sz="1500" dirty="0">
                <a:solidFill>
                  <a:srgbClr val="0D0D0D"/>
                </a:solidFill>
                <a:latin typeface="Courier New"/>
                <a:cs typeface="Courier New"/>
              </a:rPr>
              <a:t> = </a:t>
            </a:r>
            <a:r>
              <a:rPr lang="es-ES_tradnl" sz="1500" dirty="0" err="1">
                <a:solidFill>
                  <a:srgbClr val="0D0D0D"/>
                </a:solidFill>
                <a:latin typeface="Courier New"/>
                <a:cs typeface="Courier New"/>
              </a:rPr>
              <a:t>qryService.newQuery</a:t>
            </a:r>
            <a:r>
              <a:rPr lang="es-ES_tradnl" sz="1500" dirty="0">
                <a:solidFill>
                  <a:srgbClr val="0D0D0D"/>
                </a:solidFill>
                <a:latin typeface="Courier New"/>
                <a:cs typeface="Courier New"/>
              </a:rPr>
              <a:t>(</a:t>
            </a:r>
            <a:r>
              <a:rPr lang="es-ES_tradnl" sz="1500" dirty="0" err="1">
                <a:solidFill>
                  <a:srgbClr val="0D0D0D"/>
                </a:solidFill>
                <a:latin typeface="Courier New"/>
                <a:cs typeface="Courier New"/>
              </a:rPr>
              <a:t>queryString</a:t>
            </a:r>
            <a:r>
              <a:rPr lang="es-ES_tradnl" sz="1500" dirty="0">
                <a:solidFill>
                  <a:srgbClr val="0D0D0D"/>
                </a:solidFill>
                <a:latin typeface="Courier New"/>
                <a:cs typeface="Courier New"/>
              </a:rPr>
              <a:t>);</a:t>
            </a:r>
          </a:p>
          <a:p>
            <a:pPr>
              <a:defRPr/>
            </a:pPr>
            <a:r>
              <a:rPr lang="en-US" sz="1500" dirty="0" err="1">
                <a:solidFill>
                  <a:srgbClr val="0D0D0D"/>
                </a:solidFill>
                <a:latin typeface="Courier New"/>
                <a:cs typeface="Courier New"/>
              </a:rPr>
              <a:t>SelectResults</a:t>
            </a:r>
            <a:r>
              <a:rPr lang="en-US" sz="1500" dirty="0">
                <a:solidFill>
                  <a:srgbClr val="0D0D0D"/>
                </a:solidFill>
                <a:latin typeface="Courier New"/>
                <a:cs typeface="Courier New"/>
              </a:rPr>
              <a:t> results = (</a:t>
            </a:r>
            <a:r>
              <a:rPr lang="en-US" sz="1500" dirty="0" err="1">
                <a:solidFill>
                  <a:srgbClr val="0D0D0D"/>
                </a:solidFill>
                <a:latin typeface="Courier New"/>
                <a:cs typeface="Courier New"/>
              </a:rPr>
              <a:t>SelectResults</a:t>
            </a:r>
            <a:r>
              <a:rPr lang="en-US" sz="1500" dirty="0">
                <a:solidFill>
                  <a:srgbClr val="0D0D0D"/>
                </a:solidFill>
                <a:latin typeface="Courier New"/>
                <a:cs typeface="Courier New"/>
              </a:rPr>
              <a:t>)</a:t>
            </a:r>
            <a:r>
              <a:rPr lang="en-US" sz="1500" dirty="0" err="1">
                <a:solidFill>
                  <a:srgbClr val="0D0D0D"/>
                </a:solidFill>
                <a:latin typeface="Courier New"/>
                <a:cs typeface="Courier New"/>
              </a:rPr>
              <a:t>query.execute</a:t>
            </a:r>
            <a:r>
              <a:rPr lang="en-US" sz="1500" dirty="0">
                <a:solidFill>
                  <a:srgbClr val="0D0D0D"/>
                </a:solidFill>
                <a:latin typeface="Courier New"/>
                <a:cs typeface="Courier New"/>
              </a:rPr>
              <a:t>();</a:t>
            </a:r>
          </a:p>
          <a:p>
            <a:pPr>
              <a:defRPr/>
            </a:pPr>
            <a:r>
              <a:rPr lang="pl-PL" sz="1500" dirty="0">
                <a:solidFill>
                  <a:srgbClr val="0D0D0D"/>
                </a:solidFill>
                <a:latin typeface="Courier New"/>
                <a:cs typeface="Courier New"/>
              </a:rPr>
              <a:t>for (</a:t>
            </a:r>
            <a:r>
              <a:rPr lang="pl-PL" sz="1500" dirty="0" err="1">
                <a:solidFill>
                  <a:srgbClr val="0D0D0D"/>
                </a:solidFill>
                <a:latin typeface="Courier New"/>
                <a:cs typeface="Courier New"/>
              </a:rPr>
              <a:t>Iterator</a:t>
            </a:r>
            <a:r>
              <a:rPr lang="pl-PL" sz="150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lang="pl-PL" sz="1500" dirty="0" err="1">
                <a:solidFill>
                  <a:srgbClr val="0D0D0D"/>
                </a:solidFill>
                <a:latin typeface="Courier New"/>
                <a:cs typeface="Courier New"/>
              </a:rPr>
              <a:t>iter</a:t>
            </a:r>
            <a:r>
              <a:rPr lang="pl-PL" sz="1500" dirty="0">
                <a:solidFill>
                  <a:srgbClr val="0D0D0D"/>
                </a:solidFill>
                <a:latin typeface="Courier New"/>
                <a:cs typeface="Courier New"/>
              </a:rPr>
              <a:t> = </a:t>
            </a:r>
            <a:r>
              <a:rPr lang="pl-PL" sz="1500" dirty="0" err="1">
                <a:solidFill>
                  <a:srgbClr val="0D0D0D"/>
                </a:solidFill>
                <a:latin typeface="Courier New"/>
                <a:cs typeface="Courier New"/>
              </a:rPr>
              <a:t>results.iterator</a:t>
            </a:r>
            <a:r>
              <a:rPr lang="pl-PL" sz="1500" dirty="0">
                <a:solidFill>
                  <a:srgbClr val="0D0D0D"/>
                </a:solidFill>
                <a:latin typeface="Courier New"/>
                <a:cs typeface="Courier New"/>
              </a:rPr>
              <a:t>(); </a:t>
            </a:r>
            <a:r>
              <a:rPr lang="pl-PL" sz="1500" dirty="0" err="1">
                <a:solidFill>
                  <a:srgbClr val="0D0D0D"/>
                </a:solidFill>
                <a:latin typeface="Courier New"/>
                <a:cs typeface="Courier New"/>
              </a:rPr>
              <a:t>iter.hasNext</a:t>
            </a:r>
            <a:r>
              <a:rPr lang="pl-PL" sz="1500" dirty="0">
                <a:solidFill>
                  <a:srgbClr val="0D0D0D"/>
                </a:solidFill>
                <a:latin typeface="Courier New"/>
                <a:cs typeface="Courier New"/>
              </a:rPr>
              <a:t>(); ) {</a:t>
            </a:r>
          </a:p>
          <a:p>
            <a:pPr>
              <a:defRPr/>
            </a:pPr>
            <a:r>
              <a:rPr lang="es-ES_tradnl" sz="1500" dirty="0">
                <a:solidFill>
                  <a:srgbClr val="0D0D0D"/>
                </a:solidFill>
                <a:latin typeface="Courier New"/>
                <a:cs typeface="Courier New"/>
              </a:rPr>
              <a:t>  Portfolio </a:t>
            </a:r>
            <a:r>
              <a:rPr lang="es-ES_tradnl" sz="1500" dirty="0" err="1">
                <a:solidFill>
                  <a:srgbClr val="0D0D0D"/>
                </a:solidFill>
                <a:latin typeface="Courier New"/>
                <a:cs typeface="Courier New"/>
              </a:rPr>
              <a:t>activeXYZPortfolio</a:t>
            </a:r>
            <a:r>
              <a:rPr lang="es-ES_tradnl" sz="1500" dirty="0">
                <a:solidFill>
                  <a:srgbClr val="0D0D0D"/>
                </a:solidFill>
                <a:latin typeface="Courier New"/>
                <a:cs typeface="Courier New"/>
              </a:rPr>
              <a:t> = (Portfolio) </a:t>
            </a:r>
            <a:r>
              <a:rPr lang="es-ES_tradnl" sz="1500" dirty="0" err="1">
                <a:solidFill>
                  <a:srgbClr val="0D0D0D"/>
                </a:solidFill>
                <a:latin typeface="Courier New"/>
                <a:cs typeface="Courier New"/>
              </a:rPr>
              <a:t>iter.next</a:t>
            </a:r>
            <a:r>
              <a:rPr lang="es-ES_tradnl" sz="1500" dirty="0">
                <a:solidFill>
                  <a:srgbClr val="0D0D0D"/>
                </a:solidFill>
                <a:latin typeface="Courier New"/>
                <a:cs typeface="Courier New"/>
              </a:rPr>
              <a:t>();</a:t>
            </a:r>
          </a:p>
          <a:p>
            <a:pPr>
              <a:defRPr/>
            </a:pPr>
            <a:r>
              <a:rPr lang="es-ES_tradnl" sz="1500" dirty="0">
                <a:solidFill>
                  <a:srgbClr val="0D0D0D"/>
                </a:solidFill>
                <a:latin typeface="Courier New"/>
                <a:cs typeface="Courier New"/>
              </a:rPr>
              <a:t>  ...</a:t>
            </a:r>
          </a:p>
          <a:p>
            <a:pPr>
              <a:defRPr/>
            </a:pPr>
            <a:r>
              <a:rPr lang="en-US" sz="1500" dirty="0">
                <a:solidFill>
                  <a:srgbClr val="0D0D0D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F6A98DB0-9748-3F4C-A041-938B14D21772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29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0" y="142875"/>
            <a:ext cx="91408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>
                <a:latin typeface="Verdana" charset="0"/>
                <a:cs typeface="Verdana" charset="0"/>
              </a:rPr>
              <a:t>Is it easy to scale Data Base?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28625" y="1571625"/>
            <a:ext cx="828675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700" smtClean="0">
                <a:solidFill>
                  <a:srgbClr val="000000"/>
                </a:solidFill>
              </a:rPr>
              <a:t>New users means, more application servers and more load to database.</a:t>
            </a:r>
          </a:p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2700" smtClean="0">
              <a:solidFill>
                <a:srgbClr val="000000"/>
              </a:solidFill>
            </a:endParaRPr>
          </a:p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2700" smtClean="0">
              <a:solidFill>
                <a:srgbClr val="000000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155950"/>
            <a:ext cx="1347788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3027363"/>
            <a:ext cx="1211262" cy="159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3152775"/>
            <a:ext cx="10033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835025" y="5248275"/>
            <a:ext cx="1236663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>
              <a:lnSpc>
                <a:spcPct val="95000"/>
              </a:lnSpc>
              <a:buClrTx/>
              <a:buFontTx/>
              <a:buNone/>
              <a:defRPr/>
            </a:pPr>
            <a:r>
              <a:rPr lang="en-US" sz="2700" smtClean="0">
                <a:solidFill>
                  <a:srgbClr val="000000"/>
                </a:solidFill>
              </a:rPr>
              <a:t>Clients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170238" y="5246688"/>
            <a:ext cx="27051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>
              <a:lnSpc>
                <a:spcPct val="95000"/>
              </a:lnSpc>
              <a:buClrTx/>
              <a:buFontTx/>
              <a:buNone/>
              <a:defRPr/>
            </a:pPr>
            <a:r>
              <a:rPr lang="en-US" sz="2700" smtClean="0">
                <a:solidFill>
                  <a:srgbClr val="000000"/>
                </a:solidFill>
              </a:rPr>
              <a:t>Application Tier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7000875" y="5248275"/>
            <a:ext cx="1649413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>
              <a:lnSpc>
                <a:spcPct val="95000"/>
              </a:lnSpc>
              <a:buClrTx/>
              <a:buFontTx/>
              <a:buNone/>
              <a:defRPr/>
            </a:pPr>
            <a:r>
              <a:rPr lang="en-US" sz="2700" smtClean="0">
                <a:solidFill>
                  <a:srgbClr val="000000"/>
                </a:solidFill>
              </a:rPr>
              <a:t>Data Base</a:t>
            </a:r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50" y="3751263"/>
            <a:ext cx="52387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50" y="3751263"/>
            <a:ext cx="52387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3308350"/>
            <a:ext cx="1347788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3460750"/>
            <a:ext cx="1347788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25" y="3081338"/>
            <a:ext cx="1211263" cy="159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25" y="3170238"/>
            <a:ext cx="1211263" cy="159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3224213"/>
            <a:ext cx="10033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185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3273425"/>
            <a:ext cx="10033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F7F4FD3D-7B5D-FE40-9CD8-7E44143B5537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3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0" y="142875"/>
            <a:ext cx="91408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/>
              <a:t>Continuous Querying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6425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Continuous 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Querying (CQ) gives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your clients a way to run queries against 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events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cs typeface="TimesNewRomanPSMT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188" y="2492375"/>
            <a:ext cx="7777162" cy="3502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public class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TradeEventListener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implements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CqListener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public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void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onEvent(CqEvent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cqEvent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…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}</a:t>
            </a:r>
          </a:p>
          <a:p>
            <a:pPr>
              <a:defRPr/>
            </a:pP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public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void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onError(CqEvent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cqEvent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// handle the error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}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public void close() {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// close the output screen for the trades ...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}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defRPr/>
            </a:pP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CqAttributesFactory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cqf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new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CqAttributesFactory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>
              <a:defRPr/>
            </a:pPr>
            <a:r>
              <a:rPr lang="it-IT" sz="1400" dirty="0" err="1">
                <a:solidFill>
                  <a:srgbClr val="000000"/>
                </a:solidFill>
                <a:latin typeface="Courier New"/>
                <a:cs typeface="Courier New"/>
              </a:rPr>
              <a:t>cqf.addCqListener</a:t>
            </a:r>
            <a:r>
              <a:rPr lang="it-IT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it-IT" sz="1400" dirty="0" err="1">
                <a:solidFill>
                  <a:srgbClr val="000000"/>
                </a:solidFill>
                <a:latin typeface="Courier New"/>
                <a:cs typeface="Courier New"/>
              </a:rPr>
              <a:t>tradeEventListener</a:t>
            </a:r>
            <a:r>
              <a:rPr lang="it-IT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defRPr/>
            </a:pP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CqAttributes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cqa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cqf.create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>
              <a:defRPr/>
            </a:pP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CqQuery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priceTracker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queryService.newCq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e-DE" sz="1400" dirty="0">
                <a:solidFill>
                  <a:srgbClr val="000000"/>
                </a:solidFill>
                <a:latin typeface="Courier New"/>
                <a:cs typeface="Courier New"/>
              </a:rPr>
              <a:t>“</a:t>
            </a:r>
            <a:r>
              <a:rPr lang="de-DE" sz="1400" dirty="0" err="1">
                <a:solidFill>
                  <a:srgbClr val="000000"/>
                </a:solidFill>
                <a:latin typeface="Courier New"/>
                <a:cs typeface="Courier New"/>
              </a:rPr>
              <a:t>tracker</a:t>
            </a:r>
            <a:r>
              <a:rPr lang="de-DE" sz="1400" dirty="0">
                <a:solidFill>
                  <a:srgbClr val="000000"/>
                </a:solidFill>
                <a:latin typeface="Courier New"/>
                <a:cs typeface="Courier New"/>
              </a:rPr>
              <a:t>“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queryStr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cqa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defRPr/>
            </a:pPr>
            <a:r>
              <a:rPr lang="de-DE" sz="1400" dirty="0" err="1">
                <a:solidFill>
                  <a:srgbClr val="000000"/>
                </a:solidFill>
                <a:latin typeface="Courier New"/>
                <a:cs typeface="Courier New"/>
              </a:rPr>
              <a:t>priceTracker.execute</a:t>
            </a:r>
            <a:r>
              <a:rPr lang="de-DE" sz="14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B55F9148-F3D3-7044-AA15-5DF2B496974D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30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0" y="142875"/>
            <a:ext cx="91408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smtClean="0"/>
              <a:t>Function Execution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>
              <a:defRPr/>
            </a:pPr>
            <a:r>
              <a:rPr lang="en-US" sz="2800" dirty="0" smtClean="0">
                <a:solidFill>
                  <a:srgbClr val="0D0D0D"/>
                </a:solidFill>
                <a:latin typeface="+mn-lt"/>
              </a:rPr>
              <a:t>Application functions can be executed on:</a:t>
            </a:r>
            <a:endParaRPr lang="en-US" sz="2600" dirty="0">
              <a:solidFill>
                <a:srgbClr val="0D0D0D"/>
              </a:solidFill>
              <a:latin typeface="+mn-lt"/>
              <a:cs typeface="TimesNewRomanPSMT" charset="0"/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en-US" sz="2600" dirty="0" smtClean="0">
                <a:solidFill>
                  <a:srgbClr val="0D0D0D"/>
                </a:solidFill>
                <a:latin typeface="+mn-lt"/>
                <a:cs typeface="TimesNewRomanPSMT" charset="0"/>
              </a:rPr>
              <a:t>Members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sz="2600" dirty="0" smtClean="0">
                <a:solidFill>
                  <a:srgbClr val="0D0D0D"/>
                </a:solidFill>
                <a:latin typeface="+mn-lt"/>
                <a:cs typeface="TimesNewRomanPSMT" charset="0"/>
              </a:rPr>
              <a:t>Data set</a:t>
            </a:r>
          </a:p>
          <a:p>
            <a:pPr marL="457200" indent="-457200">
              <a:buFont typeface="Arial"/>
              <a:buChar char="•"/>
              <a:defRPr/>
            </a:pPr>
            <a:endParaRPr lang="en-US" sz="2600" dirty="0">
              <a:solidFill>
                <a:srgbClr val="0D0D0D"/>
              </a:solidFill>
              <a:latin typeface="+mn-lt"/>
              <a:cs typeface="TimesNewRomanPSMT" charset="0"/>
            </a:endParaRPr>
          </a:p>
          <a:p>
            <a:pPr>
              <a:defRPr/>
            </a:pPr>
            <a:r>
              <a:rPr lang="en-US" sz="2600" dirty="0" smtClean="0">
                <a:solidFill>
                  <a:srgbClr val="0D0D0D"/>
                </a:solidFill>
                <a:latin typeface="+mn-lt"/>
                <a:cs typeface="TimesNewRomanPSMT" charset="0"/>
              </a:rPr>
              <a:t>Similar to Map-Reduce</a:t>
            </a:r>
          </a:p>
          <a:p>
            <a:pPr marL="457200" indent="-457200">
              <a:buFont typeface="Arial"/>
              <a:buChar char="•"/>
              <a:defRPr/>
            </a:pPr>
            <a:endParaRPr lang="en-US" sz="2600" dirty="0">
              <a:solidFill>
                <a:srgbClr val="0D0D0D"/>
              </a:solidFill>
              <a:latin typeface="+mn-lt"/>
              <a:cs typeface="TimesNewRomanPSMT" charset="0"/>
            </a:endParaRPr>
          </a:p>
          <a:p>
            <a:pPr marL="457200" indent="-457200">
              <a:buFont typeface="Arial"/>
              <a:buChar char="•"/>
              <a:defRPr/>
            </a:pPr>
            <a:endParaRPr lang="en-US" sz="2600" dirty="0" smtClean="0">
              <a:solidFill>
                <a:srgbClr val="0D0D0D"/>
              </a:solidFill>
              <a:latin typeface="+mn-lt"/>
              <a:cs typeface="TimesNewRomanPSMT" charset="0"/>
            </a:endParaRPr>
          </a:p>
          <a:p>
            <a:pPr>
              <a:defRPr/>
            </a:pPr>
            <a:endParaRPr lang="en-US" sz="2800" dirty="0" smtClean="0">
              <a:solidFill>
                <a:srgbClr val="0D0D0D"/>
              </a:solidFill>
              <a:latin typeface="+mn-lt"/>
            </a:endParaRPr>
          </a:p>
        </p:txBody>
      </p:sp>
      <p:pic>
        <p:nvPicPr>
          <p:cNvPr id="96260" name="Picture 1" descr="funct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81" y="2276872"/>
            <a:ext cx="3417887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46E89D26-3EB5-C64F-941B-43C281A30045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31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id_sd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204864"/>
            <a:ext cx="1935800" cy="1944216"/>
          </a:xfrm>
          <a:prstGeom prst="rect">
            <a:avLst/>
          </a:prstGeom>
        </p:spPr>
      </p:pic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0" y="116632"/>
            <a:ext cx="9140825" cy="73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/>
              <a:t>You can move the state or behavior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1C4EAA42-B9FA-F748-9C4F-584CC6633D05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32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16" y="2332112"/>
            <a:ext cx="1205948" cy="1207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233" y="2350021"/>
            <a:ext cx="1079476" cy="1423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564904"/>
            <a:ext cx="827687" cy="117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914202" y="4369197"/>
            <a:ext cx="1236663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>
              <a:lnSpc>
                <a:spcPct val="95000"/>
              </a:lnSpc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</a:rPr>
              <a:t>Clients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745185" y="4370214"/>
            <a:ext cx="27051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>
              <a:lnSpc>
                <a:spcPct val="95000"/>
              </a:lnSpc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</a:rPr>
              <a:t>Application Tier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308304" y="4365104"/>
            <a:ext cx="1649413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>
              <a:lnSpc>
                <a:spcPct val="95000"/>
              </a:lnSpc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</a:rPr>
              <a:t>Data Base</a:t>
            </a:r>
          </a:p>
        </p:txBody>
      </p:sp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96952"/>
            <a:ext cx="52387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996952"/>
            <a:ext cx="52387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16" y="2484512"/>
            <a:ext cx="1205948" cy="1207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36912"/>
            <a:ext cx="1205948" cy="1207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6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420" y="2403996"/>
            <a:ext cx="1079477" cy="1423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7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92896"/>
            <a:ext cx="1079477" cy="1423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52"/>
            <a:ext cx="52387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5652120" y="4437112"/>
            <a:ext cx="1224136" cy="39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>
              <a:lnSpc>
                <a:spcPct val="95000"/>
              </a:lnSpc>
              <a:buClrTx/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</a:rPr>
              <a:t>IMDG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0" y="116632"/>
            <a:ext cx="9140825" cy="73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/>
              <a:t>Example Broker Application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60375" y="1600200"/>
            <a:ext cx="38957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marL="457200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High Available</a:t>
            </a:r>
          </a:p>
          <a:p>
            <a:pPr marL="457200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Parallel Aggregation</a:t>
            </a:r>
          </a:p>
          <a:p>
            <a:pPr marL="457200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Exchange Server could have only one connection</a:t>
            </a:r>
          </a:p>
          <a:p>
            <a:pPr marL="457200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Orders are swapped to Data Base</a:t>
            </a:r>
          </a:p>
          <a:p>
            <a:pPr marL="457200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Scale on Demand </a:t>
            </a:r>
          </a:p>
          <a:p>
            <a:pPr hangingPunct="1"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2700" dirty="0" smtClean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00356" name="Picture 2" descr="brox_arhitecture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763" y="1628775"/>
            <a:ext cx="4514850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73F63067-485A-314C-858B-9D7691227B54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33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0" y="142875"/>
            <a:ext cx="91408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/>
              <a:t>Learn more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 marL="457200" indent="-342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 marL="854075" indent="-284163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marL="569912" lvl="2" indent="0" hangingPunct="1">
              <a:lnSpc>
                <a:spcPct val="95000"/>
              </a:lnSpc>
              <a:spcAft>
                <a:spcPts val="850"/>
              </a:spcAft>
              <a:buSzPct val="80000"/>
              <a:defRPr/>
            </a:pPr>
            <a:r>
              <a:rPr lang="en-US" sz="2700" dirty="0" err="1" smtClean="0">
                <a:solidFill>
                  <a:srgbClr val="000000"/>
                </a:solidFill>
                <a:latin typeface="+mn-lt"/>
              </a:rPr>
              <a:t>VMWare</a:t>
            </a: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700" dirty="0" err="1" smtClean="0">
                <a:solidFill>
                  <a:srgbClr val="000000"/>
                </a:solidFill>
                <a:latin typeface="+mn-lt"/>
              </a:rPr>
              <a:t>GemFire</a:t>
            </a: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2700" dirty="0">
                <a:solidFill>
                  <a:srgbClr val="000000"/>
                </a:solidFill>
                <a:latin typeface="+mn-lt"/>
                <a:hlinkClick r:id="rId3"/>
              </a:rPr>
              <a:t>http://www.vmware.com/products/vfabric-gemfire/</a:t>
            </a:r>
            <a:r>
              <a:rPr lang="en-US" sz="2700" dirty="0" smtClean="0">
                <a:solidFill>
                  <a:srgbClr val="000000"/>
                </a:solidFill>
                <a:latin typeface="+mn-lt"/>
                <a:hlinkClick r:id="rId3"/>
              </a:rPr>
              <a:t>overview.html</a:t>
            </a:r>
            <a:endParaRPr lang="en-US" sz="2700" dirty="0" smtClean="0">
              <a:solidFill>
                <a:srgbClr val="000000"/>
              </a:solidFill>
              <a:latin typeface="+mn-lt"/>
            </a:endParaRPr>
          </a:p>
          <a:p>
            <a:pPr marL="1242000" lvl="2" indent="-457200" hangingPunct="1">
              <a:lnSpc>
                <a:spcPct val="95000"/>
              </a:lnSpc>
              <a:spcAft>
                <a:spcPts val="850"/>
              </a:spcAft>
              <a:buSzPct val="80000"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Monitoring Tools</a:t>
            </a:r>
          </a:p>
          <a:p>
            <a:pPr marL="569912" lvl="2" indent="0" hangingPunct="1">
              <a:lnSpc>
                <a:spcPct val="95000"/>
              </a:lnSpc>
              <a:spcAft>
                <a:spcPts val="850"/>
              </a:spcAft>
              <a:buSzPct val="80000"/>
              <a:defRPr/>
            </a:pPr>
            <a:r>
              <a:rPr lang="en-US" sz="2700" dirty="0" err="1" smtClean="0">
                <a:solidFill>
                  <a:srgbClr val="000000"/>
                </a:solidFill>
                <a:latin typeface="+mn-lt"/>
              </a:rPr>
              <a:t>GemFire</a:t>
            </a:r>
            <a:r>
              <a:rPr lang="en-US" sz="27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Community  </a:t>
            </a:r>
            <a:r>
              <a:rPr lang="en-US" sz="2700" dirty="0" smtClean="0">
                <a:solidFill>
                  <a:srgbClr val="000000"/>
                </a:solidFill>
                <a:latin typeface="+mn-lt"/>
                <a:hlinkClick r:id="rId4"/>
              </a:rPr>
              <a:t>http</a:t>
            </a:r>
            <a:r>
              <a:rPr lang="en-US" sz="2700" dirty="0">
                <a:solidFill>
                  <a:srgbClr val="000000"/>
                </a:solidFill>
                <a:latin typeface="+mn-lt"/>
                <a:hlinkClick r:id="rId4"/>
              </a:rPr>
              <a:t>://community.gemstone.com/display/</a:t>
            </a:r>
            <a:r>
              <a:rPr lang="en-US" sz="2700" dirty="0" smtClean="0">
                <a:solidFill>
                  <a:srgbClr val="000000"/>
                </a:solidFill>
                <a:latin typeface="+mn-lt"/>
                <a:hlinkClick r:id="rId4"/>
              </a:rPr>
              <a:t>gemfire</a:t>
            </a:r>
            <a:endParaRPr lang="en-US" sz="2700" dirty="0" smtClean="0">
              <a:solidFill>
                <a:srgbClr val="000000"/>
              </a:solidFill>
              <a:latin typeface="+mn-lt"/>
            </a:endParaRPr>
          </a:p>
          <a:p>
            <a:pPr marL="1242000" lvl="2" indent="-457200" hangingPunct="1">
              <a:lnSpc>
                <a:spcPct val="95000"/>
              </a:lnSpc>
              <a:spcAft>
                <a:spcPts val="850"/>
              </a:spcAft>
              <a:buSzPct val="80000"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Hibernate L2 Cache</a:t>
            </a:r>
          </a:p>
          <a:p>
            <a:pPr marL="1242000" lvl="2" indent="-457200" hangingPunct="1">
              <a:lnSpc>
                <a:spcPct val="95000"/>
              </a:lnSpc>
              <a:spcAft>
                <a:spcPts val="850"/>
              </a:spcAft>
              <a:buSzPct val="80000"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Session Caching</a:t>
            </a:r>
          </a:p>
          <a:p>
            <a:pPr marL="569912" lvl="2" indent="0" hangingPunct="1">
              <a:lnSpc>
                <a:spcPct val="95000"/>
              </a:lnSpc>
              <a:spcAft>
                <a:spcPts val="850"/>
              </a:spcAft>
              <a:buSzPct val="80000"/>
              <a:defRPr/>
            </a:pPr>
            <a:endParaRPr lang="en-US" sz="2700" dirty="0">
              <a:solidFill>
                <a:srgbClr val="000000"/>
              </a:solidFill>
              <a:latin typeface="+mn-lt"/>
            </a:endParaRPr>
          </a:p>
          <a:p>
            <a:pPr marL="569912" lvl="2" indent="0" hangingPunct="1">
              <a:lnSpc>
                <a:spcPct val="95000"/>
              </a:lnSpc>
              <a:spcAft>
                <a:spcPts val="850"/>
              </a:spcAft>
              <a:buSzPct val="80000"/>
              <a:defRPr/>
            </a:pPr>
            <a:endParaRPr lang="en-US" sz="2700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851BCED3-5987-6144-A2CA-9163A6AB88B8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34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591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457200" y="0"/>
            <a:ext cx="86868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ts val="638"/>
              </a:spcBef>
              <a:buClrTx/>
              <a:buFontTx/>
              <a:buNone/>
              <a:defRPr/>
            </a:pPr>
            <a:r>
              <a:rPr lang="en-US" sz="4000" smtClean="0">
                <a:solidFill>
                  <a:srgbClr val="000000"/>
                </a:solidFill>
                <a:latin typeface="Calibri" charset="0"/>
              </a:rPr>
              <a:t>Questions and Answers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85D3F4D8-89E5-504F-B043-EDB1C1DCC2C0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35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57200" y="0"/>
            <a:ext cx="86836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928688"/>
            <a:ext cx="8226425" cy="567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3200" dirty="0" smtClean="0">
              <a:solidFill>
                <a:srgbClr val="000000"/>
              </a:solidFill>
            </a:endParaRPr>
          </a:p>
          <a:p>
            <a:pPr hangingPunct="1">
              <a:lnSpc>
                <a:spcPct val="100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Moore's law: </a:t>
            </a:r>
            <a:r>
              <a:rPr lang="en-US" sz="3200" dirty="0" smtClean="0">
                <a:solidFill>
                  <a:srgbClr val="000000"/>
                </a:solidFill>
              </a:rPr>
              <a:t>The number of transistors </a:t>
            </a:r>
            <a:r>
              <a:rPr lang="en-US" sz="3600" dirty="0" smtClean="0">
                <a:solidFill>
                  <a:srgbClr val="000000"/>
                </a:solidFill>
              </a:rPr>
              <a:t>doubles</a:t>
            </a:r>
            <a:r>
              <a:rPr lang="en-US" sz="3200" dirty="0" smtClean="0">
                <a:solidFill>
                  <a:srgbClr val="000000"/>
                </a:solidFill>
              </a:rPr>
              <a:t> approximately every </a:t>
            </a:r>
            <a:r>
              <a:rPr lang="en-US" sz="3600" dirty="0" smtClean="0">
                <a:solidFill>
                  <a:srgbClr val="000000"/>
                </a:solidFill>
              </a:rPr>
              <a:t>24 months</a:t>
            </a:r>
          </a:p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2000" dirty="0" smtClean="0">
              <a:solidFill>
                <a:srgbClr val="000000"/>
              </a:solidFill>
            </a:endParaRPr>
          </a:p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What about data?</a:t>
            </a:r>
          </a:p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3200" dirty="0" smtClean="0">
                <a:solidFill>
                  <a:srgbClr val="000000"/>
                </a:solidFill>
              </a:rPr>
              <a:t>       </a:t>
            </a:r>
            <a:r>
              <a:rPr lang="en-US" sz="3600" dirty="0" smtClean="0">
                <a:solidFill>
                  <a:srgbClr val="000000"/>
                </a:solidFill>
              </a:rPr>
              <a:t>90% </a:t>
            </a:r>
            <a:r>
              <a:rPr lang="en-US" sz="3200" dirty="0" smtClean="0">
                <a:solidFill>
                  <a:srgbClr val="000000"/>
                </a:solidFill>
              </a:rPr>
              <a:t>of today’s data </a:t>
            </a:r>
          </a:p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3200" dirty="0" smtClean="0">
                <a:solidFill>
                  <a:srgbClr val="000000"/>
                </a:solidFill>
              </a:rPr>
              <a:t>           were created in the </a:t>
            </a:r>
            <a:r>
              <a:rPr lang="en-US" sz="3600" dirty="0" smtClean="0">
                <a:solidFill>
                  <a:srgbClr val="000000"/>
                </a:solidFill>
              </a:rPr>
              <a:t>last 2 years</a:t>
            </a:r>
          </a:p>
          <a:p>
            <a:pPr algn="r"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1100" dirty="0" smtClean="0">
              <a:solidFill>
                <a:srgbClr val="000000"/>
              </a:solidFill>
            </a:endParaRPr>
          </a:p>
          <a:p>
            <a:pPr algn="r"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Web logs, financial transactions, medical records, </a:t>
            </a:r>
            <a:r>
              <a:rPr lang="en-US" sz="2400" dirty="0" err="1" smtClean="0">
                <a:solidFill>
                  <a:srgbClr val="000000"/>
                </a:solidFill>
              </a:rPr>
              <a:t>etc</a:t>
            </a:r>
            <a:endParaRPr lang="en-US" sz="2400" dirty="0" smtClean="0">
              <a:solidFill>
                <a:srgbClr val="000000"/>
              </a:solidFill>
            </a:endParaRPr>
          </a:p>
          <a:p>
            <a:pPr hangingPunct="1"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B223C9BB-29F9-3C4C-98F5-96B55807BA5F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4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0"/>
            <a:ext cx="86836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marL="0" indent="0" hangingPunct="1">
              <a:lnSpc>
                <a:spcPct val="15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“Hardware can give you a generic 20 percent improvement in performance, but there is only so far you can go with hardware.”</a:t>
            </a:r>
          </a:p>
          <a:p>
            <a:pPr marL="0" indent="0" algn="r" hangingPunct="1">
              <a:lnSpc>
                <a:spcPct val="15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Rob </a:t>
            </a:r>
            <a:r>
              <a:rPr lang="en-US" sz="3200" dirty="0" err="1" smtClean="0">
                <a:solidFill>
                  <a:srgbClr val="000000"/>
                </a:solidFill>
                <a:latin typeface="+mn-lt"/>
              </a:rPr>
              <a:t>Wallos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,</a:t>
            </a:r>
          </a:p>
          <a:p>
            <a:pPr marL="0" indent="0" algn="r" hangingPunct="1">
              <a:lnSpc>
                <a:spcPct val="15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Global Head of marketing data Citi</a:t>
            </a:r>
          </a:p>
          <a:p>
            <a:pPr marL="0" indent="0" hangingPunct="1">
              <a:lnSpc>
                <a:spcPct val="15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3200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8E412F4C-8DA1-E241-8934-8501D4C90FDD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5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0" y="142875"/>
            <a:ext cx="91408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/>
              <a:t>What is latency?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67544" y="1600200"/>
            <a:ext cx="3744416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marL="0" indent="0" hangingPunct="1">
              <a:lnSpc>
                <a:spcPct val="10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Calibri" charset="0"/>
              </a:rPr>
              <a:t>Latency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</a:rPr>
              <a:t> – is </a:t>
            </a:r>
            <a:r>
              <a:rPr lang="lv-LV" sz="3200" dirty="0" smtClean="0">
                <a:solidFill>
                  <a:srgbClr val="000000"/>
                </a:solidFill>
                <a:latin typeface="Calibri" charset="0"/>
              </a:rPr>
              <a:t>the amount of time 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</a:rPr>
              <a:t>that it takes to get information from one designated point to another.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AFECDFF9-60E9-3A46-8649-C6E1B91748E4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6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  <p:pic>
        <p:nvPicPr>
          <p:cNvPr id="2" name="Picture 1" descr="latenc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628800"/>
            <a:ext cx="4104456" cy="403244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0" y="142875"/>
            <a:ext cx="91408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smtClean="0"/>
              <a:t>Why worry about it?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6425" cy="483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Amazon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 - every </a:t>
            </a:r>
            <a:r>
              <a:rPr lang="en-US" sz="3200" i="1" dirty="0" smtClean="0">
                <a:solidFill>
                  <a:srgbClr val="000000"/>
                </a:solidFill>
                <a:latin typeface="+mn-lt"/>
              </a:rPr>
              <a:t>100ms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 of latency cost them </a:t>
            </a:r>
            <a:r>
              <a:rPr lang="en-US" sz="3200" i="1" dirty="0" smtClean="0">
                <a:solidFill>
                  <a:srgbClr val="000000"/>
                </a:solidFill>
                <a:latin typeface="+mn-lt"/>
              </a:rPr>
              <a:t>1% 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in sales</a:t>
            </a:r>
          </a:p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Google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 - an extra </a:t>
            </a:r>
            <a:r>
              <a:rPr lang="en-US" sz="3200" i="1" dirty="0" smtClean="0">
                <a:solidFill>
                  <a:srgbClr val="000000"/>
                </a:solidFill>
                <a:latin typeface="+mn-lt"/>
              </a:rPr>
              <a:t>0.5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200" i="1" dirty="0" smtClean="0">
                <a:solidFill>
                  <a:srgbClr val="000000"/>
                </a:solidFill>
                <a:latin typeface="+mn-lt"/>
              </a:rPr>
              <a:t>seconds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 in search page generation time dropped traffic by </a:t>
            </a:r>
            <a:r>
              <a:rPr lang="en-US" sz="3200" i="1" dirty="0" smtClean="0">
                <a:solidFill>
                  <a:srgbClr val="000000"/>
                </a:solidFill>
                <a:latin typeface="+mn-lt"/>
              </a:rPr>
              <a:t>20%</a:t>
            </a:r>
          </a:p>
          <a:p>
            <a:pPr hangingPunct="1">
              <a:lnSpc>
                <a:spcPct val="95000"/>
              </a:lnSpc>
              <a:spcAft>
                <a:spcPts val="1425"/>
              </a:spcAft>
              <a:buClrTx/>
              <a:buFont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Financial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 - If a broker's electronic trading platform is </a:t>
            </a:r>
            <a:r>
              <a:rPr lang="en-US" sz="3200" i="1" dirty="0" smtClean="0">
                <a:solidFill>
                  <a:srgbClr val="000000"/>
                </a:solidFill>
                <a:latin typeface="+mn-lt"/>
              </a:rPr>
              <a:t>5ms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 behind the competition it could loose them at least </a:t>
            </a:r>
            <a:r>
              <a:rPr lang="en-US" sz="3200" i="1" dirty="0" smtClean="0">
                <a:solidFill>
                  <a:srgbClr val="000000"/>
                </a:solidFill>
                <a:latin typeface="+mn-lt"/>
              </a:rPr>
              <a:t>1%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 of the flow - that's </a:t>
            </a:r>
            <a:r>
              <a:rPr lang="en-US" sz="3200" i="1" dirty="0" smtClean="0">
                <a:solidFill>
                  <a:srgbClr val="000000"/>
                </a:solidFill>
                <a:latin typeface="+mn-lt"/>
              </a:rPr>
              <a:t>4$ million 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in revenues per </a:t>
            </a:r>
            <a:r>
              <a:rPr lang="en-US" sz="3200" i="1" dirty="0" err="1" smtClean="0">
                <a:solidFill>
                  <a:srgbClr val="000000"/>
                </a:solidFill>
                <a:latin typeface="+mn-lt"/>
              </a:rPr>
              <a:t>ms</a:t>
            </a:r>
            <a:r>
              <a:rPr lang="en-US" sz="3200" dirty="0" err="1" smtClean="0">
                <a:solidFill>
                  <a:srgbClr val="000000"/>
                </a:solidFill>
                <a:latin typeface="+mn-lt"/>
              </a:rPr>
              <a:t>.</a:t>
            </a:r>
            <a:endParaRPr lang="en-US" sz="3200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95994EC5-F160-3F49-A2AF-00CC1CC5F3D5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7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0" y="142875"/>
            <a:ext cx="91408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/>
              <a:t>How to make data access even fast?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marL="457200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Distributed Architecture </a:t>
            </a:r>
          </a:p>
          <a:p>
            <a:pPr marL="457200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Drop ACID</a:t>
            </a:r>
          </a:p>
          <a:p>
            <a:pPr marL="1200150" lvl="1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Atomicity</a:t>
            </a:r>
          </a:p>
          <a:p>
            <a:pPr marL="1200150" lvl="1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Consistency</a:t>
            </a:r>
          </a:p>
          <a:p>
            <a:pPr marL="1200150" lvl="1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Isolation</a:t>
            </a:r>
          </a:p>
          <a:p>
            <a:pPr marL="1200150" lvl="1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Durability</a:t>
            </a:r>
          </a:p>
          <a:p>
            <a:pPr marL="457200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Simplify Contract</a:t>
            </a:r>
            <a:endParaRPr lang="en-US" sz="2400" dirty="0" smtClean="0">
              <a:solidFill>
                <a:srgbClr val="000000"/>
              </a:solidFill>
              <a:latin typeface="+mn-lt"/>
            </a:endParaRPr>
          </a:p>
          <a:p>
            <a:pPr marL="457200" indent="-457200" hangingPunct="1">
              <a:lnSpc>
                <a:spcPct val="95000"/>
              </a:lnSpc>
              <a:spcAft>
                <a:spcPts val="1425"/>
              </a:spcAft>
              <a:buClrTx/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Drop Disk</a:t>
            </a:r>
          </a:p>
          <a:p>
            <a:pPr hangingPunct="1">
              <a:lnSpc>
                <a:spcPct val="102000"/>
              </a:lnSpc>
              <a:spcAft>
                <a:spcPts val="1425"/>
              </a:spcAft>
              <a:buClrTx/>
              <a:buFontTx/>
              <a:buNone/>
              <a:defRPr/>
            </a:pPr>
            <a:endParaRPr lang="en-US" sz="2400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C84C46F3-E4DA-D244-BC58-ACCDA342C86F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8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116632"/>
            <a:ext cx="9140825" cy="73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buClrTx/>
              <a:buFontTx/>
              <a:buNone/>
              <a:defRPr/>
            </a:pPr>
            <a:r>
              <a:rPr lang="en-US" sz="3200" dirty="0" smtClean="0"/>
              <a:t>Data Grid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1" y="1600200"/>
            <a:ext cx="4762872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marL="0" indent="0" hangingPunct="1">
              <a:lnSpc>
                <a:spcPct val="10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Data Grid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 is the combination of computers what works together to manage information and reach a common goal in a </a:t>
            </a:r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distributed environment.</a:t>
            </a:r>
          </a:p>
          <a:p>
            <a:pPr marL="0" indent="0" hangingPunct="1">
              <a:lnSpc>
                <a:spcPct val="10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3200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94AD771F-379A-374E-A998-2254C743A746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9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  <p:pic>
        <p:nvPicPr>
          <p:cNvPr id="2" name="Picture 1" descr="gri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84784"/>
            <a:ext cx="3746500" cy="3784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SimSun"/>
        <a:cs typeface="SimSun"/>
      </a:majorFont>
      <a:minorFont>
        <a:latin typeface="Calibri"/>
        <a:ea typeface="SimSun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0"/>
            <a:cs typeface="SimSu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0"/>
            <a:cs typeface="SimSun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SimSun"/>
        <a:cs typeface="SimSun"/>
      </a:majorFont>
      <a:minorFont>
        <a:latin typeface="Calibri"/>
        <a:ea typeface="SimSun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0"/>
            <a:cs typeface="SimSu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0"/>
            <a:cs typeface="SimSun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36195</TotalTime>
  <Words>1518</Words>
  <Application>Microsoft Office PowerPoint</Application>
  <PresentationFormat>On-screen Show (4:3)</PresentationFormat>
  <Paragraphs>357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 Unicode MS</vt:lpstr>
      <vt:lpstr>ＭＳ Ｐゴシック</vt:lpstr>
      <vt:lpstr>SimSun</vt:lpstr>
      <vt:lpstr>Arial</vt:lpstr>
      <vt:lpstr>Calibri</vt:lpstr>
      <vt:lpstr>Courier New</vt:lpstr>
      <vt:lpstr>PT Sans</vt:lpstr>
      <vt:lpstr>Times New Roman</vt:lpstr>
      <vt:lpstr>TimesNewRomanPSMT</vt:lpstr>
      <vt:lpstr>Verdana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Khan, Viquar</cp:lastModifiedBy>
  <cp:revision>109</cp:revision>
  <cp:lastPrinted>1601-01-01T00:00:00Z</cp:lastPrinted>
  <dcterms:created xsi:type="dcterms:W3CDTF">1601-01-01T00:00:00Z</dcterms:created>
  <dcterms:modified xsi:type="dcterms:W3CDTF">2017-01-31T12:40:24Z</dcterms:modified>
</cp:coreProperties>
</file>