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89" r:id="rId2"/>
    <p:sldId id="290" r:id="rId3"/>
    <p:sldId id="287" r:id="rId4"/>
    <p:sldId id="268" r:id="rId5"/>
    <p:sldId id="271" r:id="rId6"/>
    <p:sldId id="269" r:id="rId7"/>
    <p:sldId id="270" r:id="rId8"/>
    <p:sldId id="291" r:id="rId9"/>
    <p:sldId id="264" r:id="rId10"/>
    <p:sldId id="266" r:id="rId11"/>
    <p:sldId id="262" r:id="rId12"/>
    <p:sldId id="285" r:id="rId13"/>
    <p:sldId id="281" r:id="rId14"/>
    <p:sldId id="259" r:id="rId15"/>
    <p:sldId id="265" r:id="rId16"/>
    <p:sldId id="267" r:id="rId17"/>
    <p:sldId id="292" r:id="rId18"/>
    <p:sldId id="282" r:id="rId19"/>
    <p:sldId id="258" r:id="rId20"/>
    <p:sldId id="286" r:id="rId21"/>
    <p:sldId id="293" r:id="rId22"/>
    <p:sldId id="261" r:id="rId23"/>
    <p:sldId id="279" r:id="rId24"/>
    <p:sldId id="260" r:id="rId25"/>
    <p:sldId id="288" r:id="rId26"/>
    <p:sldId id="272" r:id="rId27"/>
    <p:sldId id="275" r:id="rId28"/>
    <p:sldId id="273" r:id="rId29"/>
    <p:sldId id="274" r:id="rId30"/>
    <p:sldId id="283" r:id="rId31"/>
    <p:sldId id="276" r:id="rId32"/>
    <p:sldId id="277" r:id="rId33"/>
    <p:sldId id="278" r:id="rId34"/>
    <p:sldId id="280" r:id="rId3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6" autoAdjust="0"/>
    <p:restoredTop sz="94660"/>
  </p:normalViewPr>
  <p:slideViewPr>
    <p:cSldViewPr snapToGrid="0">
      <p:cViewPr varScale="1">
        <p:scale>
          <a:sx n="66" d="100"/>
          <a:sy n="66" d="100"/>
        </p:scale>
        <p:origin x="1003"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E87D69-F9CD-4517-BA47-101A22FE6156}" type="datetimeFigureOut">
              <a:rPr kumimoji="1" lang="ja-JP" altLang="en-US" smtClean="0"/>
              <a:t>2018/5/6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D76A2F-023E-4A71-BCB1-8EBDD9A6E2CB}" type="slidenum">
              <a:rPr kumimoji="1" lang="ja-JP" altLang="en-US" smtClean="0"/>
              <a:t>‹#›</a:t>
            </a:fld>
            <a:endParaRPr kumimoji="1" lang="ja-JP" altLang="en-US"/>
          </a:p>
        </p:txBody>
      </p:sp>
    </p:spTree>
    <p:extLst>
      <p:ext uri="{BB962C8B-B14F-4D97-AF65-F5344CB8AC3E}">
        <p14:creationId xmlns:p14="http://schemas.microsoft.com/office/powerpoint/2010/main" val="234654620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21D76A2F-023E-4A71-BCB1-8EBDD9A6E2CB}" type="slidenum">
              <a:rPr kumimoji="1" lang="ja-JP" altLang="en-US" smtClean="0"/>
              <a:t>19</a:t>
            </a:fld>
            <a:endParaRPr kumimoji="1" lang="ja-JP" altLang="en-US"/>
          </a:p>
        </p:txBody>
      </p:sp>
    </p:spTree>
    <p:extLst>
      <p:ext uri="{BB962C8B-B14F-4D97-AF65-F5344CB8AC3E}">
        <p14:creationId xmlns:p14="http://schemas.microsoft.com/office/powerpoint/2010/main" val="3480477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C6478EFE-48B5-4B86-8B46-F59E4E1F54E7}" type="datetime1">
              <a:rPr kumimoji="1" lang="ja-JP" altLang="en-US" smtClean="0"/>
              <a:t>2018/5/6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67C65CE-939C-4513-9A9A-E27E33898ACC}" type="slidenum">
              <a:rPr kumimoji="1" lang="ja-JP" altLang="en-US" smtClean="0"/>
              <a:t>‹#›</a:t>
            </a:fld>
            <a:endParaRPr kumimoji="1" lang="ja-JP" altLang="en-US"/>
          </a:p>
        </p:txBody>
      </p:sp>
    </p:spTree>
    <p:extLst>
      <p:ext uri="{BB962C8B-B14F-4D97-AF65-F5344CB8AC3E}">
        <p14:creationId xmlns:p14="http://schemas.microsoft.com/office/powerpoint/2010/main" val="2194912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0E2A6BC-AB9E-46F4-B236-2D3342E02B68}" type="datetime1">
              <a:rPr kumimoji="1" lang="ja-JP" altLang="en-US" smtClean="0"/>
              <a:t>2018/5/6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67C65CE-939C-4513-9A9A-E27E33898ACC}" type="slidenum">
              <a:rPr kumimoji="1" lang="ja-JP" altLang="en-US" smtClean="0"/>
              <a:t>‹#›</a:t>
            </a:fld>
            <a:endParaRPr kumimoji="1" lang="ja-JP" altLang="en-US"/>
          </a:p>
        </p:txBody>
      </p:sp>
    </p:spTree>
    <p:extLst>
      <p:ext uri="{BB962C8B-B14F-4D97-AF65-F5344CB8AC3E}">
        <p14:creationId xmlns:p14="http://schemas.microsoft.com/office/powerpoint/2010/main" val="2691903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31F0F16-A08C-4A6A-9689-3D30DEC179F2}" type="datetime1">
              <a:rPr kumimoji="1" lang="ja-JP" altLang="en-US" smtClean="0"/>
              <a:t>2018/5/6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67C65CE-939C-4513-9A9A-E27E33898ACC}" type="slidenum">
              <a:rPr kumimoji="1" lang="ja-JP" altLang="en-US" smtClean="0"/>
              <a:t>‹#›</a:t>
            </a:fld>
            <a:endParaRPr kumimoji="1" lang="ja-JP" altLang="en-US"/>
          </a:p>
        </p:txBody>
      </p:sp>
    </p:spTree>
    <p:extLst>
      <p:ext uri="{BB962C8B-B14F-4D97-AF65-F5344CB8AC3E}">
        <p14:creationId xmlns:p14="http://schemas.microsoft.com/office/powerpoint/2010/main" val="4040888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222703"/>
          </a:xfrm>
        </p:spPr>
        <p:txBody>
          <a:bodyPr>
            <a:noAutofit/>
          </a:bodyPr>
          <a:lstStyle>
            <a:lvl1pPr>
              <a:defRPr sz="1800"/>
            </a:lvl1p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628650" y="222703"/>
            <a:ext cx="7886700" cy="5954260"/>
          </a:xfrm>
        </p:spPr>
        <p:txBody>
          <a:bodyPr>
            <a:normAutofit/>
          </a:bodyPr>
          <a:lstStyle>
            <a:lvl1pPr>
              <a:defRPr sz="2400"/>
            </a:lvl1pPr>
            <a:lvl2pPr>
              <a:defRPr sz="2000"/>
            </a:lvl2pPr>
            <a:lvl3pPr>
              <a:defRPr sz="1800"/>
            </a:lvl3pPr>
            <a:lvl4pPr>
              <a:defRPr sz="1800"/>
            </a:lvl4pPr>
            <a:lvl5pPr>
              <a:defRPr sz="1800"/>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0F2FE97F-9105-4D2F-8835-3316765AB92B}" type="datetime1">
              <a:rPr kumimoji="1" lang="ja-JP" altLang="en-US" smtClean="0"/>
              <a:t>2018/5/6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7086600" y="6448426"/>
            <a:ext cx="2057400" cy="365125"/>
          </a:xfrm>
        </p:spPr>
        <p:txBody>
          <a:bodyPr/>
          <a:lstStyle>
            <a:lvl1pPr>
              <a:defRPr sz="2000" b="1"/>
            </a:lvl1pPr>
          </a:lstStyle>
          <a:p>
            <a:fld id="{667C65CE-939C-4513-9A9A-E27E33898ACC}" type="slidenum">
              <a:rPr lang="ja-JP" altLang="en-US" smtClean="0"/>
              <a:pPr/>
              <a:t>‹#›</a:t>
            </a:fld>
            <a:endParaRPr lang="ja-JP" altLang="en-US"/>
          </a:p>
        </p:txBody>
      </p:sp>
    </p:spTree>
    <p:extLst>
      <p:ext uri="{BB962C8B-B14F-4D97-AF65-F5344CB8AC3E}">
        <p14:creationId xmlns:p14="http://schemas.microsoft.com/office/powerpoint/2010/main" val="325153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C2BCA37-5482-437C-B248-9FB8477A38D2}" type="datetime1">
              <a:rPr kumimoji="1" lang="ja-JP" altLang="en-US" smtClean="0"/>
              <a:t>2018/5/6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67C65CE-939C-4513-9A9A-E27E33898ACC}" type="slidenum">
              <a:rPr kumimoji="1" lang="ja-JP" altLang="en-US" smtClean="0"/>
              <a:t>‹#›</a:t>
            </a:fld>
            <a:endParaRPr kumimoji="1" lang="ja-JP" altLang="en-US"/>
          </a:p>
        </p:txBody>
      </p:sp>
    </p:spTree>
    <p:extLst>
      <p:ext uri="{BB962C8B-B14F-4D97-AF65-F5344CB8AC3E}">
        <p14:creationId xmlns:p14="http://schemas.microsoft.com/office/powerpoint/2010/main" val="138785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36DF1E98-13FD-4778-9569-C96C5E6FD173}" type="datetime1">
              <a:rPr kumimoji="1" lang="ja-JP" altLang="en-US" smtClean="0"/>
              <a:t>2018/5/6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67C65CE-939C-4513-9A9A-E27E33898ACC}" type="slidenum">
              <a:rPr kumimoji="1" lang="ja-JP" altLang="en-US" smtClean="0"/>
              <a:t>‹#›</a:t>
            </a:fld>
            <a:endParaRPr kumimoji="1" lang="ja-JP" altLang="en-US"/>
          </a:p>
        </p:txBody>
      </p:sp>
    </p:spTree>
    <p:extLst>
      <p:ext uri="{BB962C8B-B14F-4D97-AF65-F5344CB8AC3E}">
        <p14:creationId xmlns:p14="http://schemas.microsoft.com/office/powerpoint/2010/main" val="697038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230A221D-14BA-485F-BE6D-C6138541BAF9}" type="datetime1">
              <a:rPr kumimoji="1" lang="ja-JP" altLang="en-US" smtClean="0"/>
              <a:t>2018/5/6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67C65CE-939C-4513-9A9A-E27E33898ACC}" type="slidenum">
              <a:rPr kumimoji="1" lang="ja-JP" altLang="en-US" smtClean="0"/>
              <a:t>‹#›</a:t>
            </a:fld>
            <a:endParaRPr kumimoji="1" lang="ja-JP" altLang="en-US"/>
          </a:p>
        </p:txBody>
      </p:sp>
    </p:spTree>
    <p:extLst>
      <p:ext uri="{BB962C8B-B14F-4D97-AF65-F5344CB8AC3E}">
        <p14:creationId xmlns:p14="http://schemas.microsoft.com/office/powerpoint/2010/main" val="3343252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542DE9DA-C762-45EB-81FB-AACE39F3D981}" type="datetime1">
              <a:rPr kumimoji="1" lang="ja-JP" altLang="en-US" smtClean="0"/>
              <a:t>2018/5/6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67C65CE-939C-4513-9A9A-E27E33898ACC}" type="slidenum">
              <a:rPr kumimoji="1" lang="ja-JP" altLang="en-US" smtClean="0"/>
              <a:t>‹#›</a:t>
            </a:fld>
            <a:endParaRPr kumimoji="1" lang="ja-JP" altLang="en-US"/>
          </a:p>
        </p:txBody>
      </p:sp>
    </p:spTree>
    <p:extLst>
      <p:ext uri="{BB962C8B-B14F-4D97-AF65-F5344CB8AC3E}">
        <p14:creationId xmlns:p14="http://schemas.microsoft.com/office/powerpoint/2010/main" val="3586982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BD1BFA-2045-40F0-80A2-7C65567E7C71}" type="datetime1">
              <a:rPr kumimoji="1" lang="ja-JP" altLang="en-US" smtClean="0"/>
              <a:t>2018/5/6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67C65CE-939C-4513-9A9A-E27E33898ACC}" type="slidenum">
              <a:rPr kumimoji="1" lang="ja-JP" altLang="en-US" smtClean="0"/>
              <a:t>‹#›</a:t>
            </a:fld>
            <a:endParaRPr kumimoji="1" lang="ja-JP" altLang="en-US"/>
          </a:p>
        </p:txBody>
      </p:sp>
    </p:spTree>
    <p:extLst>
      <p:ext uri="{BB962C8B-B14F-4D97-AF65-F5344CB8AC3E}">
        <p14:creationId xmlns:p14="http://schemas.microsoft.com/office/powerpoint/2010/main" val="346134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7508B0C-DA14-49BC-A1DA-CD400F55D17D}" type="datetime1">
              <a:rPr kumimoji="1" lang="ja-JP" altLang="en-US" smtClean="0"/>
              <a:t>2018/5/6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67C65CE-939C-4513-9A9A-E27E33898ACC}" type="slidenum">
              <a:rPr kumimoji="1" lang="ja-JP" altLang="en-US" smtClean="0"/>
              <a:t>‹#›</a:t>
            </a:fld>
            <a:endParaRPr kumimoji="1" lang="ja-JP" altLang="en-US"/>
          </a:p>
        </p:txBody>
      </p:sp>
    </p:spTree>
    <p:extLst>
      <p:ext uri="{BB962C8B-B14F-4D97-AF65-F5344CB8AC3E}">
        <p14:creationId xmlns:p14="http://schemas.microsoft.com/office/powerpoint/2010/main" val="1405319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15EDC9B-0087-428A-91EC-8D8E56236EE1}" type="datetime1">
              <a:rPr kumimoji="1" lang="ja-JP" altLang="en-US" smtClean="0"/>
              <a:t>2018/5/6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67C65CE-939C-4513-9A9A-E27E33898ACC}" type="slidenum">
              <a:rPr kumimoji="1" lang="ja-JP" altLang="en-US" smtClean="0"/>
              <a:t>‹#›</a:t>
            </a:fld>
            <a:endParaRPr kumimoji="1" lang="ja-JP" altLang="en-US"/>
          </a:p>
        </p:txBody>
      </p:sp>
    </p:spTree>
    <p:extLst>
      <p:ext uri="{BB962C8B-B14F-4D97-AF65-F5344CB8AC3E}">
        <p14:creationId xmlns:p14="http://schemas.microsoft.com/office/powerpoint/2010/main" val="1460826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7FBA1C-C877-45D1-B427-FCA396C6EDAD}" type="datetime1">
              <a:rPr kumimoji="1" lang="ja-JP" altLang="en-US" smtClean="0"/>
              <a:t>2018/5/6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7C65CE-939C-4513-9A9A-E27E33898ACC}" type="slidenum">
              <a:rPr kumimoji="1" lang="ja-JP" altLang="en-US" smtClean="0"/>
              <a:t>‹#›</a:t>
            </a:fld>
            <a:endParaRPr kumimoji="1" lang="ja-JP" altLang="en-US"/>
          </a:p>
        </p:txBody>
      </p:sp>
    </p:spTree>
    <p:extLst>
      <p:ext uri="{BB962C8B-B14F-4D97-AF65-F5344CB8AC3E}">
        <p14:creationId xmlns:p14="http://schemas.microsoft.com/office/powerpoint/2010/main" val="24344830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en-US" altLang="ja-JP" sz="5400" dirty="0" smtClean="0"/>
              <a:t>TOPPERS/HRP3 </a:t>
            </a:r>
            <a:r>
              <a:rPr kumimoji="1" lang="ja-JP" altLang="en-US" sz="5400" dirty="0" smtClean="0"/>
              <a:t>における </a:t>
            </a:r>
            <a:r>
              <a:rPr kumimoji="1" lang="en-US" altLang="ja-JP" sz="5400" dirty="0" smtClean="0"/>
              <a:t>TECS </a:t>
            </a:r>
            <a:r>
              <a:rPr kumimoji="1" lang="ja-JP" altLang="en-US" sz="5400" dirty="0" smtClean="0"/>
              <a:t>の使い方</a:t>
            </a:r>
            <a:endParaRPr kumimoji="1" lang="ja-JP" altLang="en-US" sz="5400" dirty="0"/>
          </a:p>
        </p:txBody>
      </p:sp>
      <p:sp>
        <p:nvSpPr>
          <p:cNvPr id="3" name="サブタイトル 2"/>
          <p:cNvSpPr>
            <a:spLocks noGrp="1"/>
          </p:cNvSpPr>
          <p:nvPr>
            <p:ph type="subTitle" idx="1"/>
          </p:nvPr>
        </p:nvSpPr>
        <p:spPr>
          <a:xfrm>
            <a:off x="1143000" y="4444678"/>
            <a:ext cx="6858000" cy="813122"/>
          </a:xfrm>
        </p:spPr>
        <p:txBody>
          <a:bodyPr>
            <a:normAutofit lnSpcReduction="10000"/>
          </a:bodyPr>
          <a:lstStyle/>
          <a:p>
            <a:r>
              <a:rPr kumimoji="1" lang="en-US" altLang="ja-JP" dirty="0" smtClean="0"/>
              <a:t>TOPPERS </a:t>
            </a:r>
            <a:r>
              <a:rPr kumimoji="1" lang="ja-JP" altLang="en-US" dirty="0" smtClean="0"/>
              <a:t>プロジェクト </a:t>
            </a:r>
            <a:r>
              <a:rPr kumimoji="1" lang="en-US" altLang="ja-JP" dirty="0" smtClean="0"/>
              <a:t>TECS WG</a:t>
            </a:r>
          </a:p>
          <a:p>
            <a:r>
              <a:rPr lang="en-US" altLang="ja-JP" dirty="0" smtClean="0"/>
              <a:t>2018.5.6</a:t>
            </a:r>
            <a:endParaRPr kumimoji="1" lang="ja-JP" altLang="en-US" dirty="0"/>
          </a:p>
        </p:txBody>
      </p:sp>
      <p:sp>
        <p:nvSpPr>
          <p:cNvPr id="4" name="スライド番号プレースホルダー 3"/>
          <p:cNvSpPr>
            <a:spLocks noGrp="1"/>
          </p:cNvSpPr>
          <p:nvPr>
            <p:ph type="sldNum" sz="quarter" idx="12"/>
          </p:nvPr>
        </p:nvSpPr>
        <p:spPr/>
        <p:txBody>
          <a:bodyPr/>
          <a:lstStyle/>
          <a:p>
            <a:fld id="{667C65CE-939C-4513-9A9A-E27E33898ACC}" type="slidenum">
              <a:rPr kumimoji="1" lang="ja-JP" altLang="en-US" smtClean="0"/>
              <a:t>1</a:t>
            </a:fld>
            <a:endParaRPr kumimoji="1" lang="ja-JP" altLang="en-US"/>
          </a:p>
        </p:txBody>
      </p:sp>
    </p:spTree>
    <p:extLst>
      <p:ext uri="{BB962C8B-B14F-4D97-AF65-F5344CB8AC3E}">
        <p14:creationId xmlns:p14="http://schemas.microsoft.com/office/powerpoint/2010/main" val="3414683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89739" y="167058"/>
            <a:ext cx="7886700" cy="5563505"/>
          </a:xfrm>
        </p:spPr>
        <p:txBody>
          <a:bodyPr>
            <a:noAutofit/>
          </a:bodyPr>
          <a:lstStyle/>
          <a:p>
            <a:pPr marL="0" indent="0">
              <a:buNone/>
            </a:pPr>
            <a:r>
              <a:rPr kumimoji="1" lang="ja-JP" altLang="en-US" u="sng" dirty="0" smtClean="0"/>
              <a:t>保護ドメインとリージョン </a:t>
            </a:r>
            <a:r>
              <a:rPr kumimoji="1" lang="en-US" altLang="ja-JP" u="sng" dirty="0" smtClean="0"/>
              <a:t>(2)</a:t>
            </a:r>
          </a:p>
          <a:p>
            <a:r>
              <a:rPr lang="ja-JP" altLang="en-US" dirty="0" smtClean="0"/>
              <a:t>ドメイン</a:t>
            </a:r>
            <a:r>
              <a:rPr lang="ja-JP" altLang="en-US" dirty="0"/>
              <a:t>指定されたリージョンが</a:t>
            </a:r>
            <a:r>
              <a:rPr lang="ja-JP" altLang="en-US" u="sng" dirty="0"/>
              <a:t>ドメインルート</a:t>
            </a:r>
            <a:r>
              <a:rPr lang="ja-JP" altLang="en-US" dirty="0"/>
              <a:t>と</a:t>
            </a:r>
            <a:r>
              <a:rPr lang="ja-JP" altLang="en-US" dirty="0" smtClean="0"/>
              <a:t>なる</a:t>
            </a:r>
            <a:endParaRPr lang="en-US" altLang="ja-JP" dirty="0" smtClean="0"/>
          </a:p>
          <a:p>
            <a:pPr lvl="1"/>
            <a:r>
              <a:rPr lang="ja-JP" altLang="en-US" dirty="0" smtClean="0"/>
              <a:t>ドメイン</a:t>
            </a:r>
            <a:r>
              <a:rPr lang="ja-JP" altLang="en-US" dirty="0"/>
              <a:t>ルート</a:t>
            </a:r>
            <a:r>
              <a:rPr lang="ja-JP" altLang="en-US" dirty="0" smtClean="0"/>
              <a:t>が、</a:t>
            </a:r>
            <a:r>
              <a:rPr lang="en-US" altLang="ja-JP" dirty="0" smtClean="0"/>
              <a:t>HRP3</a:t>
            </a:r>
            <a:r>
              <a:rPr lang="ja-JP" altLang="en-US" dirty="0" smtClean="0"/>
              <a:t>の保護ドメインとなる</a:t>
            </a:r>
            <a:endParaRPr lang="en-US" altLang="ja-JP" dirty="0" smtClean="0"/>
          </a:p>
          <a:p>
            <a:r>
              <a:rPr lang="ja-JP" altLang="en-US" dirty="0" smtClean="0"/>
              <a:t>ドメインルート以外のリージョンは </a:t>
            </a:r>
            <a:r>
              <a:rPr lang="en-US" altLang="ja-JP" dirty="0" smtClean="0"/>
              <a:t>HRP3 </a:t>
            </a:r>
            <a:r>
              <a:rPr lang="ja-JP" altLang="en-US" dirty="0" smtClean="0"/>
              <a:t>カーネルの</a:t>
            </a:r>
            <a:r>
              <a:rPr lang="ja-JP" altLang="en-US" dirty="0"/>
              <a:t>保護</a:t>
            </a:r>
            <a:r>
              <a:rPr lang="ja-JP" altLang="en-US" dirty="0" smtClean="0"/>
              <a:t>ドメインではない </a:t>
            </a:r>
            <a:r>
              <a:rPr lang="en-US" altLang="ja-JP" dirty="0" smtClean="0"/>
              <a:t>(TECS </a:t>
            </a:r>
            <a:r>
              <a:rPr lang="ja-JP" altLang="en-US" dirty="0" smtClean="0"/>
              <a:t>の結合制限のみ</a:t>
            </a:r>
            <a:r>
              <a:rPr lang="en-US" altLang="ja-JP" dirty="0" smtClean="0"/>
              <a:t>)</a:t>
            </a:r>
            <a:endParaRPr lang="en-US" altLang="ja-JP" dirty="0"/>
          </a:p>
          <a:p>
            <a:pPr marL="457200" lvl="1" indent="0">
              <a:buNone/>
            </a:pPr>
            <a:r>
              <a:rPr lang="ja-JP" altLang="en-US" dirty="0" smtClean="0"/>
              <a:t>例</a:t>
            </a:r>
            <a:endParaRPr lang="en-US" altLang="ja-JP" dirty="0" smtClean="0"/>
          </a:p>
          <a:p>
            <a:pPr marL="457200" lvl="1" indent="0">
              <a:lnSpc>
                <a:spcPct val="80000"/>
              </a:lnSpc>
              <a:buNone/>
            </a:pPr>
            <a:r>
              <a:rPr kumimoji="1" lang="en-US" altLang="ja-JP" sz="1800" dirty="0" smtClean="0">
                <a:latin typeface="Courier New" panose="02070309020205020404" pitchFamily="49" charset="0"/>
                <a:cs typeface="Courier New" panose="02070309020205020404" pitchFamily="49" charset="0"/>
              </a:rPr>
              <a:t>[domain(HRP, “kernel” )]</a:t>
            </a:r>
          </a:p>
          <a:p>
            <a:pPr marL="457200" lvl="1" indent="0">
              <a:lnSpc>
                <a:spcPct val="80000"/>
              </a:lnSpc>
              <a:buNone/>
            </a:pPr>
            <a:r>
              <a:rPr lang="en-US" altLang="ja-JP" sz="1800" dirty="0" smtClean="0">
                <a:latin typeface="Courier New" panose="02070309020205020404" pitchFamily="49" charset="0"/>
                <a:cs typeface="Courier New" panose="02070309020205020404" pitchFamily="49" charset="0"/>
              </a:rPr>
              <a:t>region </a:t>
            </a:r>
            <a:r>
              <a:rPr lang="en-US" altLang="ja-JP" sz="1800" dirty="0" err="1" smtClean="0">
                <a:latin typeface="Courier New" panose="02070309020205020404" pitchFamily="49" charset="0"/>
                <a:cs typeface="Courier New" panose="02070309020205020404" pitchFamily="49" charset="0"/>
              </a:rPr>
              <a:t>rKernel</a:t>
            </a:r>
            <a:r>
              <a:rPr lang="en-US" altLang="ja-JP" sz="1800" dirty="0" smtClean="0">
                <a:latin typeface="Courier New" panose="02070309020205020404" pitchFamily="49" charset="0"/>
                <a:cs typeface="Courier New" panose="02070309020205020404" pitchFamily="49" charset="0"/>
              </a:rPr>
              <a:t> {</a:t>
            </a:r>
          </a:p>
          <a:p>
            <a:pPr marL="457200" lvl="1" indent="0">
              <a:lnSpc>
                <a:spcPct val="80000"/>
              </a:lnSpc>
              <a:buNone/>
            </a:pPr>
            <a:r>
              <a:rPr lang="en-US" altLang="ja-JP" sz="1800" dirty="0">
                <a:latin typeface="Courier New" panose="02070309020205020404" pitchFamily="49" charset="0"/>
                <a:cs typeface="Courier New" panose="02070309020205020404" pitchFamily="49" charset="0"/>
              </a:rPr>
              <a:t>	</a:t>
            </a:r>
            <a:r>
              <a:rPr lang="en-US" altLang="ja-JP" sz="1800" dirty="0" smtClean="0">
                <a:latin typeface="Courier New" panose="02070309020205020404" pitchFamily="49" charset="0"/>
                <a:cs typeface="Courier New" panose="02070309020205020404" pitchFamily="49" charset="0"/>
              </a:rPr>
              <a:t>// </a:t>
            </a:r>
            <a:r>
              <a:rPr lang="ja-JP" altLang="en-US" sz="1800" dirty="0" smtClean="0">
                <a:latin typeface="Courier New" panose="02070309020205020404" pitchFamily="49" charset="0"/>
                <a:cs typeface="Courier New" panose="02070309020205020404" pitchFamily="49" charset="0"/>
              </a:rPr>
              <a:t>カーネルドメインに属するセルの定義をここに書く</a:t>
            </a:r>
            <a:endParaRPr lang="en-US" altLang="ja-JP" sz="1800" dirty="0" smtClean="0">
              <a:latin typeface="Courier New" panose="02070309020205020404" pitchFamily="49" charset="0"/>
              <a:cs typeface="Courier New" panose="02070309020205020404" pitchFamily="49" charset="0"/>
            </a:endParaRPr>
          </a:p>
          <a:p>
            <a:pPr marL="457200" lvl="1" indent="0">
              <a:lnSpc>
                <a:spcPct val="80000"/>
              </a:lnSpc>
              <a:buNone/>
            </a:pPr>
            <a:r>
              <a:rPr lang="en-US" altLang="ja-JP" sz="1800" dirty="0">
                <a:latin typeface="Courier New" panose="02070309020205020404" pitchFamily="49" charset="0"/>
                <a:cs typeface="Courier New" panose="02070309020205020404" pitchFamily="49" charset="0"/>
              </a:rPr>
              <a:t>	</a:t>
            </a:r>
            <a:r>
              <a:rPr lang="en-US" altLang="ja-JP" sz="1800" dirty="0" smtClean="0">
                <a:latin typeface="Courier New" panose="02070309020205020404" pitchFamily="49" charset="0"/>
                <a:cs typeface="Courier New" panose="02070309020205020404" pitchFamily="49" charset="0"/>
              </a:rPr>
              <a:t>region </a:t>
            </a:r>
            <a:r>
              <a:rPr lang="en-US" altLang="ja-JP" sz="1800" dirty="0" err="1" smtClean="0">
                <a:latin typeface="Courier New" panose="02070309020205020404" pitchFamily="49" charset="0"/>
                <a:cs typeface="Courier New" panose="02070309020205020404" pitchFamily="49" charset="0"/>
              </a:rPr>
              <a:t>rSubKernelDomain</a:t>
            </a:r>
            <a:r>
              <a:rPr lang="en-US" altLang="ja-JP" sz="1800" dirty="0" smtClean="0">
                <a:latin typeface="Courier New" panose="02070309020205020404" pitchFamily="49" charset="0"/>
                <a:cs typeface="Courier New" panose="02070309020205020404" pitchFamily="49" charset="0"/>
              </a:rPr>
              <a:t> {// </a:t>
            </a:r>
            <a:r>
              <a:rPr lang="ja-JP" altLang="en-US" sz="1800" dirty="0" smtClean="0">
                <a:latin typeface="Courier New" panose="02070309020205020404" pitchFamily="49" charset="0"/>
                <a:cs typeface="Courier New" panose="02070309020205020404" pitchFamily="49" charset="0"/>
              </a:rPr>
              <a:t>ドメインルートは </a:t>
            </a:r>
            <a:r>
              <a:rPr lang="en-US" altLang="ja-JP" sz="1800" dirty="0" err="1" smtClean="0">
                <a:latin typeface="Courier New" panose="02070309020205020404" pitchFamily="49" charset="0"/>
                <a:cs typeface="Courier New" panose="02070309020205020404" pitchFamily="49" charset="0"/>
              </a:rPr>
              <a:t>rKernel</a:t>
            </a:r>
            <a:endParaRPr lang="en-US" altLang="ja-JP" sz="1800" dirty="0" smtClean="0">
              <a:latin typeface="Courier New" panose="02070309020205020404" pitchFamily="49" charset="0"/>
              <a:cs typeface="Courier New" panose="02070309020205020404" pitchFamily="49" charset="0"/>
            </a:endParaRPr>
          </a:p>
          <a:p>
            <a:pPr marL="457200" lvl="1" indent="0">
              <a:lnSpc>
                <a:spcPct val="80000"/>
              </a:lnSpc>
              <a:buNone/>
            </a:pPr>
            <a:r>
              <a:rPr lang="en-US" altLang="ja-JP" sz="1800" dirty="0">
                <a:latin typeface="Courier New" panose="02070309020205020404" pitchFamily="49" charset="0"/>
                <a:cs typeface="Courier New" panose="02070309020205020404" pitchFamily="49" charset="0"/>
              </a:rPr>
              <a:t>	</a:t>
            </a:r>
            <a:r>
              <a:rPr lang="en-US" altLang="ja-JP" sz="1800" dirty="0" smtClean="0">
                <a:latin typeface="Courier New" panose="02070309020205020404" pitchFamily="49" charset="0"/>
                <a:cs typeface="Courier New" panose="02070309020205020404" pitchFamily="49" charset="0"/>
              </a:rPr>
              <a:t>	// </a:t>
            </a:r>
            <a:r>
              <a:rPr lang="ja-JP" altLang="en-US" sz="1800" dirty="0" smtClean="0">
                <a:latin typeface="Courier New" panose="02070309020205020404" pitchFamily="49" charset="0"/>
                <a:cs typeface="Courier New" panose="02070309020205020404" pitchFamily="49" charset="0"/>
              </a:rPr>
              <a:t>セルまたは子リージョンをここに書く</a:t>
            </a:r>
            <a:endParaRPr lang="en-US" altLang="ja-JP" sz="1800" dirty="0" smtClean="0">
              <a:latin typeface="Courier New" panose="02070309020205020404" pitchFamily="49" charset="0"/>
              <a:cs typeface="Courier New" panose="02070309020205020404" pitchFamily="49" charset="0"/>
            </a:endParaRPr>
          </a:p>
          <a:p>
            <a:pPr marL="457200" lvl="1" indent="0">
              <a:lnSpc>
                <a:spcPct val="80000"/>
              </a:lnSpc>
              <a:buNone/>
            </a:pPr>
            <a:r>
              <a:rPr lang="en-US" altLang="ja-JP" sz="1800" dirty="0">
                <a:latin typeface="Courier New" panose="02070309020205020404" pitchFamily="49" charset="0"/>
                <a:cs typeface="Courier New" panose="02070309020205020404" pitchFamily="49" charset="0"/>
              </a:rPr>
              <a:t>	</a:t>
            </a:r>
            <a:r>
              <a:rPr lang="en-US" altLang="ja-JP" sz="1800" dirty="0" smtClean="0">
                <a:latin typeface="Courier New" panose="02070309020205020404" pitchFamily="49" charset="0"/>
                <a:cs typeface="Courier New" panose="02070309020205020404" pitchFamily="49" charset="0"/>
              </a:rPr>
              <a:t>};</a:t>
            </a:r>
          </a:p>
          <a:p>
            <a:pPr marL="457200" lvl="1" indent="0">
              <a:lnSpc>
                <a:spcPct val="80000"/>
              </a:lnSpc>
              <a:buNone/>
            </a:pPr>
            <a:r>
              <a:rPr kumimoji="1" lang="en-US" altLang="ja-JP" sz="1800" dirty="0" smtClean="0">
                <a:latin typeface="Courier New" panose="02070309020205020404" pitchFamily="49" charset="0"/>
                <a:cs typeface="Courier New" panose="02070309020205020404" pitchFamily="49" charset="0"/>
              </a:rPr>
              <a:t>};</a:t>
            </a:r>
          </a:p>
          <a:p>
            <a:pPr marL="457200" lvl="1" indent="0">
              <a:lnSpc>
                <a:spcPct val="80000"/>
              </a:lnSpc>
              <a:buNone/>
            </a:pPr>
            <a:r>
              <a:rPr lang="en-US" altLang="ja-JP" sz="1800" dirty="0" smtClean="0">
                <a:latin typeface="Courier New" panose="02070309020205020404" pitchFamily="49" charset="0"/>
                <a:cs typeface="Courier New" panose="02070309020205020404" pitchFamily="49" charset="0"/>
              </a:rPr>
              <a:t>[domain( HRP, “user” )]</a:t>
            </a:r>
          </a:p>
          <a:p>
            <a:pPr marL="457200" lvl="1" indent="0">
              <a:lnSpc>
                <a:spcPct val="80000"/>
              </a:lnSpc>
              <a:buNone/>
            </a:pPr>
            <a:r>
              <a:rPr kumimoji="1" lang="en-US" altLang="ja-JP" sz="1800" dirty="0" smtClean="0">
                <a:latin typeface="Courier New" panose="02070309020205020404" pitchFamily="49" charset="0"/>
                <a:cs typeface="Courier New" panose="02070309020205020404" pitchFamily="49" charset="0"/>
              </a:rPr>
              <a:t>region </a:t>
            </a:r>
            <a:r>
              <a:rPr kumimoji="1" lang="en-US" altLang="ja-JP" sz="1800" dirty="0" err="1" smtClean="0">
                <a:latin typeface="Courier New" panose="02070309020205020404" pitchFamily="49" charset="0"/>
                <a:cs typeface="Courier New" panose="02070309020205020404" pitchFamily="49" charset="0"/>
              </a:rPr>
              <a:t>rMyDomain</a:t>
            </a:r>
            <a:r>
              <a:rPr kumimoji="1" lang="en-US" altLang="ja-JP" sz="1800" dirty="0" smtClean="0">
                <a:latin typeface="Courier New" panose="02070309020205020404" pitchFamily="49" charset="0"/>
                <a:cs typeface="Courier New" panose="02070309020205020404" pitchFamily="49" charset="0"/>
              </a:rPr>
              <a:t> {</a:t>
            </a:r>
            <a:r>
              <a:rPr kumimoji="1" lang="ja-JP" altLang="en-US" sz="1800" dirty="0" smtClean="0">
                <a:latin typeface="Courier New" panose="02070309020205020404" pitchFamily="49" charset="0"/>
                <a:cs typeface="Courier New" panose="02070309020205020404" pitchFamily="49" charset="0"/>
              </a:rPr>
              <a:t>　　</a:t>
            </a:r>
            <a:r>
              <a:rPr kumimoji="1" lang="en-US" altLang="ja-JP" sz="1800" dirty="0" smtClean="0">
                <a:latin typeface="Courier New" panose="02070309020205020404" pitchFamily="49" charset="0"/>
                <a:cs typeface="Courier New" panose="02070309020205020404" pitchFamily="49" charset="0"/>
              </a:rPr>
              <a:t>	</a:t>
            </a:r>
            <a:r>
              <a:rPr kumimoji="1" lang="ja-JP" altLang="en-US" sz="1800" dirty="0" smtClean="0">
                <a:latin typeface="Courier New" panose="02070309020205020404" pitchFamily="49" charset="0"/>
                <a:cs typeface="Courier New" panose="02070309020205020404" pitchFamily="49" charset="0"/>
              </a:rPr>
              <a:t>  </a:t>
            </a:r>
            <a:r>
              <a:rPr kumimoji="1" lang="en-US" altLang="ja-JP" sz="1800" dirty="0" smtClean="0">
                <a:latin typeface="Courier New" panose="02070309020205020404" pitchFamily="49" charset="0"/>
                <a:cs typeface="Courier New" panose="02070309020205020404" pitchFamily="49" charset="0"/>
              </a:rPr>
              <a:t>//</a:t>
            </a:r>
            <a:r>
              <a:rPr kumimoji="1" lang="en-US" altLang="ja-JP" sz="1800" dirty="0" err="1" smtClean="0">
                <a:latin typeface="Courier New" panose="02070309020205020404" pitchFamily="49" charset="0"/>
                <a:cs typeface="Courier New" panose="02070309020205020404" pitchFamily="49" charset="0"/>
              </a:rPr>
              <a:t>rMyDomain</a:t>
            </a:r>
            <a:r>
              <a:rPr kumimoji="1" lang="en-US" altLang="ja-JP" sz="1800" dirty="0" smtClean="0">
                <a:latin typeface="Courier New" panose="02070309020205020404" pitchFamily="49" charset="0"/>
                <a:cs typeface="Courier New" panose="02070309020205020404" pitchFamily="49" charset="0"/>
              </a:rPr>
              <a:t> </a:t>
            </a:r>
            <a:r>
              <a:rPr lang="ja-JP" altLang="en-US" sz="1800" dirty="0" smtClean="0">
                <a:latin typeface="Courier New" panose="02070309020205020404" pitchFamily="49" charset="0"/>
                <a:cs typeface="Courier New" panose="02070309020205020404" pitchFamily="49" charset="0"/>
              </a:rPr>
              <a:t>は</a:t>
            </a:r>
            <a:r>
              <a:rPr kumimoji="1" lang="ja-JP" altLang="en-US" sz="1800" dirty="0" smtClean="0">
                <a:latin typeface="Courier New" panose="02070309020205020404" pitchFamily="49" charset="0"/>
                <a:cs typeface="Courier New" panose="02070309020205020404" pitchFamily="49" charset="0"/>
              </a:rPr>
              <a:t> </a:t>
            </a:r>
            <a:r>
              <a:rPr lang="en-US" altLang="ja-JP" sz="1800" dirty="0" smtClean="0">
                <a:latin typeface="Courier New" panose="02070309020205020404" pitchFamily="49" charset="0"/>
                <a:cs typeface="Courier New" panose="02070309020205020404" pitchFamily="49" charset="0"/>
              </a:rPr>
              <a:t>HRP </a:t>
            </a:r>
            <a:r>
              <a:rPr lang="ja-JP" altLang="en-US" sz="1800" dirty="0" smtClean="0">
                <a:latin typeface="Courier New" panose="02070309020205020404" pitchFamily="49" charset="0"/>
                <a:cs typeface="Courier New" panose="02070309020205020404" pitchFamily="49" charset="0"/>
              </a:rPr>
              <a:t>の</a:t>
            </a:r>
            <a:r>
              <a:rPr kumimoji="1" lang="ja-JP" altLang="en-US" sz="1800" dirty="0" smtClean="0">
                <a:latin typeface="Courier New" panose="02070309020205020404" pitchFamily="49" charset="0"/>
                <a:cs typeface="Courier New" panose="02070309020205020404" pitchFamily="49" charset="0"/>
              </a:rPr>
              <a:t>ドメイン名</a:t>
            </a:r>
            <a:endParaRPr kumimoji="1" lang="en-US" altLang="ja-JP" sz="1800" dirty="0" smtClean="0">
              <a:latin typeface="Courier New" panose="02070309020205020404" pitchFamily="49" charset="0"/>
              <a:cs typeface="Courier New" panose="02070309020205020404" pitchFamily="49" charset="0"/>
            </a:endParaRPr>
          </a:p>
          <a:p>
            <a:pPr marL="457200" lvl="1" indent="0">
              <a:lnSpc>
                <a:spcPct val="80000"/>
              </a:lnSpc>
              <a:buNone/>
            </a:pPr>
            <a:r>
              <a:rPr lang="en-US" altLang="ja-JP" sz="1800" dirty="0">
                <a:latin typeface="Courier New" panose="02070309020205020404" pitchFamily="49" charset="0"/>
                <a:cs typeface="Courier New" panose="02070309020205020404" pitchFamily="49" charset="0"/>
              </a:rPr>
              <a:t>	// </a:t>
            </a:r>
            <a:r>
              <a:rPr lang="ja-JP" altLang="en-US" sz="1800" dirty="0">
                <a:latin typeface="Courier New" panose="02070309020205020404" pitchFamily="49" charset="0"/>
                <a:cs typeface="Courier New" panose="02070309020205020404" pitchFamily="49" charset="0"/>
              </a:rPr>
              <a:t>ドメインに属するセルの</a:t>
            </a:r>
            <a:r>
              <a:rPr lang="ja-JP" altLang="en-US" sz="1800" dirty="0" smtClean="0">
                <a:latin typeface="Courier New" panose="02070309020205020404" pitchFamily="49" charset="0"/>
                <a:cs typeface="Courier New" panose="02070309020205020404" pitchFamily="49" charset="0"/>
              </a:rPr>
              <a:t>定義をここに書く</a:t>
            </a:r>
            <a:endParaRPr lang="en-US" altLang="ja-JP" sz="1800" dirty="0" smtClean="0">
              <a:latin typeface="Courier New" panose="02070309020205020404" pitchFamily="49" charset="0"/>
              <a:cs typeface="Courier New" panose="02070309020205020404" pitchFamily="49" charset="0"/>
            </a:endParaRPr>
          </a:p>
          <a:p>
            <a:pPr marL="457200" lvl="1" indent="0">
              <a:lnSpc>
                <a:spcPct val="80000"/>
              </a:lnSpc>
              <a:buNone/>
            </a:pPr>
            <a:r>
              <a:rPr lang="en-US" altLang="ja-JP" sz="1800" dirty="0">
                <a:latin typeface="Courier New" panose="02070309020205020404" pitchFamily="49" charset="0"/>
                <a:cs typeface="Courier New" panose="02070309020205020404" pitchFamily="49" charset="0"/>
              </a:rPr>
              <a:t>	</a:t>
            </a:r>
            <a:r>
              <a:rPr lang="en-US" altLang="ja-JP" sz="1800" dirty="0" smtClean="0">
                <a:latin typeface="Courier New" panose="02070309020205020404" pitchFamily="49" charset="0"/>
                <a:cs typeface="Courier New" panose="02070309020205020404" pitchFamily="49" charset="0"/>
              </a:rPr>
              <a:t>region </a:t>
            </a:r>
            <a:r>
              <a:rPr lang="en-US" altLang="ja-JP" sz="1800" dirty="0" err="1" smtClean="0">
                <a:latin typeface="Courier New" panose="02070309020205020404" pitchFamily="49" charset="0"/>
                <a:cs typeface="Courier New" panose="02070309020205020404" pitchFamily="49" charset="0"/>
              </a:rPr>
              <a:t>rSubRegion</a:t>
            </a:r>
            <a:r>
              <a:rPr lang="en-US" altLang="ja-JP" sz="1800" dirty="0" smtClean="0">
                <a:latin typeface="Courier New" panose="02070309020205020404" pitchFamily="49" charset="0"/>
                <a:cs typeface="Courier New" panose="02070309020205020404" pitchFamily="49" charset="0"/>
              </a:rPr>
              <a:t>{	</a:t>
            </a:r>
            <a:r>
              <a:rPr lang="ja-JP" altLang="en-US" sz="1800" dirty="0" smtClean="0">
                <a:latin typeface="Courier New" panose="02070309020205020404" pitchFamily="49" charset="0"/>
                <a:cs typeface="Courier New" panose="02070309020205020404" pitchFamily="49" charset="0"/>
              </a:rPr>
              <a:t>　</a:t>
            </a:r>
            <a:r>
              <a:rPr lang="en-US" altLang="ja-JP" sz="1800" dirty="0" smtClean="0">
                <a:latin typeface="Courier New" panose="02070309020205020404" pitchFamily="49" charset="0"/>
                <a:cs typeface="Courier New" panose="02070309020205020404" pitchFamily="49" charset="0"/>
              </a:rPr>
              <a:t>//</a:t>
            </a:r>
            <a:r>
              <a:rPr lang="ja-JP" altLang="en-US" sz="1800" u="sng" dirty="0">
                <a:latin typeface="Courier New" panose="02070309020205020404" pitchFamily="49" charset="0"/>
                <a:cs typeface="Courier New" panose="02070309020205020404" pitchFamily="49" charset="0"/>
              </a:rPr>
              <a:t>ドメインルートは </a:t>
            </a:r>
            <a:r>
              <a:rPr lang="en-US" altLang="ja-JP" sz="1800" u="sng" dirty="0" err="1">
                <a:latin typeface="Courier New" panose="02070309020205020404" pitchFamily="49" charset="0"/>
                <a:cs typeface="Courier New" panose="02070309020205020404" pitchFamily="49" charset="0"/>
              </a:rPr>
              <a:t>rMyDomain</a:t>
            </a:r>
            <a:endParaRPr lang="en-US" altLang="ja-JP" sz="1800" u="sng" dirty="0" smtClean="0">
              <a:latin typeface="Courier New" panose="02070309020205020404" pitchFamily="49" charset="0"/>
              <a:cs typeface="Courier New" panose="02070309020205020404" pitchFamily="49" charset="0"/>
            </a:endParaRPr>
          </a:p>
          <a:p>
            <a:pPr marL="457200" lvl="1" indent="0">
              <a:lnSpc>
                <a:spcPct val="80000"/>
              </a:lnSpc>
              <a:buNone/>
            </a:pPr>
            <a:r>
              <a:rPr lang="en-US" altLang="ja-JP" sz="1800" dirty="0">
                <a:latin typeface="Courier New" panose="02070309020205020404" pitchFamily="49" charset="0"/>
                <a:cs typeface="Courier New" panose="02070309020205020404" pitchFamily="49" charset="0"/>
              </a:rPr>
              <a:t>		// </a:t>
            </a:r>
            <a:r>
              <a:rPr lang="ja-JP" altLang="en-US" sz="1800" dirty="0">
                <a:latin typeface="Courier New" panose="02070309020205020404" pitchFamily="49" charset="0"/>
                <a:cs typeface="Courier New" panose="02070309020205020404" pitchFamily="49" charset="0"/>
              </a:rPr>
              <a:t>セルまたは子</a:t>
            </a:r>
            <a:r>
              <a:rPr lang="ja-JP" altLang="en-US" sz="1800" dirty="0" smtClean="0">
                <a:latin typeface="Courier New" panose="02070309020205020404" pitchFamily="49" charset="0"/>
                <a:cs typeface="Courier New" panose="02070309020205020404" pitchFamily="49" charset="0"/>
              </a:rPr>
              <a:t>リージョンをここに書く</a:t>
            </a:r>
            <a:endParaRPr lang="en-US" altLang="ja-JP" sz="1800" dirty="0">
              <a:latin typeface="Courier New" panose="02070309020205020404" pitchFamily="49" charset="0"/>
              <a:cs typeface="Courier New" panose="02070309020205020404" pitchFamily="49" charset="0"/>
            </a:endParaRPr>
          </a:p>
          <a:p>
            <a:pPr marL="457200" lvl="1" indent="0">
              <a:lnSpc>
                <a:spcPct val="80000"/>
              </a:lnSpc>
              <a:buNone/>
            </a:pPr>
            <a:r>
              <a:rPr lang="en-US" altLang="ja-JP" sz="1800" dirty="0">
                <a:latin typeface="Courier New" panose="02070309020205020404" pitchFamily="49" charset="0"/>
                <a:cs typeface="Courier New" panose="02070309020205020404" pitchFamily="49" charset="0"/>
              </a:rPr>
              <a:t>	};</a:t>
            </a:r>
          </a:p>
          <a:p>
            <a:pPr marL="457200" lvl="1" indent="0">
              <a:lnSpc>
                <a:spcPct val="80000"/>
              </a:lnSpc>
              <a:buNone/>
            </a:pPr>
            <a:r>
              <a:rPr lang="en-US" altLang="ja-JP" sz="1800" dirty="0" smtClean="0">
                <a:latin typeface="Courier New" panose="02070309020205020404" pitchFamily="49" charset="0"/>
                <a:cs typeface="Courier New" panose="02070309020205020404" pitchFamily="49" charset="0"/>
              </a:rPr>
              <a:t>};</a:t>
            </a:r>
            <a:endParaRPr lang="ja-JP" altLang="en-US" sz="1800" dirty="0" smtClean="0">
              <a:latin typeface="Courier New" panose="02070309020205020404" pitchFamily="49" charset="0"/>
              <a:cs typeface="Courier New" panose="02070309020205020404" pitchFamily="49" charset="0"/>
            </a:endParaRPr>
          </a:p>
        </p:txBody>
      </p:sp>
      <p:sp>
        <p:nvSpPr>
          <p:cNvPr id="4" name="スライド番号プレースホルダー 3"/>
          <p:cNvSpPr>
            <a:spLocks noGrp="1"/>
          </p:cNvSpPr>
          <p:nvPr>
            <p:ph type="sldNum" sz="quarter" idx="12"/>
          </p:nvPr>
        </p:nvSpPr>
        <p:spPr/>
        <p:txBody>
          <a:bodyPr/>
          <a:lstStyle/>
          <a:p>
            <a:fld id="{667C65CE-939C-4513-9A9A-E27E33898ACC}" type="slidenum">
              <a:rPr kumimoji="1" lang="ja-JP" altLang="en-US" smtClean="0"/>
              <a:t>10</a:t>
            </a:fld>
            <a:endParaRPr kumimoji="1" lang="ja-JP" altLang="en-US"/>
          </a:p>
        </p:txBody>
      </p:sp>
    </p:spTree>
    <p:extLst>
      <p:ext uri="{BB962C8B-B14F-4D97-AF65-F5344CB8AC3E}">
        <p14:creationId xmlns:p14="http://schemas.microsoft.com/office/powerpoint/2010/main" val="3959460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613458"/>
            <a:ext cx="7886700" cy="5563505"/>
          </a:xfrm>
        </p:spPr>
        <p:txBody>
          <a:bodyPr>
            <a:normAutofit/>
          </a:bodyPr>
          <a:lstStyle/>
          <a:p>
            <a:pPr marL="0" indent="0">
              <a:buNone/>
            </a:pPr>
            <a:r>
              <a:rPr kumimoji="1" lang="ja-JP" altLang="en-US" sz="2400" u="sng" dirty="0" smtClean="0"/>
              <a:t>保護ドメインとリージョン </a:t>
            </a:r>
            <a:r>
              <a:rPr kumimoji="1" lang="en-US" altLang="ja-JP" sz="2400" u="sng" dirty="0" smtClean="0"/>
              <a:t>(3)</a:t>
            </a:r>
          </a:p>
          <a:p>
            <a:r>
              <a:rPr kumimoji="1" lang="ja-JP" altLang="en-US" sz="2400" dirty="0" smtClean="0"/>
              <a:t>一つのノードには、一つのドメインタイプを指定できる</a:t>
            </a:r>
            <a:endParaRPr kumimoji="1" lang="en-US" altLang="ja-JP" sz="2400" dirty="0" smtClean="0"/>
          </a:p>
          <a:p>
            <a:pPr lvl="1"/>
            <a:r>
              <a:rPr lang="ja-JP" altLang="en-US" sz="2000" dirty="0" smtClean="0"/>
              <a:t>ドメインタイプ </a:t>
            </a:r>
            <a:r>
              <a:rPr lang="en-US" altLang="ja-JP" sz="2000" dirty="0" smtClean="0"/>
              <a:t>(HRP, HRP2) </a:t>
            </a:r>
            <a:r>
              <a:rPr lang="ja-JP" altLang="en-US" sz="2000" dirty="0" smtClean="0"/>
              <a:t>はノード内で一致しなくてはならない</a:t>
            </a:r>
            <a:endParaRPr lang="en-US" altLang="ja-JP" sz="2000" dirty="0" smtClean="0"/>
          </a:p>
          <a:p>
            <a:pPr marL="457200" lvl="1" indent="0">
              <a:buNone/>
            </a:pPr>
            <a:r>
              <a:rPr lang="ja-JP" altLang="en-US" dirty="0" smtClean="0"/>
              <a:t>不可の</a:t>
            </a:r>
            <a:r>
              <a:rPr lang="ja-JP" altLang="en-US" dirty="0"/>
              <a:t>例</a:t>
            </a:r>
            <a:endParaRPr lang="en-US" altLang="ja-JP" sz="2000" dirty="0" smtClean="0"/>
          </a:p>
          <a:p>
            <a:pPr marL="457200" lvl="1" indent="0">
              <a:buNone/>
            </a:pPr>
            <a:r>
              <a:rPr lang="en-US" altLang="ja-JP" sz="1800" dirty="0">
                <a:latin typeface="Courier New" panose="02070309020205020404" pitchFamily="49" charset="0"/>
                <a:cs typeface="Courier New" panose="02070309020205020404" pitchFamily="49" charset="0"/>
              </a:rPr>
              <a:t>[domain(HRP, “kernel” )]</a:t>
            </a:r>
          </a:p>
          <a:p>
            <a:pPr marL="457200" lvl="1" indent="0">
              <a:buNone/>
            </a:pPr>
            <a:r>
              <a:rPr lang="en-US" altLang="ja-JP" sz="1800" dirty="0">
                <a:latin typeface="Courier New" panose="02070309020205020404" pitchFamily="49" charset="0"/>
                <a:cs typeface="Courier New" panose="02070309020205020404" pitchFamily="49" charset="0"/>
              </a:rPr>
              <a:t>region </a:t>
            </a:r>
            <a:r>
              <a:rPr lang="en-US" altLang="ja-JP" sz="1800" dirty="0" err="1">
                <a:latin typeface="Courier New" panose="02070309020205020404" pitchFamily="49" charset="0"/>
                <a:cs typeface="Courier New" panose="02070309020205020404" pitchFamily="49" charset="0"/>
              </a:rPr>
              <a:t>rKernel</a:t>
            </a:r>
            <a:r>
              <a:rPr lang="en-US" altLang="ja-JP" sz="1800" dirty="0">
                <a:latin typeface="Courier New" panose="02070309020205020404" pitchFamily="49" charset="0"/>
                <a:cs typeface="Courier New" panose="02070309020205020404" pitchFamily="49" charset="0"/>
              </a:rPr>
              <a:t> </a:t>
            </a:r>
            <a:r>
              <a:rPr lang="en-US" altLang="ja-JP" sz="1800" dirty="0" smtClean="0">
                <a:latin typeface="Courier New" panose="02070309020205020404" pitchFamily="49" charset="0"/>
                <a:cs typeface="Courier New" panose="02070309020205020404" pitchFamily="49" charset="0"/>
              </a:rPr>
              <a:t>{</a:t>
            </a:r>
            <a:endParaRPr lang="en-US" altLang="ja-JP" sz="1800" dirty="0">
              <a:latin typeface="Courier New" panose="02070309020205020404" pitchFamily="49" charset="0"/>
              <a:cs typeface="Courier New" panose="02070309020205020404" pitchFamily="49" charset="0"/>
            </a:endParaRPr>
          </a:p>
          <a:p>
            <a:pPr marL="457200" lvl="1" indent="0">
              <a:buNone/>
            </a:pPr>
            <a:r>
              <a:rPr lang="en-US" altLang="ja-JP" sz="1800" dirty="0">
                <a:latin typeface="Courier New" panose="02070309020205020404" pitchFamily="49" charset="0"/>
                <a:cs typeface="Courier New" panose="02070309020205020404" pitchFamily="49" charset="0"/>
              </a:rPr>
              <a:t>	// </a:t>
            </a:r>
            <a:r>
              <a:rPr lang="ja-JP" altLang="en-US" sz="1800" dirty="0">
                <a:latin typeface="Courier New" panose="02070309020205020404" pitchFamily="49" charset="0"/>
                <a:cs typeface="Courier New" panose="02070309020205020404" pitchFamily="49" charset="0"/>
              </a:rPr>
              <a:t>カーネルドメインに属するセルの定義をここに</a:t>
            </a:r>
            <a:r>
              <a:rPr lang="ja-JP" altLang="en-US" sz="1800" dirty="0" smtClean="0">
                <a:latin typeface="Courier New" panose="02070309020205020404" pitchFamily="49" charset="0"/>
                <a:cs typeface="Courier New" panose="02070309020205020404" pitchFamily="49" charset="0"/>
              </a:rPr>
              <a:t>書く</a:t>
            </a:r>
            <a:endParaRPr lang="en-US" altLang="ja-JP" sz="1800" dirty="0" smtClean="0">
              <a:latin typeface="Courier New" panose="02070309020205020404" pitchFamily="49" charset="0"/>
              <a:cs typeface="Courier New" panose="02070309020205020404" pitchFamily="49" charset="0"/>
            </a:endParaRPr>
          </a:p>
          <a:p>
            <a:pPr marL="457200" lvl="1" indent="0">
              <a:buNone/>
            </a:pPr>
            <a:r>
              <a:rPr lang="en-US" altLang="ja-JP" sz="1800" dirty="0" smtClean="0">
                <a:latin typeface="Courier New" panose="02070309020205020404" pitchFamily="49" charset="0"/>
                <a:cs typeface="Courier New" panose="02070309020205020404" pitchFamily="49" charset="0"/>
              </a:rPr>
              <a:t>};</a:t>
            </a:r>
          </a:p>
          <a:p>
            <a:pPr marL="457200" lvl="1" indent="0">
              <a:buNone/>
            </a:pPr>
            <a:r>
              <a:rPr lang="en-US" altLang="ja-JP" sz="1800" dirty="0" smtClean="0">
                <a:latin typeface="Courier New" panose="02070309020205020404" pitchFamily="49" charset="0"/>
                <a:cs typeface="Courier New" panose="02070309020205020404" pitchFamily="49" charset="0"/>
              </a:rPr>
              <a:t>[domain(HRP2, “trusted” )]// </a:t>
            </a:r>
            <a:r>
              <a:rPr lang="ja-JP" altLang="en-US" sz="1800" dirty="0" smtClean="0">
                <a:latin typeface="Courier New" panose="02070309020205020404" pitchFamily="49" charset="0"/>
                <a:cs typeface="Courier New" panose="02070309020205020404" pitchFamily="49" charset="0"/>
              </a:rPr>
              <a:t>ドメインタイプ</a:t>
            </a:r>
            <a:r>
              <a:rPr lang="en-US" altLang="ja-JP" sz="1800" dirty="0" smtClean="0">
                <a:latin typeface="Courier New" panose="02070309020205020404" pitchFamily="49" charset="0"/>
                <a:cs typeface="Courier New" panose="02070309020205020404" pitchFamily="49" charset="0"/>
              </a:rPr>
              <a:t>HRP, HRP2</a:t>
            </a:r>
            <a:r>
              <a:rPr lang="ja-JP" altLang="en-US" sz="1800" dirty="0" smtClean="0">
                <a:latin typeface="Courier New" panose="02070309020205020404" pitchFamily="49" charset="0"/>
                <a:cs typeface="Courier New" panose="02070309020205020404" pitchFamily="49" charset="0"/>
              </a:rPr>
              <a:t>不一致</a:t>
            </a:r>
            <a:endParaRPr lang="en-US" altLang="ja-JP" sz="1800" dirty="0">
              <a:latin typeface="Courier New" panose="02070309020205020404" pitchFamily="49" charset="0"/>
              <a:cs typeface="Courier New" panose="02070309020205020404" pitchFamily="49" charset="0"/>
            </a:endParaRPr>
          </a:p>
          <a:p>
            <a:pPr marL="457200" lvl="1" indent="0">
              <a:buNone/>
            </a:pPr>
            <a:r>
              <a:rPr lang="en-US" altLang="ja-JP" sz="1800" dirty="0">
                <a:latin typeface="Courier New" panose="02070309020205020404" pitchFamily="49" charset="0"/>
                <a:cs typeface="Courier New" panose="02070309020205020404" pitchFamily="49" charset="0"/>
              </a:rPr>
              <a:t>region </a:t>
            </a:r>
            <a:r>
              <a:rPr lang="en-US" altLang="ja-JP" sz="1800" dirty="0" smtClean="0">
                <a:latin typeface="Courier New" panose="02070309020205020404" pitchFamily="49" charset="0"/>
                <a:cs typeface="Courier New" panose="02070309020205020404" pitchFamily="49" charset="0"/>
              </a:rPr>
              <a:t>rKernel2 {</a:t>
            </a:r>
            <a:endParaRPr lang="en-US" altLang="ja-JP" sz="1800" dirty="0">
              <a:latin typeface="Courier New" panose="02070309020205020404" pitchFamily="49" charset="0"/>
              <a:cs typeface="Courier New" panose="02070309020205020404" pitchFamily="49" charset="0"/>
            </a:endParaRPr>
          </a:p>
          <a:p>
            <a:pPr marL="457200" lvl="1" indent="0">
              <a:buNone/>
            </a:pPr>
            <a:r>
              <a:rPr lang="en-US" altLang="ja-JP" sz="1800" dirty="0">
                <a:latin typeface="Courier New" panose="02070309020205020404" pitchFamily="49" charset="0"/>
                <a:cs typeface="Courier New" panose="02070309020205020404" pitchFamily="49" charset="0"/>
              </a:rPr>
              <a:t>	// </a:t>
            </a:r>
            <a:r>
              <a:rPr lang="ja-JP" altLang="en-US" sz="1800" dirty="0">
                <a:latin typeface="Courier New" panose="02070309020205020404" pitchFamily="49" charset="0"/>
                <a:cs typeface="Courier New" panose="02070309020205020404" pitchFamily="49" charset="0"/>
              </a:rPr>
              <a:t>カーネルドメインに属するセルの定義をここに書く</a:t>
            </a:r>
            <a:endParaRPr lang="en-US" altLang="ja-JP" sz="1800" dirty="0">
              <a:latin typeface="Courier New" panose="02070309020205020404" pitchFamily="49" charset="0"/>
              <a:cs typeface="Courier New" panose="02070309020205020404" pitchFamily="49" charset="0"/>
            </a:endParaRPr>
          </a:p>
          <a:p>
            <a:pPr marL="457200" lvl="1" indent="0">
              <a:buNone/>
            </a:pPr>
            <a:r>
              <a:rPr lang="en-US" altLang="ja-JP" sz="1800" dirty="0">
                <a:latin typeface="Courier New" panose="02070309020205020404" pitchFamily="49" charset="0"/>
                <a:cs typeface="Courier New" panose="02070309020205020404" pitchFamily="49" charset="0"/>
              </a:rPr>
              <a:t>};</a:t>
            </a:r>
          </a:p>
          <a:p>
            <a:pPr marL="457200" lvl="1" indent="0">
              <a:buNone/>
            </a:pPr>
            <a:endParaRPr lang="en-US" altLang="ja-JP" sz="1800" dirty="0">
              <a:latin typeface="Courier New" panose="02070309020205020404" pitchFamily="49" charset="0"/>
              <a:cs typeface="Courier New" panose="02070309020205020404" pitchFamily="49" charset="0"/>
            </a:endParaRPr>
          </a:p>
        </p:txBody>
      </p:sp>
      <p:sp>
        <p:nvSpPr>
          <p:cNvPr id="2" name="スライド番号プレースホルダー 1"/>
          <p:cNvSpPr>
            <a:spLocks noGrp="1"/>
          </p:cNvSpPr>
          <p:nvPr>
            <p:ph type="sldNum" sz="quarter" idx="12"/>
          </p:nvPr>
        </p:nvSpPr>
        <p:spPr/>
        <p:txBody>
          <a:bodyPr/>
          <a:lstStyle/>
          <a:p>
            <a:fld id="{667C65CE-939C-4513-9A9A-E27E33898ACC}" type="slidenum">
              <a:rPr kumimoji="1" lang="ja-JP" altLang="en-US" smtClean="0"/>
              <a:t>11</a:t>
            </a:fld>
            <a:endParaRPr kumimoji="1" lang="ja-JP" altLang="en-US"/>
          </a:p>
        </p:txBody>
      </p:sp>
      <p:sp>
        <p:nvSpPr>
          <p:cNvPr id="5" name="円/楕円 4"/>
          <p:cNvSpPr/>
          <p:nvPr/>
        </p:nvSpPr>
        <p:spPr>
          <a:xfrm>
            <a:off x="2226732" y="2125133"/>
            <a:ext cx="524933" cy="3132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2133599" y="3378210"/>
            <a:ext cx="787401" cy="3132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リーフォーム 7"/>
          <p:cNvSpPr/>
          <p:nvPr/>
        </p:nvSpPr>
        <p:spPr>
          <a:xfrm>
            <a:off x="2751668" y="1991494"/>
            <a:ext cx="923416" cy="1420574"/>
          </a:xfrm>
          <a:custGeom>
            <a:avLst/>
            <a:gdLst>
              <a:gd name="connsiteX0" fmla="*/ 0 w 601390"/>
              <a:gd name="connsiteY0" fmla="*/ 308448 h 1510715"/>
              <a:gd name="connsiteX1" fmla="*/ 601133 w 601390"/>
              <a:gd name="connsiteY1" fmla="*/ 79848 h 1510715"/>
              <a:gd name="connsiteX2" fmla="*/ 59266 w 601390"/>
              <a:gd name="connsiteY2" fmla="*/ 1510715 h 1510715"/>
              <a:gd name="connsiteX0" fmla="*/ 0 w 736773"/>
              <a:gd name="connsiteY0" fmla="*/ 275058 h 1477325"/>
              <a:gd name="connsiteX1" fmla="*/ 736599 w 736773"/>
              <a:gd name="connsiteY1" fmla="*/ 88791 h 1477325"/>
              <a:gd name="connsiteX2" fmla="*/ 59266 w 736773"/>
              <a:gd name="connsiteY2" fmla="*/ 1477325 h 1477325"/>
              <a:gd name="connsiteX0" fmla="*/ 0 w 827220"/>
              <a:gd name="connsiteY0" fmla="*/ 230135 h 1432402"/>
              <a:gd name="connsiteX1" fmla="*/ 736599 w 827220"/>
              <a:gd name="connsiteY1" fmla="*/ 43868 h 1432402"/>
              <a:gd name="connsiteX2" fmla="*/ 59266 w 827220"/>
              <a:gd name="connsiteY2" fmla="*/ 1432402 h 1432402"/>
              <a:gd name="connsiteX0" fmla="*/ 0 w 800181"/>
              <a:gd name="connsiteY0" fmla="*/ 278809 h 1481076"/>
              <a:gd name="connsiteX1" fmla="*/ 736599 w 800181"/>
              <a:gd name="connsiteY1" fmla="*/ 92542 h 1481076"/>
              <a:gd name="connsiteX2" fmla="*/ 59266 w 800181"/>
              <a:gd name="connsiteY2" fmla="*/ 1481076 h 1481076"/>
              <a:gd name="connsiteX0" fmla="*/ 0 w 967428"/>
              <a:gd name="connsiteY0" fmla="*/ 291948 h 1494215"/>
              <a:gd name="connsiteX1" fmla="*/ 914399 w 967428"/>
              <a:gd name="connsiteY1" fmla="*/ 88747 h 1494215"/>
              <a:gd name="connsiteX2" fmla="*/ 59266 w 967428"/>
              <a:gd name="connsiteY2" fmla="*/ 1494215 h 1494215"/>
              <a:gd name="connsiteX0" fmla="*/ 0 w 923416"/>
              <a:gd name="connsiteY0" fmla="*/ 218307 h 1420574"/>
              <a:gd name="connsiteX1" fmla="*/ 914399 w 923416"/>
              <a:gd name="connsiteY1" fmla="*/ 15106 h 1420574"/>
              <a:gd name="connsiteX2" fmla="*/ 59266 w 923416"/>
              <a:gd name="connsiteY2" fmla="*/ 1420574 h 1420574"/>
            </a:gdLst>
            <a:ahLst/>
            <a:cxnLst>
              <a:cxn ang="0">
                <a:pos x="connsiteX0" y="connsiteY0"/>
              </a:cxn>
              <a:cxn ang="0">
                <a:pos x="connsiteX1" y="connsiteY1"/>
              </a:cxn>
              <a:cxn ang="0">
                <a:pos x="connsiteX2" y="connsiteY2"/>
              </a:cxn>
            </a:cxnLst>
            <a:rect l="l" t="t" r="r" b="b"/>
            <a:pathLst>
              <a:path w="923416" h="1420574">
                <a:moveTo>
                  <a:pt x="0" y="218307"/>
                </a:moveTo>
                <a:cubicBezTo>
                  <a:pt x="295627" y="3818"/>
                  <a:pt x="819855" y="-24406"/>
                  <a:pt x="914399" y="15106"/>
                </a:cubicBezTo>
                <a:cubicBezTo>
                  <a:pt x="1008943" y="54618"/>
                  <a:pt x="335138" y="805329"/>
                  <a:pt x="59266" y="14205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3675084" y="1837605"/>
            <a:ext cx="5207000" cy="307777"/>
          </a:xfrm>
          <a:prstGeom prst="rect">
            <a:avLst/>
          </a:prstGeom>
          <a:noFill/>
        </p:spPr>
        <p:txBody>
          <a:bodyPr wrap="square" rtlCol="0">
            <a:spAutoFit/>
          </a:bodyPr>
          <a:lstStyle/>
          <a:p>
            <a:r>
              <a:rPr lang="ja-JP" altLang="en-US" sz="1400" dirty="0" smtClean="0"/>
              <a:t>同一ノードで、異なるドメインタイプ</a:t>
            </a:r>
            <a:r>
              <a:rPr lang="ja-JP" altLang="en-US" sz="1400" dirty="0"/>
              <a:t>の</a:t>
            </a:r>
            <a:r>
              <a:rPr lang="ja-JP" altLang="en-US" sz="1400" dirty="0" smtClean="0"/>
              <a:t>指定は不可</a:t>
            </a:r>
            <a:endParaRPr kumimoji="1" lang="ja-JP" altLang="en-US" sz="1400" dirty="0"/>
          </a:p>
        </p:txBody>
      </p:sp>
    </p:spTree>
    <p:extLst>
      <p:ext uri="{BB962C8B-B14F-4D97-AF65-F5344CB8AC3E}">
        <p14:creationId xmlns:p14="http://schemas.microsoft.com/office/powerpoint/2010/main" val="1584773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613458"/>
            <a:ext cx="7886700" cy="5563505"/>
          </a:xfrm>
        </p:spPr>
        <p:txBody>
          <a:bodyPr>
            <a:normAutofit/>
          </a:bodyPr>
          <a:lstStyle/>
          <a:p>
            <a:pPr marL="0" indent="0">
              <a:buNone/>
            </a:pPr>
            <a:r>
              <a:rPr kumimoji="1" lang="ja-JP" altLang="en-US" sz="2400" u="sng" dirty="0" smtClean="0"/>
              <a:t>リージョンの書き方</a:t>
            </a:r>
            <a:r>
              <a:rPr lang="ja-JP" altLang="en-US" u="sng" dirty="0" smtClean="0"/>
              <a:t>のポイント</a:t>
            </a:r>
            <a:endParaRPr kumimoji="1" lang="en-US" altLang="ja-JP" sz="2400" u="sng" dirty="0" smtClean="0"/>
          </a:p>
          <a:p>
            <a:pPr marL="0" indent="0">
              <a:buNone/>
            </a:pPr>
            <a:r>
              <a:rPr kumimoji="1" lang="ja-JP" altLang="en-US" sz="2400" dirty="0" smtClean="0"/>
              <a:t>リージョンは、分けてかける</a:t>
            </a:r>
            <a:endParaRPr kumimoji="1" lang="en-US" altLang="ja-JP" sz="2400" dirty="0" smtClean="0"/>
          </a:p>
          <a:p>
            <a:pPr marL="457200" lvl="1" indent="0">
              <a:buNone/>
            </a:pPr>
            <a:r>
              <a:rPr lang="ja-JP" altLang="en-US" sz="1800" dirty="0" smtClean="0">
                <a:latin typeface="Courier New" panose="02070309020205020404" pitchFamily="49" charset="0"/>
                <a:cs typeface="Courier New" panose="02070309020205020404" pitchFamily="49" charset="0"/>
              </a:rPr>
              <a:t>例</a:t>
            </a:r>
            <a:endParaRPr lang="en-US" altLang="ja-JP" sz="1800" dirty="0" smtClean="0">
              <a:latin typeface="Courier New" panose="02070309020205020404" pitchFamily="49" charset="0"/>
              <a:cs typeface="Courier New" panose="02070309020205020404" pitchFamily="49" charset="0"/>
            </a:endParaRPr>
          </a:p>
          <a:p>
            <a:pPr marL="457200" lvl="1" indent="0">
              <a:buNone/>
            </a:pPr>
            <a:r>
              <a:rPr lang="en-US" altLang="ja-JP" sz="1800" dirty="0" smtClean="0">
                <a:latin typeface="Courier New" panose="02070309020205020404" pitchFamily="49" charset="0"/>
                <a:cs typeface="Courier New" panose="02070309020205020404" pitchFamily="49" charset="0"/>
              </a:rPr>
              <a:t>[domain(</a:t>
            </a:r>
            <a:r>
              <a:rPr lang="en-US" altLang="ja-JP" sz="1800" dirty="0" err="1" smtClean="0">
                <a:latin typeface="Courier New" panose="02070309020205020404" pitchFamily="49" charset="0"/>
                <a:cs typeface="Courier New" panose="02070309020205020404" pitchFamily="49" charset="0"/>
              </a:rPr>
              <a:t>HRP,”kernel</a:t>
            </a:r>
            <a:r>
              <a:rPr lang="en-US" altLang="ja-JP" sz="1800" dirty="0" smtClean="0">
                <a:latin typeface="Courier New" panose="02070309020205020404" pitchFamily="49" charset="0"/>
                <a:cs typeface="Courier New" panose="02070309020205020404" pitchFamily="49" charset="0"/>
              </a:rPr>
              <a:t>”)]	// </a:t>
            </a:r>
            <a:r>
              <a:rPr lang="ja-JP" altLang="en-US" sz="1800" dirty="0" smtClean="0">
                <a:latin typeface="Courier New" panose="02070309020205020404" pitchFamily="49" charset="0"/>
                <a:cs typeface="Courier New" panose="02070309020205020404" pitchFamily="49" charset="0"/>
              </a:rPr>
              <a:t>初出で</a:t>
            </a:r>
            <a:r>
              <a:rPr lang="ja-JP" altLang="en-US" sz="1800" dirty="0">
                <a:latin typeface="Courier New" panose="02070309020205020404" pitchFamily="49" charset="0"/>
                <a:cs typeface="Courier New" panose="02070309020205020404" pitchFamily="49" charset="0"/>
              </a:rPr>
              <a:t>ドメイン</a:t>
            </a:r>
            <a:r>
              <a:rPr lang="ja-JP" altLang="en-US" sz="1800" dirty="0" smtClean="0">
                <a:latin typeface="Courier New" panose="02070309020205020404" pitchFamily="49" charset="0"/>
                <a:cs typeface="Courier New" panose="02070309020205020404" pitchFamily="49" charset="0"/>
              </a:rPr>
              <a:t>指定子を書く</a:t>
            </a:r>
            <a:endParaRPr lang="en-US" altLang="ja-JP" sz="1800" dirty="0" smtClean="0">
              <a:latin typeface="Courier New" panose="02070309020205020404" pitchFamily="49" charset="0"/>
              <a:cs typeface="Courier New" panose="02070309020205020404" pitchFamily="49" charset="0"/>
            </a:endParaRPr>
          </a:p>
          <a:p>
            <a:pPr marL="457200" lvl="1" indent="0">
              <a:buNone/>
            </a:pPr>
            <a:r>
              <a:rPr lang="en-US" altLang="ja-JP" sz="1800" dirty="0" smtClean="0">
                <a:latin typeface="Courier New" panose="02070309020205020404" pitchFamily="49" charset="0"/>
                <a:cs typeface="Courier New" panose="02070309020205020404" pitchFamily="49" charset="0"/>
              </a:rPr>
              <a:t>region </a:t>
            </a:r>
            <a:r>
              <a:rPr lang="en-US" altLang="ja-JP" sz="1800" dirty="0" err="1" smtClean="0">
                <a:latin typeface="Courier New" panose="02070309020205020404" pitchFamily="49" charset="0"/>
                <a:cs typeface="Courier New" panose="02070309020205020404" pitchFamily="49" charset="0"/>
              </a:rPr>
              <a:t>rKernelDomain</a:t>
            </a:r>
            <a:r>
              <a:rPr lang="en-US" altLang="ja-JP" sz="1800" dirty="0" smtClean="0">
                <a:latin typeface="Courier New" panose="02070309020205020404" pitchFamily="49" charset="0"/>
                <a:cs typeface="Courier New" panose="02070309020205020404" pitchFamily="49" charset="0"/>
              </a:rPr>
              <a:t> {  // </a:t>
            </a:r>
            <a:r>
              <a:rPr lang="en-US" altLang="ja-JP" sz="1800" dirty="0" err="1" smtClean="0">
                <a:latin typeface="Courier New" panose="02070309020205020404" pitchFamily="49" charset="0"/>
                <a:cs typeface="Courier New" panose="02070309020205020404" pitchFamily="49" charset="0"/>
              </a:rPr>
              <a:t>kernel.cdl</a:t>
            </a:r>
            <a:r>
              <a:rPr lang="en-US" altLang="ja-JP" sz="1800" dirty="0" smtClean="0">
                <a:latin typeface="Courier New" panose="02070309020205020404" pitchFamily="49" charset="0"/>
                <a:cs typeface="Courier New" panose="02070309020205020404" pitchFamily="49" charset="0"/>
              </a:rPr>
              <a:t> </a:t>
            </a:r>
            <a:r>
              <a:rPr lang="ja-JP" altLang="en-US" sz="1800" dirty="0" smtClean="0">
                <a:latin typeface="Courier New" panose="02070309020205020404" pitchFamily="49" charset="0"/>
                <a:cs typeface="Courier New" panose="02070309020205020404" pitchFamily="49" charset="0"/>
              </a:rPr>
              <a:t>で定義済み</a:t>
            </a:r>
            <a:endParaRPr lang="en-US" altLang="ja-JP" sz="1800" dirty="0" smtClean="0">
              <a:latin typeface="Courier New" panose="02070309020205020404" pitchFamily="49" charset="0"/>
              <a:cs typeface="Courier New" panose="02070309020205020404" pitchFamily="49" charset="0"/>
            </a:endParaRPr>
          </a:p>
          <a:p>
            <a:pPr marL="457200" lvl="1" indent="0">
              <a:buNone/>
            </a:pPr>
            <a:r>
              <a:rPr lang="en-US" altLang="ja-JP" sz="1800" dirty="0" smtClean="0">
                <a:latin typeface="Courier New" panose="02070309020205020404" pitchFamily="49" charset="0"/>
                <a:cs typeface="Courier New" panose="02070309020205020404" pitchFamily="49" charset="0"/>
              </a:rPr>
              <a:t>};</a:t>
            </a:r>
          </a:p>
          <a:p>
            <a:pPr marL="457200" lvl="1" indent="0">
              <a:buNone/>
            </a:pPr>
            <a:endParaRPr lang="en-US" altLang="ja-JP" sz="1800" dirty="0" smtClean="0">
              <a:latin typeface="Courier New" panose="02070309020205020404" pitchFamily="49" charset="0"/>
              <a:cs typeface="Courier New" panose="02070309020205020404" pitchFamily="49" charset="0"/>
            </a:endParaRPr>
          </a:p>
          <a:p>
            <a:pPr marL="457200" lvl="1" indent="0">
              <a:buNone/>
            </a:pPr>
            <a:r>
              <a:rPr lang="en-US" altLang="ja-JP" sz="1800" strike="sngStrike" dirty="0" smtClean="0">
                <a:latin typeface="Courier New" panose="02070309020205020404" pitchFamily="49" charset="0"/>
                <a:cs typeface="Courier New" panose="02070309020205020404" pitchFamily="49" charset="0"/>
              </a:rPr>
              <a:t>[</a:t>
            </a:r>
            <a:r>
              <a:rPr lang="en-US" altLang="ja-JP" sz="1800" strike="sngStrike" dirty="0">
                <a:latin typeface="Courier New" panose="02070309020205020404" pitchFamily="49" charset="0"/>
                <a:cs typeface="Courier New" panose="02070309020205020404" pitchFamily="49" charset="0"/>
              </a:rPr>
              <a:t>domain(</a:t>
            </a:r>
            <a:r>
              <a:rPr lang="en-US" altLang="ja-JP" sz="1800" strike="sngStrike" dirty="0" err="1">
                <a:latin typeface="Courier New" panose="02070309020205020404" pitchFamily="49" charset="0"/>
                <a:cs typeface="Courier New" panose="02070309020205020404" pitchFamily="49" charset="0"/>
              </a:rPr>
              <a:t>HRP,”kernel</a:t>
            </a:r>
            <a:r>
              <a:rPr lang="en-US" altLang="ja-JP" sz="1800" strike="sngStrike" dirty="0" smtClean="0">
                <a:latin typeface="Courier New" panose="02070309020205020404" pitchFamily="49" charset="0"/>
                <a:cs typeface="Courier New" panose="02070309020205020404" pitchFamily="49" charset="0"/>
              </a:rPr>
              <a:t>”)] </a:t>
            </a:r>
            <a:r>
              <a:rPr lang="en-US" altLang="ja-JP" sz="1800" dirty="0" smtClean="0">
                <a:latin typeface="Courier New" panose="02070309020205020404" pitchFamily="49" charset="0"/>
                <a:cs typeface="Courier New" panose="02070309020205020404" pitchFamily="49" charset="0"/>
              </a:rPr>
              <a:t>	// 2</a:t>
            </a:r>
            <a:r>
              <a:rPr lang="ja-JP" altLang="en-US" sz="1800" dirty="0" smtClean="0">
                <a:latin typeface="Courier New" panose="02070309020205020404" pitchFamily="49" charset="0"/>
                <a:cs typeface="Courier New" panose="02070309020205020404" pitchFamily="49" charset="0"/>
              </a:rPr>
              <a:t>回目以降、指定できない</a:t>
            </a:r>
            <a:endParaRPr lang="en-US" altLang="ja-JP" sz="1800" dirty="0">
              <a:latin typeface="Courier New" panose="02070309020205020404" pitchFamily="49" charset="0"/>
              <a:cs typeface="Courier New" panose="02070309020205020404" pitchFamily="49" charset="0"/>
            </a:endParaRPr>
          </a:p>
          <a:p>
            <a:pPr marL="457200" lvl="1" indent="0">
              <a:buNone/>
            </a:pPr>
            <a:r>
              <a:rPr lang="en-US" altLang="ja-JP" sz="1800" dirty="0">
                <a:latin typeface="Courier New" panose="02070309020205020404" pitchFamily="49" charset="0"/>
                <a:cs typeface="Courier New" panose="02070309020205020404" pitchFamily="49" charset="0"/>
              </a:rPr>
              <a:t>region </a:t>
            </a:r>
            <a:r>
              <a:rPr lang="en-US" altLang="ja-JP" sz="1800" dirty="0" err="1" smtClean="0">
                <a:latin typeface="Courier New" panose="02070309020205020404" pitchFamily="49" charset="0"/>
                <a:cs typeface="Courier New" panose="02070309020205020404" pitchFamily="49" charset="0"/>
              </a:rPr>
              <a:t>rKernelDomain</a:t>
            </a:r>
            <a:r>
              <a:rPr lang="en-US" altLang="ja-JP" sz="1800" dirty="0" smtClean="0">
                <a:latin typeface="Courier New" panose="02070309020205020404" pitchFamily="49" charset="0"/>
                <a:cs typeface="Courier New" panose="02070309020205020404" pitchFamily="49" charset="0"/>
              </a:rPr>
              <a:t> {	// </a:t>
            </a:r>
            <a:r>
              <a:rPr lang="ja-JP" altLang="en-US" sz="1800" dirty="0" smtClean="0">
                <a:latin typeface="Courier New" panose="02070309020205020404" pitchFamily="49" charset="0"/>
                <a:cs typeface="Courier New" panose="02070309020205020404" pitchFamily="49" charset="0"/>
              </a:rPr>
              <a:t>再び </a:t>
            </a:r>
            <a:r>
              <a:rPr lang="en-US" altLang="ja-JP" sz="1800" dirty="0" err="1" smtClean="0">
                <a:latin typeface="Courier New" panose="02070309020205020404" pitchFamily="49" charset="0"/>
                <a:cs typeface="Courier New" panose="02070309020205020404" pitchFamily="49" charset="0"/>
              </a:rPr>
              <a:t>rKernelDomain</a:t>
            </a:r>
            <a:endParaRPr lang="en-US" altLang="ja-JP" sz="1800" dirty="0">
              <a:latin typeface="Courier New" panose="02070309020205020404" pitchFamily="49" charset="0"/>
              <a:cs typeface="Courier New" panose="02070309020205020404" pitchFamily="49" charset="0"/>
            </a:endParaRPr>
          </a:p>
          <a:p>
            <a:pPr marL="457200" lvl="1" indent="0">
              <a:buNone/>
            </a:pPr>
            <a:r>
              <a:rPr lang="en-US" altLang="ja-JP" sz="1800" dirty="0">
                <a:latin typeface="Courier New" panose="02070309020205020404" pitchFamily="49" charset="0"/>
                <a:cs typeface="Courier New" panose="02070309020205020404" pitchFamily="49" charset="0"/>
              </a:rPr>
              <a:t>    // </a:t>
            </a:r>
            <a:r>
              <a:rPr lang="ja-JP" altLang="en-US" sz="1800" dirty="0">
                <a:latin typeface="Courier New" panose="02070309020205020404" pitchFamily="49" charset="0"/>
                <a:cs typeface="Courier New" panose="02070309020205020404" pitchFamily="49" charset="0"/>
              </a:rPr>
              <a:t>カーネルリージョンのセル</a:t>
            </a:r>
            <a:endParaRPr lang="en-US" altLang="ja-JP" sz="1800" dirty="0">
              <a:latin typeface="Courier New" panose="02070309020205020404" pitchFamily="49" charset="0"/>
              <a:cs typeface="Courier New" panose="02070309020205020404" pitchFamily="49" charset="0"/>
            </a:endParaRPr>
          </a:p>
          <a:p>
            <a:pPr marL="457200" lvl="1" indent="0">
              <a:buNone/>
            </a:pPr>
            <a:r>
              <a:rPr lang="en-US" altLang="ja-JP" sz="1800" dirty="0">
                <a:latin typeface="Courier New" panose="02070309020205020404" pitchFamily="49" charset="0"/>
                <a:cs typeface="Courier New" panose="02070309020205020404" pitchFamily="49" charset="0"/>
              </a:rPr>
              <a:t>};</a:t>
            </a:r>
          </a:p>
          <a:p>
            <a:pPr marL="457200" lvl="1" indent="0">
              <a:buNone/>
            </a:pPr>
            <a:endParaRPr lang="en-US" altLang="ja-JP" sz="1800" dirty="0" smtClean="0">
              <a:latin typeface="Courier New" panose="02070309020205020404" pitchFamily="49" charset="0"/>
              <a:cs typeface="Courier New" panose="02070309020205020404" pitchFamily="49" charset="0"/>
            </a:endParaRPr>
          </a:p>
          <a:p>
            <a:pPr marL="457200" lvl="1" indent="0">
              <a:buNone/>
            </a:pPr>
            <a:endParaRPr lang="en-US" altLang="ja-JP" sz="1800" dirty="0" smtClean="0">
              <a:latin typeface="Courier New" panose="02070309020205020404" pitchFamily="49" charset="0"/>
              <a:cs typeface="Courier New" panose="02070309020205020404" pitchFamily="49" charset="0"/>
            </a:endParaRPr>
          </a:p>
          <a:p>
            <a:pPr lvl="1"/>
            <a:r>
              <a:rPr lang="en-US" altLang="ja-JP" dirty="0" err="1" smtClean="0">
                <a:latin typeface="Courier New" panose="02070309020205020404" pitchFamily="49" charset="0"/>
                <a:cs typeface="Courier New" panose="02070309020205020404" pitchFamily="49" charset="0"/>
              </a:rPr>
              <a:t>rKernelDomain</a:t>
            </a:r>
            <a:r>
              <a:rPr lang="en-US" altLang="ja-JP" dirty="0" smtClean="0">
                <a:latin typeface="Courier New" panose="02070309020205020404" pitchFamily="49" charset="0"/>
                <a:cs typeface="Courier New" panose="02070309020205020404" pitchFamily="49" charset="0"/>
              </a:rPr>
              <a:t> </a:t>
            </a:r>
            <a:r>
              <a:rPr lang="ja-JP" altLang="en-US" dirty="0" smtClean="0">
                <a:latin typeface="Courier New" panose="02070309020205020404" pitchFamily="49" charset="0"/>
                <a:cs typeface="Courier New" panose="02070309020205020404" pitchFamily="49" charset="0"/>
              </a:rPr>
              <a:t>は、</a:t>
            </a:r>
            <a:r>
              <a:rPr lang="en-US" altLang="ja-JP" dirty="0" smtClean="0">
                <a:latin typeface="Courier New" panose="02070309020205020404" pitchFamily="49" charset="0"/>
                <a:cs typeface="Courier New" panose="02070309020205020404" pitchFamily="49" charset="0"/>
              </a:rPr>
              <a:t>HRP3 </a:t>
            </a:r>
            <a:r>
              <a:rPr lang="ja-JP" altLang="en-US" dirty="0" smtClean="0">
                <a:latin typeface="Courier New" panose="02070309020205020404" pitchFamily="49" charset="0"/>
                <a:cs typeface="Courier New" panose="02070309020205020404" pitchFamily="49" charset="0"/>
              </a:rPr>
              <a:t>の</a:t>
            </a:r>
            <a:r>
              <a:rPr lang="en-US" altLang="ja-JP" dirty="0" smtClean="0">
                <a:latin typeface="Courier New" panose="02070309020205020404" pitchFamily="49" charset="0"/>
                <a:cs typeface="Courier New" panose="02070309020205020404" pitchFamily="49" charset="0"/>
              </a:rPr>
              <a:t> </a:t>
            </a:r>
            <a:r>
              <a:rPr lang="en-US" altLang="ja-JP" dirty="0" err="1" smtClean="0">
                <a:latin typeface="Courier New" panose="02070309020205020404" pitchFamily="49" charset="0"/>
                <a:cs typeface="Courier New" panose="02070309020205020404" pitchFamily="49" charset="0"/>
              </a:rPr>
              <a:t>kernel.cdl</a:t>
            </a:r>
            <a:r>
              <a:rPr lang="en-US" altLang="ja-JP" dirty="0" smtClean="0">
                <a:latin typeface="Courier New" panose="02070309020205020404" pitchFamily="49" charset="0"/>
                <a:cs typeface="Courier New" panose="02070309020205020404" pitchFamily="49" charset="0"/>
              </a:rPr>
              <a:t> </a:t>
            </a:r>
            <a:r>
              <a:rPr lang="ja-JP" altLang="en-US" dirty="0" smtClean="0">
                <a:latin typeface="Courier New" panose="02070309020205020404" pitchFamily="49" charset="0"/>
                <a:cs typeface="Courier New" panose="02070309020205020404" pitchFamily="49" charset="0"/>
              </a:rPr>
              <a:t>で定義済みのため、ユーザーの </a:t>
            </a:r>
            <a:r>
              <a:rPr lang="en-US" altLang="ja-JP" dirty="0" smtClean="0">
                <a:latin typeface="Courier New" panose="02070309020205020404" pitchFamily="49" charset="0"/>
                <a:cs typeface="Courier New" panose="02070309020205020404" pitchFamily="49" charset="0"/>
              </a:rPr>
              <a:t>CDL </a:t>
            </a:r>
            <a:r>
              <a:rPr lang="ja-JP" altLang="en-US" dirty="0" smtClean="0">
                <a:latin typeface="Courier New" panose="02070309020205020404" pitchFamily="49" charset="0"/>
                <a:cs typeface="Courier New" panose="02070309020205020404" pitchFamily="49" charset="0"/>
              </a:rPr>
              <a:t>では </a:t>
            </a:r>
            <a:r>
              <a:rPr lang="en-US" altLang="ja-JP" dirty="0" smtClean="0">
                <a:latin typeface="Courier New" panose="02070309020205020404" pitchFamily="49" charset="0"/>
                <a:cs typeface="Courier New" panose="02070309020205020404" pitchFamily="49" charset="0"/>
              </a:rPr>
              <a:t>2</a:t>
            </a:r>
            <a:r>
              <a:rPr lang="ja-JP" altLang="en-US" dirty="0" smtClean="0">
                <a:latin typeface="Courier New" panose="02070309020205020404" pitchFamily="49" charset="0"/>
                <a:cs typeface="Courier New" panose="02070309020205020404" pitchFamily="49" charset="0"/>
              </a:rPr>
              <a:t>回目以降の定義となり、</a:t>
            </a:r>
            <a:r>
              <a:rPr lang="en-US" altLang="ja-JP" dirty="0">
                <a:latin typeface="Courier New" panose="02070309020205020404" pitchFamily="49" charset="0"/>
                <a:cs typeface="Courier New" panose="02070309020205020404" pitchFamily="49" charset="0"/>
              </a:rPr>
              <a:t> </a:t>
            </a:r>
            <a:r>
              <a:rPr lang="en-US" altLang="ja-JP" dirty="0" err="1" smtClean="0">
                <a:latin typeface="Courier New" panose="02070309020205020404" pitchFamily="49" charset="0"/>
                <a:cs typeface="Courier New" panose="02070309020205020404" pitchFamily="49" charset="0"/>
              </a:rPr>
              <a:t>rKernelDomain</a:t>
            </a:r>
            <a:r>
              <a:rPr lang="ja-JP" altLang="en-US" dirty="0" smtClean="0">
                <a:latin typeface="Courier New" panose="02070309020205020404" pitchFamily="49" charset="0"/>
                <a:cs typeface="Courier New" panose="02070309020205020404" pitchFamily="49" charset="0"/>
              </a:rPr>
              <a:t>　に対するドメイン指定子を記述することはない。</a:t>
            </a:r>
            <a:endParaRPr lang="en-US" altLang="ja-JP" dirty="0">
              <a:latin typeface="Courier New" panose="02070309020205020404" pitchFamily="49" charset="0"/>
              <a:cs typeface="Courier New" panose="02070309020205020404" pitchFamily="49" charset="0"/>
            </a:endParaRPr>
          </a:p>
        </p:txBody>
      </p:sp>
      <p:sp>
        <p:nvSpPr>
          <p:cNvPr id="2" name="スライド番号プレースホルダー 1"/>
          <p:cNvSpPr>
            <a:spLocks noGrp="1"/>
          </p:cNvSpPr>
          <p:nvPr>
            <p:ph type="sldNum" sz="quarter" idx="12"/>
          </p:nvPr>
        </p:nvSpPr>
        <p:spPr/>
        <p:txBody>
          <a:bodyPr/>
          <a:lstStyle/>
          <a:p>
            <a:fld id="{667C65CE-939C-4513-9A9A-E27E33898ACC}" type="slidenum">
              <a:rPr kumimoji="1" lang="ja-JP" altLang="en-US" smtClean="0"/>
              <a:t>12</a:t>
            </a:fld>
            <a:endParaRPr kumimoji="1" lang="ja-JP" altLang="en-US"/>
          </a:p>
        </p:txBody>
      </p:sp>
    </p:spTree>
    <p:extLst>
      <p:ext uri="{BB962C8B-B14F-4D97-AF65-F5344CB8AC3E}">
        <p14:creationId xmlns:p14="http://schemas.microsoft.com/office/powerpoint/2010/main" val="4267125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marL="0" indent="0">
              <a:buNone/>
            </a:pPr>
            <a:r>
              <a:rPr kumimoji="1" lang="ja-JP" altLang="en-US" u="sng" dirty="0" smtClean="0"/>
              <a:t>ドメイン種別</a:t>
            </a:r>
            <a:endParaRPr kumimoji="1" lang="en-US" altLang="ja-JP" u="sng" dirty="0" smtClean="0"/>
          </a:p>
          <a:p>
            <a:r>
              <a:rPr lang="en-US" altLang="ja-JP" dirty="0" smtClean="0">
                <a:latin typeface="+mn-ea"/>
                <a:cs typeface="Courier New" panose="02070309020205020404" pitchFamily="49" charset="0"/>
              </a:rPr>
              <a:t>HRP3 </a:t>
            </a:r>
            <a:r>
              <a:rPr lang="ja-JP" altLang="en-US" dirty="0" smtClean="0">
                <a:latin typeface="+mn-ea"/>
                <a:cs typeface="Courier New" panose="02070309020205020404" pitchFamily="49" charset="0"/>
              </a:rPr>
              <a:t>のドメイン種別は、</a:t>
            </a:r>
            <a:r>
              <a:rPr lang="en-US" altLang="ja-JP" dirty="0" smtClean="0">
                <a:latin typeface="+mn-ea"/>
                <a:cs typeface="Courier New" panose="02070309020205020404" pitchFamily="49" charset="0"/>
              </a:rPr>
              <a:t>3</a:t>
            </a:r>
            <a:r>
              <a:rPr lang="ja-JP" altLang="en-US" dirty="0" smtClean="0">
                <a:latin typeface="+mn-ea"/>
                <a:cs typeface="Courier New" panose="02070309020205020404" pitchFamily="49" charset="0"/>
              </a:rPr>
              <a:t>種類ある</a:t>
            </a:r>
            <a:endParaRPr lang="en-US" altLang="ja-JP" dirty="0" smtClean="0">
              <a:latin typeface="+mn-ea"/>
              <a:cs typeface="Courier New" panose="02070309020205020404" pitchFamily="49" charset="0"/>
            </a:endParaRPr>
          </a:p>
          <a:p>
            <a:pPr lvl="1"/>
            <a:r>
              <a:rPr lang="ja-JP" altLang="en-US" dirty="0" smtClean="0">
                <a:latin typeface="+mn-ea"/>
                <a:cs typeface="Courier New" panose="02070309020205020404" pitchFamily="49" charset="0"/>
              </a:rPr>
              <a:t>カーネルドメイン </a:t>
            </a:r>
            <a:r>
              <a:rPr lang="en-US" altLang="ja-JP" dirty="0">
                <a:latin typeface="+mn-ea"/>
                <a:cs typeface="Courier New" panose="02070309020205020404" pitchFamily="49" charset="0"/>
              </a:rPr>
              <a:t>kernel</a:t>
            </a:r>
            <a:endParaRPr lang="en-US" altLang="ja-JP" dirty="0" smtClean="0">
              <a:latin typeface="+mn-ea"/>
              <a:cs typeface="Courier New" panose="02070309020205020404" pitchFamily="49" charset="0"/>
            </a:endParaRPr>
          </a:p>
          <a:p>
            <a:pPr lvl="1"/>
            <a:r>
              <a:rPr lang="ja-JP" altLang="en-US" dirty="0" smtClean="0">
                <a:latin typeface="+mn-ea"/>
                <a:cs typeface="Courier New" panose="02070309020205020404" pitchFamily="49" charset="0"/>
              </a:rPr>
              <a:t>ユーザードメイン</a:t>
            </a:r>
            <a:r>
              <a:rPr lang="en-US" altLang="ja-JP" dirty="0" smtClean="0">
                <a:latin typeface="+mn-ea"/>
                <a:cs typeface="Courier New" panose="02070309020205020404" pitchFamily="49" charset="0"/>
              </a:rPr>
              <a:t> user</a:t>
            </a:r>
          </a:p>
          <a:p>
            <a:pPr lvl="1"/>
            <a:r>
              <a:rPr lang="ja-JP" altLang="en-US" dirty="0" smtClean="0">
                <a:latin typeface="+mn-ea"/>
                <a:cs typeface="Courier New" panose="02070309020205020404" pitchFamily="49" charset="0"/>
              </a:rPr>
              <a:t>無所属 </a:t>
            </a:r>
            <a:r>
              <a:rPr lang="en-US" altLang="ja-JP" dirty="0" err="1" smtClean="0">
                <a:latin typeface="+mn-ea"/>
                <a:cs typeface="Courier New" panose="02070309020205020404" pitchFamily="49" charset="0"/>
              </a:rPr>
              <a:t>OutOfDomain</a:t>
            </a:r>
            <a:endParaRPr lang="en-US" altLang="ja-JP" dirty="0" smtClean="0">
              <a:latin typeface="+mn-ea"/>
              <a:cs typeface="Courier New" panose="02070309020205020404" pitchFamily="49" charset="0"/>
            </a:endParaRPr>
          </a:p>
          <a:p>
            <a:r>
              <a:rPr lang="ja-JP" altLang="en-US" dirty="0" smtClean="0">
                <a:latin typeface="+mn-ea"/>
                <a:cs typeface="Courier New" panose="02070309020205020404" pitchFamily="49" charset="0"/>
              </a:rPr>
              <a:t>それぞれの書き方を以下のページで説明</a:t>
            </a:r>
            <a:endParaRPr kumimoji="1" lang="ja-JP" altLang="en-US" dirty="0"/>
          </a:p>
        </p:txBody>
      </p:sp>
      <p:sp>
        <p:nvSpPr>
          <p:cNvPr id="4" name="スライド番号プレースホルダー 3"/>
          <p:cNvSpPr>
            <a:spLocks noGrp="1"/>
          </p:cNvSpPr>
          <p:nvPr>
            <p:ph type="sldNum" sz="quarter" idx="12"/>
          </p:nvPr>
        </p:nvSpPr>
        <p:spPr/>
        <p:txBody>
          <a:bodyPr/>
          <a:lstStyle/>
          <a:p>
            <a:fld id="{667C65CE-939C-4513-9A9A-E27E33898ACC}" type="slidenum">
              <a:rPr lang="ja-JP" altLang="en-US" smtClean="0"/>
              <a:pPr/>
              <a:t>13</a:t>
            </a:fld>
            <a:endParaRPr lang="ja-JP" altLang="en-US"/>
          </a:p>
        </p:txBody>
      </p:sp>
    </p:spTree>
    <p:extLst>
      <p:ext uri="{BB962C8B-B14F-4D97-AF65-F5344CB8AC3E}">
        <p14:creationId xmlns:p14="http://schemas.microsoft.com/office/powerpoint/2010/main" val="950342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48105" y="635869"/>
            <a:ext cx="7886700" cy="4996345"/>
          </a:xfrm>
        </p:spPr>
        <p:txBody>
          <a:bodyPr>
            <a:normAutofit/>
          </a:bodyPr>
          <a:lstStyle/>
          <a:p>
            <a:pPr marL="0" indent="0">
              <a:buNone/>
            </a:pPr>
            <a:r>
              <a:rPr kumimoji="1" lang="ja-JP" altLang="en-US" sz="2400" u="sng" dirty="0" smtClean="0"/>
              <a:t>カーネルドメイン</a:t>
            </a:r>
            <a:endParaRPr kumimoji="1" lang="en-US" altLang="ja-JP" sz="2400" u="sng" dirty="0" smtClean="0"/>
          </a:p>
          <a:p>
            <a:r>
              <a:rPr lang="ja-JP" altLang="en-US" sz="2400" dirty="0" smtClean="0"/>
              <a:t>標準のカーネルドメイン</a:t>
            </a:r>
            <a:endParaRPr lang="en-US" altLang="ja-JP" sz="2400" dirty="0" smtClean="0"/>
          </a:p>
          <a:p>
            <a:pPr lvl="1"/>
            <a:r>
              <a:rPr lang="en-US" altLang="ja-JP" sz="2000" dirty="0" err="1" smtClean="0"/>
              <a:t>kernel.cdl</a:t>
            </a:r>
            <a:r>
              <a:rPr lang="en-US" altLang="ja-JP" sz="2000" dirty="0" smtClean="0"/>
              <a:t> </a:t>
            </a:r>
            <a:r>
              <a:rPr lang="ja-JP" altLang="en-US" sz="2000" dirty="0" smtClean="0"/>
              <a:t>で定義されているドメイン</a:t>
            </a:r>
            <a:endParaRPr lang="en-US" altLang="ja-JP" sz="2000" dirty="0" smtClean="0"/>
          </a:p>
          <a:p>
            <a:pPr marL="914400" lvl="2" indent="0">
              <a:buNone/>
            </a:pPr>
            <a:r>
              <a:rPr kumimoji="1" lang="en-US" altLang="ja-JP" sz="1800" dirty="0" smtClean="0">
                <a:latin typeface="Courier New" panose="02070309020205020404" pitchFamily="49" charset="0"/>
                <a:cs typeface="Courier New" panose="02070309020205020404" pitchFamily="49" charset="0"/>
              </a:rPr>
              <a:t>[domain( HRP, “kernel” )]</a:t>
            </a:r>
          </a:p>
          <a:p>
            <a:pPr marL="914400" lvl="2" indent="0">
              <a:buNone/>
            </a:pPr>
            <a:r>
              <a:rPr lang="en-US" altLang="ja-JP" sz="1800" dirty="0" smtClean="0">
                <a:latin typeface="Courier New" panose="02070309020205020404" pitchFamily="49" charset="0"/>
                <a:cs typeface="Courier New" panose="02070309020205020404" pitchFamily="49" charset="0"/>
              </a:rPr>
              <a:t>region </a:t>
            </a:r>
            <a:r>
              <a:rPr kumimoji="1" lang="en-US" altLang="ja-JP" sz="1800" dirty="0" err="1" smtClean="0">
                <a:latin typeface="Courier New" panose="02070309020205020404" pitchFamily="49" charset="0"/>
                <a:cs typeface="Courier New" panose="02070309020205020404" pitchFamily="49" charset="0"/>
              </a:rPr>
              <a:t>rKernelDomain</a:t>
            </a:r>
            <a:r>
              <a:rPr kumimoji="1" lang="en-US" altLang="ja-JP" sz="1800" dirty="0" smtClean="0">
                <a:latin typeface="Courier New" panose="02070309020205020404" pitchFamily="49" charset="0"/>
                <a:cs typeface="Courier New" panose="02070309020205020404" pitchFamily="49" charset="0"/>
              </a:rPr>
              <a:t> {</a:t>
            </a:r>
          </a:p>
          <a:p>
            <a:pPr marL="914400" lvl="2" indent="0">
              <a:buNone/>
            </a:pPr>
            <a:r>
              <a:rPr lang="ja-JP" altLang="en-US" dirty="0">
                <a:latin typeface="Courier New" panose="02070309020205020404" pitchFamily="49" charset="0"/>
                <a:cs typeface="Courier New" panose="02070309020205020404" pitchFamily="49" charset="0"/>
              </a:rPr>
              <a:t>　</a:t>
            </a:r>
            <a:r>
              <a:rPr lang="ja-JP" altLang="en-US" dirty="0" smtClean="0">
                <a:latin typeface="Courier New" panose="02070309020205020404" pitchFamily="49" charset="0"/>
                <a:cs typeface="Courier New" panose="02070309020205020404" pitchFamily="49" charset="0"/>
              </a:rPr>
              <a:t>　　</a:t>
            </a:r>
            <a:r>
              <a:rPr lang="en-US" altLang="ja-JP" dirty="0" smtClean="0">
                <a:latin typeface="Courier New" panose="02070309020205020404" pitchFamily="49" charset="0"/>
                <a:cs typeface="Courier New" panose="02070309020205020404" pitchFamily="49" charset="0"/>
              </a:rPr>
              <a:t>// </a:t>
            </a:r>
            <a:r>
              <a:rPr lang="ja-JP" altLang="en-US" dirty="0" smtClean="0">
                <a:latin typeface="Courier New" panose="02070309020205020404" pitchFamily="49" charset="0"/>
                <a:cs typeface="Courier New" panose="02070309020205020404" pitchFamily="49" charset="0"/>
              </a:rPr>
              <a:t>セルや子リージョンを書く</a:t>
            </a:r>
            <a:endParaRPr lang="en-US" altLang="ja-JP" dirty="0" smtClean="0">
              <a:latin typeface="Courier New" panose="02070309020205020404" pitchFamily="49" charset="0"/>
              <a:cs typeface="Courier New" panose="02070309020205020404" pitchFamily="49" charset="0"/>
            </a:endParaRPr>
          </a:p>
          <a:p>
            <a:pPr marL="914400" lvl="2" indent="0">
              <a:buNone/>
            </a:pPr>
            <a:r>
              <a:rPr kumimoji="1" lang="en-US" altLang="ja-JP" sz="1800" dirty="0" smtClean="0">
                <a:latin typeface="Courier New" panose="02070309020205020404" pitchFamily="49" charset="0"/>
                <a:cs typeface="Courier New" panose="02070309020205020404" pitchFamily="49" charset="0"/>
              </a:rPr>
              <a:t>};</a:t>
            </a:r>
          </a:p>
          <a:p>
            <a:r>
              <a:rPr lang="ja-JP" altLang="en-US" sz="2400" dirty="0"/>
              <a:t>他</a:t>
            </a:r>
            <a:r>
              <a:rPr lang="ja-JP" altLang="en-US" sz="2400" dirty="0" smtClean="0"/>
              <a:t>にもカーネルドメインを設けることができる </a:t>
            </a:r>
            <a:r>
              <a:rPr lang="en-US" altLang="ja-JP" sz="2400" dirty="0" smtClean="0"/>
              <a:t>(</a:t>
            </a:r>
            <a:r>
              <a:rPr lang="ja-JP" altLang="en-US" dirty="0" smtClean="0"/>
              <a:t>上級向け</a:t>
            </a:r>
            <a:r>
              <a:rPr lang="en-US" altLang="ja-JP" sz="2400" dirty="0" smtClean="0"/>
              <a:t>)</a:t>
            </a:r>
          </a:p>
          <a:p>
            <a:pPr lvl="1"/>
            <a:r>
              <a:rPr lang="ja-JP" altLang="en-US" sz="2000" dirty="0"/>
              <a:t>例</a:t>
            </a:r>
            <a:endParaRPr lang="en-US" altLang="ja-JP" sz="2000" dirty="0" smtClean="0"/>
          </a:p>
          <a:p>
            <a:pPr marL="914400" lvl="2" indent="0">
              <a:buNone/>
            </a:pPr>
            <a:r>
              <a:rPr lang="en-US" altLang="ja-JP" dirty="0" smtClean="0">
                <a:latin typeface="Courier New" panose="02070309020205020404" pitchFamily="49" charset="0"/>
                <a:cs typeface="Courier New" panose="02070309020205020404" pitchFamily="49" charset="0"/>
              </a:rPr>
              <a:t>[domain(</a:t>
            </a:r>
            <a:r>
              <a:rPr lang="en-US" altLang="ja-JP" dirty="0" err="1" smtClean="0">
                <a:latin typeface="Courier New" panose="02070309020205020404" pitchFamily="49" charset="0"/>
                <a:cs typeface="Courier New" panose="02070309020205020404" pitchFamily="49" charset="0"/>
              </a:rPr>
              <a:t>HRP,”kernel</a:t>
            </a:r>
            <a:r>
              <a:rPr lang="en-US" altLang="ja-JP" dirty="0" smtClean="0">
                <a:latin typeface="Courier New" panose="02070309020205020404" pitchFamily="49" charset="0"/>
                <a:cs typeface="Courier New" panose="02070309020205020404" pitchFamily="49" charset="0"/>
              </a:rPr>
              <a:t>”)]    // kernel</a:t>
            </a:r>
            <a:r>
              <a:rPr lang="ja-JP" altLang="en-US" dirty="0" smtClean="0">
                <a:latin typeface="Courier New" panose="02070309020205020404" pitchFamily="49" charset="0"/>
                <a:cs typeface="Courier New" panose="02070309020205020404" pitchFamily="49" charset="0"/>
              </a:rPr>
              <a:t>　を指定</a:t>
            </a:r>
            <a:endParaRPr lang="en-US" altLang="ja-JP" dirty="0" smtClean="0">
              <a:latin typeface="Courier New" panose="02070309020205020404" pitchFamily="49" charset="0"/>
              <a:cs typeface="Courier New" panose="02070309020205020404" pitchFamily="49" charset="0"/>
            </a:endParaRPr>
          </a:p>
          <a:p>
            <a:pPr marL="914400" lvl="2" indent="0">
              <a:buNone/>
            </a:pPr>
            <a:r>
              <a:rPr kumimoji="1" lang="en-US" altLang="ja-JP" dirty="0" smtClean="0">
                <a:latin typeface="Courier New" panose="02070309020205020404" pitchFamily="49" charset="0"/>
                <a:cs typeface="Courier New" panose="02070309020205020404" pitchFamily="49" charset="0"/>
              </a:rPr>
              <a:t>region </a:t>
            </a:r>
            <a:r>
              <a:rPr kumimoji="1" lang="en-US" altLang="ja-JP" dirty="0" err="1" smtClean="0">
                <a:latin typeface="Courier New" panose="02070309020205020404" pitchFamily="49" charset="0"/>
                <a:cs typeface="Courier New" panose="02070309020205020404" pitchFamily="49" charset="0"/>
              </a:rPr>
              <a:t>rKernelMyDriver</a:t>
            </a:r>
            <a:r>
              <a:rPr kumimoji="1" lang="en-US" altLang="ja-JP" dirty="0" smtClean="0">
                <a:latin typeface="Courier New" panose="02070309020205020404" pitchFamily="49" charset="0"/>
                <a:cs typeface="Courier New" panose="02070309020205020404" pitchFamily="49" charset="0"/>
              </a:rPr>
              <a:t> {</a:t>
            </a:r>
          </a:p>
          <a:p>
            <a:pPr marL="914400" lvl="2" indent="0">
              <a:buNone/>
            </a:pPr>
            <a:r>
              <a:rPr lang="en-US" altLang="ja-JP" dirty="0">
                <a:latin typeface="Courier New" panose="02070309020205020404" pitchFamily="49" charset="0"/>
                <a:cs typeface="Courier New" panose="02070309020205020404" pitchFamily="49" charset="0"/>
              </a:rPr>
              <a:t>	</a:t>
            </a:r>
            <a:r>
              <a:rPr lang="en-US" altLang="ja-JP" dirty="0" smtClean="0">
                <a:latin typeface="Courier New" panose="02070309020205020404" pitchFamily="49" charset="0"/>
                <a:cs typeface="Courier New" panose="02070309020205020404" pitchFamily="49" charset="0"/>
              </a:rPr>
              <a:t>…</a:t>
            </a:r>
            <a:endParaRPr kumimoji="1" lang="en-US" altLang="ja-JP" dirty="0" smtClean="0">
              <a:latin typeface="Courier New" panose="02070309020205020404" pitchFamily="49" charset="0"/>
              <a:cs typeface="Courier New" panose="02070309020205020404" pitchFamily="49" charset="0"/>
            </a:endParaRPr>
          </a:p>
          <a:p>
            <a:pPr marL="914400" lvl="2" indent="0">
              <a:buNone/>
            </a:pPr>
            <a:r>
              <a:rPr lang="en-US" altLang="ja-JP" dirty="0" smtClean="0">
                <a:latin typeface="Courier New" panose="02070309020205020404" pitchFamily="49" charset="0"/>
                <a:cs typeface="Courier New" panose="02070309020205020404" pitchFamily="49" charset="0"/>
              </a:rPr>
              <a:t>};</a:t>
            </a:r>
          </a:p>
          <a:p>
            <a:pPr lvl="1"/>
            <a:r>
              <a:rPr lang="en-US" altLang="ja-JP" dirty="0" smtClean="0">
                <a:latin typeface="+mn-ea"/>
                <a:cs typeface="Courier New" panose="02070309020205020404" pitchFamily="49" charset="0"/>
              </a:rPr>
              <a:t>TECS CDL </a:t>
            </a:r>
            <a:r>
              <a:rPr lang="ja-JP" altLang="en-US" dirty="0" smtClean="0">
                <a:latin typeface="+mn-ea"/>
                <a:cs typeface="Courier New" panose="02070309020205020404" pitchFamily="49" charset="0"/>
              </a:rPr>
              <a:t>で結合を制限する　</a:t>
            </a:r>
            <a:r>
              <a:rPr lang="en-US" altLang="ja-JP" dirty="0" smtClean="0">
                <a:latin typeface="+mn-ea"/>
                <a:cs typeface="Courier New" panose="02070309020205020404" pitchFamily="49" charset="0"/>
              </a:rPr>
              <a:t>(</a:t>
            </a:r>
            <a:r>
              <a:rPr lang="ja-JP" altLang="en-US" dirty="0" smtClean="0">
                <a:latin typeface="+mn-ea"/>
                <a:cs typeface="Courier New" panose="02070309020205020404" pitchFamily="49" charset="0"/>
              </a:rPr>
              <a:t>保護ドメインによる保護はない</a:t>
            </a:r>
            <a:r>
              <a:rPr lang="en-US" altLang="ja-JP" dirty="0" smtClean="0">
                <a:latin typeface="+mn-ea"/>
                <a:cs typeface="Courier New" panose="02070309020205020404" pitchFamily="49" charset="0"/>
              </a:rPr>
              <a:t>)</a:t>
            </a:r>
            <a:endParaRPr kumimoji="1" lang="ja-JP" altLang="en-US" dirty="0">
              <a:latin typeface="+mn-ea"/>
              <a:cs typeface="Courier New" panose="02070309020205020404" pitchFamily="49" charset="0"/>
            </a:endParaRPr>
          </a:p>
        </p:txBody>
      </p:sp>
      <p:sp>
        <p:nvSpPr>
          <p:cNvPr id="2" name="スライド番号プレースホルダー 1"/>
          <p:cNvSpPr>
            <a:spLocks noGrp="1"/>
          </p:cNvSpPr>
          <p:nvPr>
            <p:ph type="sldNum" sz="quarter" idx="12"/>
          </p:nvPr>
        </p:nvSpPr>
        <p:spPr/>
        <p:txBody>
          <a:bodyPr/>
          <a:lstStyle/>
          <a:p>
            <a:fld id="{667C65CE-939C-4513-9A9A-E27E33898ACC}" type="slidenum">
              <a:rPr kumimoji="1" lang="ja-JP" altLang="en-US" smtClean="0"/>
              <a:t>14</a:t>
            </a:fld>
            <a:endParaRPr kumimoji="1" lang="ja-JP" altLang="en-US"/>
          </a:p>
        </p:txBody>
      </p:sp>
      <p:sp>
        <p:nvSpPr>
          <p:cNvPr id="4" name="円/楕円 3"/>
          <p:cNvSpPr/>
          <p:nvPr/>
        </p:nvSpPr>
        <p:spPr>
          <a:xfrm>
            <a:off x="2473115" y="2087569"/>
            <a:ext cx="1855693" cy="3638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5204843" y="1995439"/>
            <a:ext cx="4104527" cy="369332"/>
          </a:xfrm>
          <a:prstGeom prst="rect">
            <a:avLst/>
          </a:prstGeom>
          <a:noFill/>
        </p:spPr>
        <p:txBody>
          <a:bodyPr wrap="square" rtlCol="0">
            <a:spAutoFit/>
          </a:bodyPr>
          <a:lstStyle/>
          <a:p>
            <a:r>
              <a:rPr lang="ja-JP" altLang="en-US" dirty="0" smtClean="0"/>
              <a:t>リージョン名は</a:t>
            </a:r>
            <a:r>
              <a:rPr lang="ja-JP" altLang="en-US" dirty="0"/>
              <a:t>、</a:t>
            </a:r>
            <a:r>
              <a:rPr kumimoji="1" lang="ja-JP" altLang="en-US" dirty="0" smtClean="0"/>
              <a:t>ドメイン</a:t>
            </a:r>
            <a:r>
              <a:rPr lang="ja-JP" altLang="en-US" dirty="0" smtClean="0"/>
              <a:t>名に反映しない</a:t>
            </a:r>
            <a:endParaRPr kumimoji="1" lang="ja-JP" altLang="en-US" dirty="0"/>
          </a:p>
        </p:txBody>
      </p:sp>
      <p:sp>
        <p:nvSpPr>
          <p:cNvPr id="6" name="フリーフォーム 5"/>
          <p:cNvSpPr/>
          <p:nvPr/>
        </p:nvSpPr>
        <p:spPr>
          <a:xfrm flipV="1">
            <a:off x="4243831" y="2169268"/>
            <a:ext cx="1009106" cy="61785"/>
          </a:xfrm>
          <a:custGeom>
            <a:avLst/>
            <a:gdLst>
              <a:gd name="connsiteX0" fmla="*/ 0 w 1099226"/>
              <a:gd name="connsiteY0" fmla="*/ 145915 h 145915"/>
              <a:gd name="connsiteX1" fmla="*/ 447472 w 1099226"/>
              <a:gd name="connsiteY1" fmla="*/ 38911 h 145915"/>
              <a:gd name="connsiteX2" fmla="*/ 1099226 w 1099226"/>
              <a:gd name="connsiteY2" fmla="*/ 0 h 145915"/>
              <a:gd name="connsiteX0" fmla="*/ 0 w 1132734"/>
              <a:gd name="connsiteY0" fmla="*/ 107798 h 163940"/>
              <a:gd name="connsiteX1" fmla="*/ 447472 w 1132734"/>
              <a:gd name="connsiteY1" fmla="*/ 794 h 163940"/>
              <a:gd name="connsiteX2" fmla="*/ 1132734 w 1132734"/>
              <a:gd name="connsiteY2" fmla="*/ 163701 h 163940"/>
              <a:gd name="connsiteX0" fmla="*/ 0 w 1132734"/>
              <a:gd name="connsiteY0" fmla="*/ 15492 h 72455"/>
              <a:gd name="connsiteX1" fmla="*/ 447472 w 1132734"/>
              <a:gd name="connsiteY1" fmla="*/ 36917 h 72455"/>
              <a:gd name="connsiteX2" fmla="*/ 1132734 w 1132734"/>
              <a:gd name="connsiteY2" fmla="*/ 71395 h 72455"/>
            </a:gdLst>
            <a:ahLst/>
            <a:cxnLst>
              <a:cxn ang="0">
                <a:pos x="connsiteX0" y="connsiteY0"/>
              </a:cxn>
              <a:cxn ang="0">
                <a:pos x="connsiteX1" y="connsiteY1"/>
              </a:cxn>
              <a:cxn ang="0">
                <a:pos x="connsiteX2" y="connsiteY2"/>
              </a:cxn>
            </a:cxnLst>
            <a:rect l="l" t="t" r="r" b="b"/>
            <a:pathLst>
              <a:path w="1132734" h="72455">
                <a:moveTo>
                  <a:pt x="0" y="15492"/>
                </a:moveTo>
                <a:cubicBezTo>
                  <a:pt x="132134" y="-25851"/>
                  <a:pt x="258683" y="27600"/>
                  <a:pt x="447472" y="36917"/>
                </a:cubicBezTo>
                <a:cubicBezTo>
                  <a:pt x="636261" y="46234"/>
                  <a:pt x="898459" y="78691"/>
                  <a:pt x="1132734" y="7139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42793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544749"/>
            <a:ext cx="7886700" cy="6145418"/>
          </a:xfrm>
        </p:spPr>
        <p:txBody>
          <a:bodyPr>
            <a:normAutofit/>
          </a:bodyPr>
          <a:lstStyle/>
          <a:p>
            <a:pPr marL="0" indent="0">
              <a:buNone/>
            </a:pPr>
            <a:r>
              <a:rPr kumimoji="1" lang="ja-JP" altLang="en-US" u="sng" dirty="0" smtClean="0"/>
              <a:t>ユーザードメイン</a:t>
            </a:r>
            <a:endParaRPr kumimoji="1" lang="en-US" altLang="ja-JP" u="sng" dirty="0" smtClean="0"/>
          </a:p>
          <a:p>
            <a:pPr lvl="1"/>
            <a:r>
              <a:rPr lang="ja-JP" altLang="en-US" dirty="0" smtClean="0">
                <a:latin typeface="Courier New" panose="02070309020205020404" pitchFamily="49" charset="0"/>
                <a:cs typeface="Courier New" panose="02070309020205020404" pitchFamily="49" charset="0"/>
              </a:rPr>
              <a:t>ユーザードメインの場合、リージョン名が保護ドメイン名となる</a:t>
            </a:r>
            <a:endParaRPr lang="en-US" altLang="ja-JP" dirty="0" smtClean="0">
              <a:latin typeface="Courier New" panose="02070309020205020404" pitchFamily="49" charset="0"/>
              <a:cs typeface="Courier New" panose="02070309020205020404" pitchFamily="49" charset="0"/>
            </a:endParaRPr>
          </a:p>
          <a:p>
            <a:pPr lvl="2">
              <a:lnSpc>
                <a:spcPct val="120000"/>
              </a:lnSpc>
            </a:pPr>
            <a:r>
              <a:rPr lang="ja-JP" altLang="en-US" dirty="0" smtClean="0">
                <a:latin typeface="Courier New" panose="02070309020205020404" pitchFamily="49" charset="0"/>
                <a:cs typeface="Courier New" panose="02070309020205020404" pitchFamily="49" charset="0"/>
              </a:rPr>
              <a:t>以下の場合 </a:t>
            </a:r>
            <a:r>
              <a:rPr lang="en-US" altLang="ja-JP" dirty="0" err="1" smtClean="0">
                <a:latin typeface="Courier New" panose="02070309020205020404" pitchFamily="49" charset="0"/>
                <a:cs typeface="Courier New" panose="02070309020205020404" pitchFamily="49" charset="0"/>
              </a:rPr>
              <a:t>rMyDomain</a:t>
            </a:r>
            <a:endParaRPr lang="en-US" altLang="ja-JP" dirty="0">
              <a:latin typeface="Courier New" panose="02070309020205020404" pitchFamily="49" charset="0"/>
              <a:cs typeface="Courier New" panose="02070309020205020404" pitchFamily="49" charset="0"/>
            </a:endParaRPr>
          </a:p>
          <a:p>
            <a:pPr lvl="2">
              <a:lnSpc>
                <a:spcPct val="120000"/>
              </a:lnSpc>
            </a:pPr>
            <a:r>
              <a:rPr lang="ja-JP" altLang="en-US" dirty="0" smtClean="0">
                <a:latin typeface="Courier New" panose="02070309020205020404" pitchFamily="49" charset="0"/>
                <a:cs typeface="Courier New" panose="02070309020205020404" pitchFamily="49" charset="0"/>
              </a:rPr>
              <a:t>リージョン名が異なる場合、別のドメイン</a:t>
            </a:r>
            <a:endParaRPr lang="en-US" altLang="ja-JP" dirty="0" smtClean="0">
              <a:latin typeface="Courier New" panose="02070309020205020404" pitchFamily="49" charset="0"/>
              <a:cs typeface="Courier New" panose="02070309020205020404" pitchFamily="49" charset="0"/>
            </a:endParaRPr>
          </a:p>
          <a:p>
            <a:pPr lvl="1"/>
            <a:r>
              <a:rPr lang="ja-JP" altLang="en-US" dirty="0">
                <a:latin typeface="+mn-ea"/>
                <a:cs typeface="Courier New" panose="02070309020205020404" pitchFamily="49" charset="0"/>
              </a:rPr>
              <a:t>同一</a:t>
            </a:r>
            <a:r>
              <a:rPr lang="ja-JP" altLang="en-US" dirty="0" smtClean="0">
                <a:latin typeface="+mn-ea"/>
                <a:cs typeface="Courier New" panose="02070309020205020404" pitchFamily="49" charset="0"/>
              </a:rPr>
              <a:t>ユーザードメイン間の結合に制限は、ない</a:t>
            </a:r>
            <a:endParaRPr lang="en-US" altLang="ja-JP" dirty="0" smtClean="0">
              <a:latin typeface="+mn-ea"/>
              <a:cs typeface="Courier New" panose="02070309020205020404" pitchFamily="49" charset="0"/>
            </a:endParaRPr>
          </a:p>
          <a:p>
            <a:pPr lvl="2"/>
            <a:endParaRPr lang="en-US" altLang="ja-JP" sz="1600" dirty="0" smtClean="0">
              <a:latin typeface="+mn-ea"/>
              <a:cs typeface="Courier New" panose="02070309020205020404" pitchFamily="49" charset="0"/>
            </a:endParaRPr>
          </a:p>
          <a:p>
            <a:pPr marL="457200" lvl="1" indent="0">
              <a:buNone/>
            </a:pPr>
            <a:r>
              <a:rPr lang="en-US" altLang="ja-JP" sz="1800" dirty="0" smtClean="0">
                <a:latin typeface="Courier New" panose="02070309020205020404" pitchFamily="49" charset="0"/>
                <a:cs typeface="Courier New" panose="02070309020205020404" pitchFamily="49" charset="0"/>
              </a:rPr>
              <a:t>[</a:t>
            </a:r>
            <a:r>
              <a:rPr lang="en-US" altLang="ja-JP" sz="1800" dirty="0">
                <a:latin typeface="Courier New" panose="02070309020205020404" pitchFamily="49" charset="0"/>
                <a:cs typeface="Courier New" panose="02070309020205020404" pitchFamily="49" charset="0"/>
              </a:rPr>
              <a:t>domain(HRP, </a:t>
            </a:r>
            <a:r>
              <a:rPr lang="en-US" altLang="ja-JP" sz="1800" dirty="0" smtClean="0">
                <a:latin typeface="Courier New" panose="02070309020205020404" pitchFamily="49" charset="0"/>
                <a:cs typeface="Courier New" panose="02070309020205020404" pitchFamily="49" charset="0"/>
              </a:rPr>
              <a:t>“user” )]</a:t>
            </a:r>
          </a:p>
          <a:p>
            <a:pPr marL="457200" lvl="1" indent="0">
              <a:buNone/>
            </a:pPr>
            <a:r>
              <a:rPr lang="en-US" altLang="ja-JP" sz="1800" dirty="0" smtClean="0">
                <a:latin typeface="Courier New" panose="02070309020205020404" pitchFamily="49" charset="0"/>
                <a:cs typeface="Courier New" panose="02070309020205020404" pitchFamily="49" charset="0"/>
              </a:rPr>
              <a:t>region </a:t>
            </a:r>
            <a:r>
              <a:rPr lang="en-US" altLang="ja-JP" sz="1800" dirty="0" err="1" smtClean="0">
                <a:latin typeface="Courier New" panose="02070309020205020404" pitchFamily="49" charset="0"/>
                <a:cs typeface="Courier New" panose="02070309020205020404" pitchFamily="49" charset="0"/>
              </a:rPr>
              <a:t>rMyDomain</a:t>
            </a:r>
            <a:r>
              <a:rPr lang="en-US" altLang="ja-JP" sz="1800" dirty="0" smtClean="0">
                <a:latin typeface="Courier New" panose="02070309020205020404" pitchFamily="49" charset="0"/>
                <a:cs typeface="Courier New" panose="02070309020205020404" pitchFamily="49" charset="0"/>
              </a:rPr>
              <a:t> {</a:t>
            </a:r>
          </a:p>
          <a:p>
            <a:pPr marL="457200" lvl="1" indent="0">
              <a:buNone/>
            </a:pPr>
            <a:r>
              <a:rPr lang="en-US" altLang="ja-JP" sz="1800" dirty="0">
                <a:latin typeface="Courier New" panose="02070309020205020404" pitchFamily="49" charset="0"/>
                <a:cs typeface="Courier New" panose="02070309020205020404" pitchFamily="49" charset="0"/>
              </a:rPr>
              <a:t>	</a:t>
            </a:r>
            <a:r>
              <a:rPr lang="en-US" altLang="ja-JP" sz="1800" dirty="0" smtClean="0">
                <a:latin typeface="Courier New" panose="02070309020205020404" pitchFamily="49" charset="0"/>
                <a:cs typeface="Courier New" panose="02070309020205020404" pitchFamily="49" charset="0"/>
              </a:rPr>
              <a:t>cell </a:t>
            </a:r>
            <a:r>
              <a:rPr lang="en-US" altLang="ja-JP" sz="1800" dirty="0" err="1" smtClean="0">
                <a:latin typeface="Courier New" panose="02070309020205020404" pitchFamily="49" charset="0"/>
                <a:cs typeface="Courier New" panose="02070309020205020404" pitchFamily="49" charset="0"/>
              </a:rPr>
              <a:t>tClient</a:t>
            </a:r>
            <a:r>
              <a:rPr lang="en-US" altLang="ja-JP" sz="1800" dirty="0" smtClean="0">
                <a:latin typeface="Courier New" panose="02070309020205020404" pitchFamily="49" charset="0"/>
                <a:cs typeface="Courier New" panose="02070309020205020404" pitchFamily="49" charset="0"/>
              </a:rPr>
              <a:t> Client{</a:t>
            </a:r>
          </a:p>
          <a:p>
            <a:pPr marL="457200" lvl="1" indent="0">
              <a:buNone/>
            </a:pPr>
            <a:r>
              <a:rPr lang="en-US" altLang="ja-JP" sz="1800" dirty="0" smtClean="0">
                <a:latin typeface="Courier New" panose="02070309020205020404" pitchFamily="49" charset="0"/>
                <a:cs typeface="Courier New" panose="02070309020205020404" pitchFamily="49" charset="0"/>
              </a:rPr>
              <a:t>		</a:t>
            </a:r>
            <a:r>
              <a:rPr lang="en-US" altLang="ja-JP" sz="1800" dirty="0" err="1" smtClean="0">
                <a:latin typeface="Courier New" panose="02070309020205020404" pitchFamily="49" charset="0"/>
                <a:cs typeface="Courier New" panose="02070309020205020404" pitchFamily="49" charset="0"/>
              </a:rPr>
              <a:t>cClient</a:t>
            </a:r>
            <a:r>
              <a:rPr lang="en-US" altLang="ja-JP" sz="1800" dirty="0" smtClean="0">
                <a:latin typeface="Courier New" panose="02070309020205020404" pitchFamily="49" charset="0"/>
                <a:cs typeface="Courier New" panose="02070309020205020404" pitchFamily="49" charset="0"/>
              </a:rPr>
              <a:t> = Server::eServer;</a:t>
            </a:r>
          </a:p>
          <a:p>
            <a:pPr marL="457200" lvl="1" indent="0">
              <a:buNone/>
            </a:pPr>
            <a:r>
              <a:rPr lang="en-US" altLang="ja-JP" sz="1800" dirty="0">
                <a:latin typeface="Courier New" panose="02070309020205020404" pitchFamily="49" charset="0"/>
                <a:cs typeface="Courier New" panose="02070309020205020404" pitchFamily="49" charset="0"/>
              </a:rPr>
              <a:t>	</a:t>
            </a:r>
            <a:r>
              <a:rPr lang="en-US" altLang="ja-JP" sz="1800" dirty="0" smtClean="0">
                <a:latin typeface="Courier New" panose="02070309020205020404" pitchFamily="49" charset="0"/>
                <a:cs typeface="Courier New" panose="02070309020205020404" pitchFamily="49" charset="0"/>
              </a:rPr>
              <a:t>};</a:t>
            </a:r>
          </a:p>
          <a:p>
            <a:pPr marL="457200" lvl="1" indent="0">
              <a:buNone/>
            </a:pPr>
            <a:r>
              <a:rPr lang="en-US" altLang="ja-JP" sz="1800" dirty="0">
                <a:latin typeface="Courier New" panose="02070309020205020404" pitchFamily="49" charset="0"/>
                <a:cs typeface="Courier New" panose="02070309020205020404" pitchFamily="49" charset="0"/>
              </a:rPr>
              <a:t>	cell </a:t>
            </a:r>
            <a:r>
              <a:rPr lang="en-US" altLang="ja-JP" sz="1800" dirty="0" err="1" smtClean="0">
                <a:latin typeface="Courier New" panose="02070309020205020404" pitchFamily="49" charset="0"/>
                <a:cs typeface="Courier New" panose="02070309020205020404" pitchFamily="49" charset="0"/>
              </a:rPr>
              <a:t>tServer</a:t>
            </a:r>
            <a:r>
              <a:rPr lang="en-US" altLang="ja-JP" sz="1800" dirty="0" smtClean="0">
                <a:latin typeface="Courier New" panose="02070309020205020404" pitchFamily="49" charset="0"/>
                <a:cs typeface="Courier New" panose="02070309020205020404" pitchFamily="49" charset="0"/>
              </a:rPr>
              <a:t> Server{</a:t>
            </a:r>
            <a:endParaRPr lang="en-US" altLang="ja-JP" sz="1800" dirty="0">
              <a:latin typeface="Courier New" panose="02070309020205020404" pitchFamily="49" charset="0"/>
              <a:cs typeface="Courier New" panose="02070309020205020404" pitchFamily="49" charset="0"/>
            </a:endParaRPr>
          </a:p>
          <a:p>
            <a:pPr marL="457200" lvl="1" indent="0">
              <a:buNone/>
            </a:pPr>
            <a:r>
              <a:rPr lang="en-US" altLang="ja-JP" sz="1800" dirty="0">
                <a:latin typeface="Courier New" panose="02070309020205020404" pitchFamily="49" charset="0"/>
                <a:cs typeface="Courier New" panose="02070309020205020404" pitchFamily="49" charset="0"/>
              </a:rPr>
              <a:t>	</a:t>
            </a:r>
            <a:r>
              <a:rPr lang="en-US" altLang="ja-JP" sz="1800" dirty="0" smtClean="0">
                <a:latin typeface="Courier New" panose="02070309020205020404" pitchFamily="49" charset="0"/>
                <a:cs typeface="Courier New" panose="02070309020205020404" pitchFamily="49" charset="0"/>
              </a:rPr>
              <a:t>};</a:t>
            </a:r>
          </a:p>
          <a:p>
            <a:pPr marL="457200" lvl="1" indent="0">
              <a:buNone/>
            </a:pPr>
            <a:r>
              <a:rPr lang="en-US" altLang="ja-JP" sz="1800" dirty="0" smtClean="0">
                <a:latin typeface="Courier New" panose="02070309020205020404" pitchFamily="49" charset="0"/>
                <a:cs typeface="Courier New" panose="02070309020205020404" pitchFamily="49" charset="0"/>
              </a:rPr>
              <a:t>};</a:t>
            </a:r>
          </a:p>
          <a:p>
            <a:pPr marL="457200" lvl="1" indent="0">
              <a:buNone/>
            </a:pPr>
            <a:endParaRPr lang="en-US" altLang="ja-JP" sz="1800" dirty="0">
              <a:latin typeface="Courier New" panose="02070309020205020404" pitchFamily="49" charset="0"/>
              <a:cs typeface="Courier New" panose="02070309020205020404" pitchFamily="49" charset="0"/>
            </a:endParaRPr>
          </a:p>
          <a:p>
            <a:pPr lvl="1"/>
            <a:r>
              <a:rPr lang="ja-JP" altLang="en-US" dirty="0">
                <a:latin typeface="+mn-ea"/>
                <a:cs typeface="Courier New" panose="02070309020205020404" pitchFamily="49" charset="0"/>
              </a:rPr>
              <a:t>異なるユーザードメインへ</a:t>
            </a:r>
            <a:r>
              <a:rPr lang="ja-JP" altLang="en-US" dirty="0" smtClean="0">
                <a:latin typeface="+mn-ea"/>
                <a:cs typeface="Courier New" panose="02070309020205020404" pitchFamily="49" charset="0"/>
              </a:rPr>
              <a:t>の結合は、</a:t>
            </a:r>
            <a:r>
              <a:rPr lang="en-US" altLang="ja-JP" dirty="0" smtClean="0">
                <a:latin typeface="+mn-ea"/>
                <a:cs typeface="Courier New" panose="02070309020205020404" pitchFamily="49" charset="0"/>
              </a:rPr>
              <a:t>RPC </a:t>
            </a:r>
            <a:r>
              <a:rPr lang="ja-JP" altLang="en-US" dirty="0" smtClean="0">
                <a:latin typeface="+mn-ea"/>
                <a:cs typeface="Courier New" panose="02070309020205020404" pitchFamily="49" charset="0"/>
              </a:rPr>
              <a:t>となる</a:t>
            </a:r>
            <a:endParaRPr lang="en-US" altLang="ja-JP" dirty="0" smtClean="0">
              <a:latin typeface="+mn-ea"/>
              <a:cs typeface="Courier New" panose="02070309020205020404" pitchFamily="49" charset="0"/>
            </a:endParaRPr>
          </a:p>
          <a:p>
            <a:pPr lvl="2"/>
            <a:r>
              <a:rPr lang="ja-JP" altLang="en-US" dirty="0" smtClean="0">
                <a:latin typeface="+mn-ea"/>
                <a:cs typeface="Courier New" panose="02070309020205020404" pitchFamily="49" charset="0"/>
              </a:rPr>
              <a:t>呼び先のドメインに属するタスクにより実行させる</a:t>
            </a:r>
            <a:endParaRPr lang="en-US" altLang="ja-JP" sz="1600" dirty="0">
              <a:latin typeface="Courier New" panose="02070309020205020404" pitchFamily="49" charset="0"/>
              <a:cs typeface="Courier New" panose="02070309020205020404" pitchFamily="49" charset="0"/>
            </a:endParaRPr>
          </a:p>
        </p:txBody>
      </p:sp>
      <p:sp>
        <p:nvSpPr>
          <p:cNvPr id="2" name="スライド番号プレースホルダー 1"/>
          <p:cNvSpPr>
            <a:spLocks noGrp="1"/>
          </p:cNvSpPr>
          <p:nvPr>
            <p:ph type="sldNum" sz="quarter" idx="12"/>
          </p:nvPr>
        </p:nvSpPr>
        <p:spPr/>
        <p:txBody>
          <a:bodyPr/>
          <a:lstStyle/>
          <a:p>
            <a:fld id="{667C65CE-939C-4513-9A9A-E27E33898ACC}" type="slidenum">
              <a:rPr kumimoji="1" lang="ja-JP" altLang="en-US" smtClean="0"/>
              <a:t>15</a:t>
            </a:fld>
            <a:endParaRPr kumimoji="1" lang="ja-JP" altLang="en-US"/>
          </a:p>
        </p:txBody>
      </p:sp>
      <p:grpSp>
        <p:nvGrpSpPr>
          <p:cNvPr id="7" name="グループ化 6"/>
          <p:cNvGrpSpPr/>
          <p:nvPr/>
        </p:nvGrpSpPr>
        <p:grpSpPr>
          <a:xfrm>
            <a:off x="2088204" y="2852632"/>
            <a:ext cx="6641692" cy="435240"/>
            <a:chOff x="2122929" y="2991524"/>
            <a:chExt cx="6641692" cy="435240"/>
          </a:xfrm>
        </p:grpSpPr>
        <p:sp>
          <p:nvSpPr>
            <p:cNvPr id="4" name="円/楕円 3"/>
            <p:cNvSpPr/>
            <p:nvPr/>
          </p:nvSpPr>
          <p:spPr>
            <a:xfrm>
              <a:off x="2122929" y="3132307"/>
              <a:ext cx="1291480" cy="29445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リーフォーム 4"/>
            <p:cNvSpPr/>
            <p:nvPr/>
          </p:nvSpPr>
          <p:spPr>
            <a:xfrm>
              <a:off x="3285811" y="3132307"/>
              <a:ext cx="1553700" cy="62909"/>
            </a:xfrm>
            <a:custGeom>
              <a:avLst/>
              <a:gdLst>
                <a:gd name="connsiteX0" fmla="*/ 0 w 1099226"/>
                <a:gd name="connsiteY0" fmla="*/ 145915 h 145915"/>
                <a:gd name="connsiteX1" fmla="*/ 447472 w 1099226"/>
                <a:gd name="connsiteY1" fmla="*/ 38911 h 145915"/>
                <a:gd name="connsiteX2" fmla="*/ 1099226 w 1099226"/>
                <a:gd name="connsiteY2" fmla="*/ 0 h 145915"/>
              </a:gdLst>
              <a:ahLst/>
              <a:cxnLst>
                <a:cxn ang="0">
                  <a:pos x="connsiteX0" y="connsiteY0"/>
                </a:cxn>
                <a:cxn ang="0">
                  <a:pos x="connsiteX1" y="connsiteY1"/>
                </a:cxn>
                <a:cxn ang="0">
                  <a:pos x="connsiteX2" y="connsiteY2"/>
                </a:cxn>
              </a:cxnLst>
              <a:rect l="l" t="t" r="r" b="b"/>
              <a:pathLst>
                <a:path w="1099226" h="145915">
                  <a:moveTo>
                    <a:pt x="0" y="145915"/>
                  </a:moveTo>
                  <a:cubicBezTo>
                    <a:pt x="132134" y="104572"/>
                    <a:pt x="264268" y="63230"/>
                    <a:pt x="447472" y="38911"/>
                  </a:cubicBezTo>
                  <a:cubicBezTo>
                    <a:pt x="630676" y="14592"/>
                    <a:pt x="864951" y="7296"/>
                    <a:pt x="109922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4839511" y="2991524"/>
              <a:ext cx="3925110" cy="369332"/>
            </a:xfrm>
            <a:prstGeom prst="rect">
              <a:avLst/>
            </a:prstGeom>
            <a:noFill/>
          </p:spPr>
          <p:txBody>
            <a:bodyPr wrap="square" rtlCol="0">
              <a:spAutoFit/>
            </a:bodyPr>
            <a:lstStyle/>
            <a:p>
              <a:r>
                <a:rPr lang="ja-JP" altLang="en-US" dirty="0" smtClean="0"/>
                <a:t>リージョン</a:t>
              </a:r>
              <a:r>
                <a:rPr lang="ja-JP" altLang="en-US" dirty="0"/>
                <a:t>名</a:t>
              </a:r>
              <a:r>
                <a:rPr lang="ja-JP" altLang="en-US" dirty="0" smtClean="0"/>
                <a:t>が</a:t>
              </a:r>
              <a:r>
                <a:rPr lang="en-US" altLang="ja-JP" dirty="0" smtClean="0"/>
                <a:t>HRP3 </a:t>
              </a:r>
              <a:r>
                <a:rPr lang="ja-JP" altLang="en-US" dirty="0" smtClean="0"/>
                <a:t>のドメイン名にな</a:t>
              </a:r>
              <a:r>
                <a:rPr lang="ja-JP" altLang="en-US" dirty="0"/>
                <a:t>る</a:t>
              </a:r>
              <a:endParaRPr kumimoji="1" lang="ja-JP" altLang="en-US" dirty="0"/>
            </a:p>
          </p:txBody>
        </p:sp>
      </p:grpSp>
    </p:spTree>
    <p:extLst>
      <p:ext uri="{BB962C8B-B14F-4D97-AF65-F5344CB8AC3E}">
        <p14:creationId xmlns:p14="http://schemas.microsoft.com/office/powerpoint/2010/main" val="1725109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233464"/>
            <a:ext cx="8388890" cy="6580087"/>
          </a:xfrm>
        </p:spPr>
        <p:txBody>
          <a:bodyPr>
            <a:noAutofit/>
          </a:bodyPr>
          <a:lstStyle/>
          <a:p>
            <a:pPr marL="0" indent="0">
              <a:buNone/>
            </a:pPr>
            <a:r>
              <a:rPr lang="ja-JP" altLang="en-US" sz="2000" u="sng" dirty="0" smtClean="0"/>
              <a:t>無所属</a:t>
            </a:r>
            <a:endParaRPr lang="en-US" altLang="ja-JP" sz="2000" u="sng" dirty="0"/>
          </a:p>
          <a:p>
            <a:pPr lvl="1"/>
            <a:r>
              <a:rPr lang="ja-JP" altLang="en-US" sz="1800" dirty="0" smtClean="0">
                <a:latin typeface="Courier New" panose="02070309020205020404" pitchFamily="49" charset="0"/>
                <a:cs typeface="Courier New" panose="02070309020205020404" pitchFamily="49" charset="0"/>
              </a:rPr>
              <a:t>ドメイン指定は、親リージョンにも波及し、</a:t>
            </a:r>
            <a:r>
              <a:rPr lang="en-US" altLang="ja-JP" sz="1800" dirty="0" smtClean="0">
                <a:latin typeface="Courier New" panose="02070309020205020404" pitchFamily="49" charset="0"/>
                <a:cs typeface="Courier New" panose="02070309020205020404" pitchFamily="49" charset="0"/>
              </a:rPr>
              <a:t>HRP3 </a:t>
            </a:r>
            <a:r>
              <a:rPr lang="ja-JP" altLang="en-US" sz="1800" dirty="0" smtClean="0">
                <a:latin typeface="Courier New" panose="02070309020205020404" pitchFamily="49" charset="0"/>
                <a:cs typeface="Courier New" panose="02070309020205020404" pitchFamily="49" charset="0"/>
              </a:rPr>
              <a:t>の無所属となる</a:t>
            </a:r>
            <a:endParaRPr lang="en-US" altLang="ja-JP" sz="1800" dirty="0" smtClean="0">
              <a:latin typeface="Courier New" panose="02070309020205020404" pitchFamily="49" charset="0"/>
              <a:cs typeface="Courier New" panose="02070309020205020404" pitchFamily="49" charset="0"/>
            </a:endParaRPr>
          </a:p>
          <a:p>
            <a:pPr lvl="2"/>
            <a:r>
              <a:rPr lang="ja-JP" altLang="en-US" dirty="0" smtClean="0">
                <a:latin typeface="Courier New" panose="02070309020205020404" pitchFamily="49" charset="0"/>
                <a:cs typeface="Courier New" panose="02070309020205020404" pitchFamily="49" charset="0"/>
              </a:rPr>
              <a:t>ノード指定された親リージョンまで波及する </a:t>
            </a:r>
            <a:endParaRPr lang="en-US" altLang="ja-JP" dirty="0" smtClean="0">
              <a:latin typeface="Courier New" panose="02070309020205020404" pitchFamily="49" charset="0"/>
              <a:cs typeface="Courier New" panose="02070309020205020404" pitchFamily="49" charset="0"/>
            </a:endParaRPr>
          </a:p>
          <a:p>
            <a:pPr lvl="3"/>
            <a:r>
              <a:rPr lang="ja-JP" altLang="en-US" dirty="0" smtClean="0">
                <a:latin typeface="Courier New" panose="02070309020205020404" pitchFamily="49" charset="0"/>
                <a:cs typeface="Courier New" panose="02070309020205020404" pitchFamily="49" charset="0"/>
              </a:rPr>
              <a:t>ルートリージョンは、暗黙的にノード指定されている</a:t>
            </a:r>
            <a:endParaRPr lang="en-US" altLang="ja-JP" dirty="0" smtClean="0">
              <a:latin typeface="Courier New" panose="02070309020205020404" pitchFamily="49" charset="0"/>
              <a:cs typeface="Courier New" panose="02070309020205020404" pitchFamily="49" charset="0"/>
            </a:endParaRPr>
          </a:p>
          <a:p>
            <a:pPr marL="457200" lvl="1" indent="0">
              <a:buNone/>
            </a:pPr>
            <a:endParaRPr lang="en-US" altLang="ja-JP" sz="800" dirty="0" smtClean="0">
              <a:latin typeface="Courier New" panose="02070309020205020404" pitchFamily="49" charset="0"/>
              <a:cs typeface="Courier New" panose="02070309020205020404" pitchFamily="49" charset="0"/>
            </a:endParaRPr>
          </a:p>
          <a:p>
            <a:pPr marL="457200" lvl="1" indent="0">
              <a:buNone/>
            </a:pPr>
            <a:r>
              <a:rPr lang="en-US" altLang="ja-JP" sz="1800" dirty="0" smtClean="0">
                <a:latin typeface="Courier New" panose="02070309020205020404" pitchFamily="49" charset="0"/>
                <a:cs typeface="Courier New" panose="02070309020205020404" pitchFamily="49" charset="0"/>
              </a:rPr>
              <a:t>[</a:t>
            </a:r>
            <a:r>
              <a:rPr lang="en-US" altLang="ja-JP" sz="1800" dirty="0">
                <a:latin typeface="Courier New" panose="02070309020205020404" pitchFamily="49" charset="0"/>
                <a:cs typeface="Courier New" panose="02070309020205020404" pitchFamily="49" charset="0"/>
              </a:rPr>
              <a:t>domain(HRP, “kernel” )]</a:t>
            </a:r>
          </a:p>
          <a:p>
            <a:pPr marL="457200" lvl="1" indent="0">
              <a:buNone/>
            </a:pPr>
            <a:r>
              <a:rPr lang="en-US" altLang="ja-JP" sz="1800" dirty="0">
                <a:latin typeface="Courier New" panose="02070309020205020404" pitchFamily="49" charset="0"/>
                <a:cs typeface="Courier New" panose="02070309020205020404" pitchFamily="49" charset="0"/>
              </a:rPr>
              <a:t>region </a:t>
            </a:r>
            <a:r>
              <a:rPr lang="en-US" altLang="ja-JP" sz="1800" dirty="0" err="1" smtClean="0">
                <a:latin typeface="Courier New" panose="02070309020205020404" pitchFamily="49" charset="0"/>
                <a:cs typeface="Courier New" panose="02070309020205020404" pitchFamily="49" charset="0"/>
              </a:rPr>
              <a:t>rKernelDomain</a:t>
            </a:r>
            <a:r>
              <a:rPr lang="en-US" altLang="ja-JP" sz="1800" dirty="0" smtClean="0">
                <a:latin typeface="Courier New" panose="02070309020205020404" pitchFamily="49" charset="0"/>
                <a:cs typeface="Courier New" panose="02070309020205020404" pitchFamily="49" charset="0"/>
              </a:rPr>
              <a:t> </a:t>
            </a:r>
            <a:r>
              <a:rPr lang="en-US" altLang="ja-JP" sz="1800" dirty="0">
                <a:latin typeface="Courier New" panose="02070309020205020404" pitchFamily="49" charset="0"/>
                <a:cs typeface="Courier New" panose="02070309020205020404" pitchFamily="49" charset="0"/>
              </a:rPr>
              <a:t>{//</a:t>
            </a:r>
            <a:r>
              <a:rPr lang="ja-JP" altLang="en-US" sz="1800" dirty="0">
                <a:latin typeface="Courier New" panose="02070309020205020404" pitchFamily="49" charset="0"/>
                <a:cs typeface="Courier New" panose="02070309020205020404" pitchFamily="49" charset="0"/>
              </a:rPr>
              <a:t>リージョン名</a:t>
            </a:r>
            <a:r>
              <a:rPr lang="ja-JP" altLang="en-US" sz="1800" dirty="0" smtClean="0">
                <a:latin typeface="Courier New" panose="02070309020205020404" pitchFamily="49" charset="0"/>
                <a:cs typeface="Courier New" panose="02070309020205020404" pitchFamily="49" charset="0"/>
              </a:rPr>
              <a:t>は保護ドメイン</a:t>
            </a:r>
            <a:r>
              <a:rPr lang="ja-JP" altLang="en-US" sz="1800" dirty="0">
                <a:latin typeface="Courier New" panose="02070309020205020404" pitchFamily="49" charset="0"/>
                <a:cs typeface="Courier New" panose="02070309020205020404" pitchFamily="49" charset="0"/>
              </a:rPr>
              <a:t>に反映されない</a:t>
            </a:r>
            <a:endParaRPr lang="en-US" altLang="ja-JP" sz="1800" dirty="0">
              <a:latin typeface="Courier New" panose="02070309020205020404" pitchFamily="49" charset="0"/>
              <a:cs typeface="Courier New" panose="02070309020205020404" pitchFamily="49" charset="0"/>
            </a:endParaRPr>
          </a:p>
          <a:p>
            <a:pPr marL="457200" lvl="1" indent="0">
              <a:buNone/>
            </a:pPr>
            <a:r>
              <a:rPr lang="en-US" altLang="ja-JP" sz="1800" dirty="0">
                <a:latin typeface="Courier New" panose="02070309020205020404" pitchFamily="49" charset="0"/>
                <a:cs typeface="Courier New" panose="02070309020205020404" pitchFamily="49" charset="0"/>
              </a:rPr>
              <a:t>	// </a:t>
            </a:r>
            <a:r>
              <a:rPr lang="ja-JP" altLang="en-US" sz="1800" dirty="0">
                <a:latin typeface="Courier New" panose="02070309020205020404" pitchFamily="49" charset="0"/>
                <a:cs typeface="Courier New" panose="02070309020205020404" pitchFamily="49" charset="0"/>
              </a:rPr>
              <a:t>セルや子リージョンを書く</a:t>
            </a:r>
            <a:endParaRPr lang="en-US" altLang="ja-JP" sz="1800" dirty="0">
              <a:latin typeface="Courier New" panose="02070309020205020404" pitchFamily="49" charset="0"/>
              <a:cs typeface="Courier New" panose="02070309020205020404" pitchFamily="49" charset="0"/>
            </a:endParaRPr>
          </a:p>
          <a:p>
            <a:pPr marL="457200" lvl="1" indent="0">
              <a:buNone/>
            </a:pPr>
            <a:r>
              <a:rPr lang="en-US" altLang="ja-JP" sz="1800" dirty="0" smtClean="0">
                <a:latin typeface="Courier New" panose="02070309020205020404" pitchFamily="49" charset="0"/>
                <a:cs typeface="Courier New" panose="02070309020205020404" pitchFamily="49" charset="0"/>
              </a:rPr>
              <a:t>};</a:t>
            </a:r>
          </a:p>
          <a:p>
            <a:pPr marL="457200" lvl="1" indent="0">
              <a:buNone/>
            </a:pPr>
            <a:endParaRPr lang="en-US" altLang="ja-JP" sz="700" dirty="0" smtClean="0">
              <a:latin typeface="Courier New" panose="02070309020205020404" pitchFamily="49" charset="0"/>
              <a:cs typeface="Courier New" panose="02070309020205020404" pitchFamily="49" charset="0"/>
            </a:endParaRPr>
          </a:p>
          <a:p>
            <a:pPr marL="457200" lvl="1" indent="0">
              <a:buNone/>
            </a:pPr>
            <a:r>
              <a:rPr lang="en-US" altLang="ja-JP" sz="1800" dirty="0" smtClean="0">
                <a:latin typeface="Courier New" panose="02070309020205020404" pitchFamily="49" charset="0"/>
                <a:cs typeface="Courier New" panose="02070309020205020404" pitchFamily="49" charset="0"/>
              </a:rPr>
              <a:t>// </a:t>
            </a:r>
            <a:r>
              <a:rPr lang="ja-JP" altLang="en-US" sz="1800" dirty="0">
                <a:latin typeface="Courier New" panose="02070309020205020404" pitchFamily="49" charset="0"/>
                <a:cs typeface="Courier New" panose="02070309020205020404" pitchFamily="49" charset="0"/>
              </a:rPr>
              <a:t>以下は、指定されてない</a:t>
            </a:r>
            <a:r>
              <a:rPr lang="ja-JP" altLang="en-US" sz="1800" dirty="0" err="1">
                <a:latin typeface="Courier New" panose="02070309020205020404" pitchFamily="49" charset="0"/>
                <a:cs typeface="Courier New" panose="02070309020205020404" pitchFamily="49" charset="0"/>
              </a:rPr>
              <a:t>くても</a:t>
            </a:r>
            <a:r>
              <a:rPr lang="ja-JP" altLang="en-US" sz="1800" dirty="0">
                <a:latin typeface="Courier New" panose="02070309020205020404" pitchFamily="49" charset="0"/>
                <a:cs typeface="Courier New" panose="02070309020205020404" pitchFamily="49" charset="0"/>
              </a:rPr>
              <a:t> </a:t>
            </a:r>
            <a:r>
              <a:rPr lang="en-US" altLang="ja-JP" sz="1800" dirty="0" smtClean="0">
                <a:latin typeface="Courier New" panose="02070309020205020404" pitchFamily="49" charset="0"/>
                <a:cs typeface="Courier New" panose="02070309020205020404" pitchFamily="49" charset="0"/>
              </a:rPr>
              <a:t>HRP3 </a:t>
            </a:r>
            <a:r>
              <a:rPr lang="ja-JP" altLang="en-US" sz="1800" dirty="0" smtClean="0">
                <a:latin typeface="Courier New" panose="02070309020205020404" pitchFamily="49" charset="0"/>
                <a:cs typeface="Courier New" panose="02070309020205020404" pitchFamily="49" charset="0"/>
              </a:rPr>
              <a:t>の無所属となる</a:t>
            </a:r>
            <a:endParaRPr lang="en-US" altLang="ja-JP" sz="1800" dirty="0">
              <a:latin typeface="Courier New" panose="02070309020205020404" pitchFamily="49" charset="0"/>
              <a:cs typeface="Courier New" panose="02070309020205020404" pitchFamily="49" charset="0"/>
            </a:endParaRPr>
          </a:p>
          <a:p>
            <a:pPr marL="457200" lvl="1" indent="0">
              <a:buNone/>
            </a:pPr>
            <a:r>
              <a:rPr lang="en-US" altLang="ja-JP" sz="1800" dirty="0" smtClean="0">
                <a:latin typeface="Courier New" panose="02070309020205020404" pitchFamily="49" charset="0"/>
                <a:cs typeface="Courier New" panose="02070309020205020404" pitchFamily="49" charset="0"/>
              </a:rPr>
              <a:t>cell </a:t>
            </a:r>
            <a:r>
              <a:rPr lang="en-US" altLang="ja-JP" sz="1800" dirty="0" err="1">
                <a:latin typeface="Courier New" panose="02070309020205020404" pitchFamily="49" charset="0"/>
                <a:cs typeface="Courier New" panose="02070309020205020404" pitchFamily="49" charset="0"/>
              </a:rPr>
              <a:t>tCelltype</a:t>
            </a:r>
            <a:r>
              <a:rPr lang="en-US" altLang="ja-JP" sz="1800" dirty="0">
                <a:latin typeface="Courier New" panose="02070309020205020404" pitchFamily="49" charset="0"/>
                <a:cs typeface="Courier New" panose="02070309020205020404" pitchFamily="49" charset="0"/>
              </a:rPr>
              <a:t> </a:t>
            </a:r>
            <a:r>
              <a:rPr lang="en-US" altLang="ja-JP" sz="1800" dirty="0" err="1">
                <a:latin typeface="Courier New" panose="02070309020205020404" pitchFamily="49" charset="0"/>
                <a:cs typeface="Courier New" panose="02070309020205020404" pitchFamily="49" charset="0"/>
              </a:rPr>
              <a:t>OutOfDomainCell</a:t>
            </a:r>
            <a:r>
              <a:rPr lang="en-US" altLang="ja-JP" sz="1800" dirty="0">
                <a:latin typeface="Courier New" panose="02070309020205020404" pitchFamily="49" charset="0"/>
                <a:cs typeface="Courier New" panose="02070309020205020404" pitchFamily="49" charset="0"/>
              </a:rPr>
              <a:t> {};</a:t>
            </a:r>
            <a:r>
              <a:rPr lang="ja-JP" altLang="en-US" sz="1800" dirty="0">
                <a:latin typeface="Courier New" panose="02070309020205020404" pitchFamily="49" charset="0"/>
                <a:cs typeface="Courier New" panose="02070309020205020404" pitchFamily="49" charset="0"/>
              </a:rPr>
              <a:t>　</a:t>
            </a:r>
            <a:r>
              <a:rPr lang="en-US" altLang="ja-JP" sz="1800" dirty="0">
                <a:latin typeface="Courier New" panose="02070309020205020404" pitchFamily="49" charset="0"/>
                <a:cs typeface="Courier New" panose="02070309020205020404" pitchFamily="49" charset="0"/>
              </a:rPr>
              <a:t>// </a:t>
            </a:r>
            <a:r>
              <a:rPr lang="ja-JP" altLang="en-US" sz="1800" dirty="0">
                <a:latin typeface="Courier New" panose="02070309020205020404" pitchFamily="49" charset="0"/>
                <a:cs typeface="Courier New" panose="02070309020205020404" pitchFamily="49" charset="0"/>
              </a:rPr>
              <a:t>無所属のセル</a:t>
            </a:r>
            <a:endParaRPr lang="en-US" altLang="ja-JP" sz="1800" dirty="0">
              <a:latin typeface="Courier New" panose="02070309020205020404" pitchFamily="49" charset="0"/>
              <a:cs typeface="Courier New" panose="02070309020205020404" pitchFamily="49" charset="0"/>
            </a:endParaRPr>
          </a:p>
          <a:p>
            <a:pPr marL="457200" lvl="1" indent="0">
              <a:buNone/>
            </a:pPr>
            <a:endParaRPr lang="en-US" altLang="ja-JP" sz="1800" dirty="0" smtClean="0">
              <a:latin typeface="Courier New" panose="02070309020205020404" pitchFamily="49" charset="0"/>
              <a:cs typeface="Courier New" panose="02070309020205020404" pitchFamily="49" charset="0"/>
            </a:endParaRPr>
          </a:p>
          <a:p>
            <a:pPr marL="457200" lvl="1" indent="0">
              <a:buNone/>
            </a:pPr>
            <a:r>
              <a:rPr lang="en-US" altLang="ja-JP" sz="1800" dirty="0" smtClean="0">
                <a:latin typeface="Courier New" panose="02070309020205020404" pitchFamily="49" charset="0"/>
                <a:cs typeface="Courier New" panose="02070309020205020404" pitchFamily="49" charset="0"/>
              </a:rPr>
              <a:t>region </a:t>
            </a:r>
            <a:r>
              <a:rPr lang="en-US" altLang="ja-JP" sz="1800" dirty="0" err="1" smtClean="0">
                <a:latin typeface="Courier New" panose="02070309020205020404" pitchFamily="49" charset="0"/>
                <a:cs typeface="Courier New" panose="02070309020205020404" pitchFamily="49" charset="0"/>
              </a:rPr>
              <a:t>rImpliedOutOfRegion</a:t>
            </a:r>
            <a:r>
              <a:rPr lang="en-US" altLang="ja-JP" sz="1800" dirty="0" smtClean="0">
                <a:latin typeface="Courier New" panose="02070309020205020404" pitchFamily="49" charset="0"/>
                <a:cs typeface="Courier New" panose="02070309020205020404" pitchFamily="49" charset="0"/>
              </a:rPr>
              <a:t> {//</a:t>
            </a:r>
            <a:r>
              <a:rPr lang="ja-JP" altLang="en-US" sz="1800" dirty="0" smtClean="0">
                <a:latin typeface="Courier New" panose="02070309020205020404" pitchFamily="49" charset="0"/>
                <a:cs typeface="Courier New" panose="02070309020205020404" pitchFamily="49" charset="0"/>
              </a:rPr>
              <a:t>暗黙的に </a:t>
            </a:r>
            <a:r>
              <a:rPr lang="en-US" altLang="ja-JP" sz="1800" dirty="0" smtClean="0">
                <a:latin typeface="Courier New" panose="02070309020205020404" pitchFamily="49" charset="0"/>
                <a:cs typeface="Courier New" panose="02070309020205020404" pitchFamily="49" charset="0"/>
              </a:rPr>
              <a:t>HRP3 </a:t>
            </a:r>
            <a:r>
              <a:rPr lang="ja-JP" altLang="en-US" sz="1800" dirty="0" smtClean="0">
                <a:latin typeface="Courier New" panose="02070309020205020404" pitchFamily="49" charset="0"/>
                <a:cs typeface="Courier New" panose="02070309020205020404" pitchFamily="49" charset="0"/>
              </a:rPr>
              <a:t>の無所属</a:t>
            </a:r>
            <a:r>
              <a:rPr lang="en-US" altLang="ja-JP" sz="1800" dirty="0" smtClean="0">
                <a:latin typeface="Courier New" panose="02070309020205020404" pitchFamily="49" charset="0"/>
                <a:cs typeface="Courier New" panose="02070309020205020404" pitchFamily="49" charset="0"/>
              </a:rPr>
              <a:t>(</a:t>
            </a:r>
            <a:r>
              <a:rPr lang="ja-JP" altLang="en-US" sz="1800" dirty="0" smtClean="0">
                <a:latin typeface="Courier New" panose="02070309020205020404" pitchFamily="49" charset="0"/>
                <a:cs typeface="Courier New" panose="02070309020205020404" pitchFamily="49" charset="0"/>
              </a:rPr>
              <a:t>上級向</a:t>
            </a:r>
            <a:r>
              <a:rPr lang="en-US" altLang="ja-JP" sz="1800" dirty="0" smtClean="0">
                <a:latin typeface="Courier New" panose="02070309020205020404" pitchFamily="49" charset="0"/>
                <a:cs typeface="Courier New" panose="02070309020205020404" pitchFamily="49" charset="0"/>
              </a:rPr>
              <a:t>)</a:t>
            </a:r>
            <a:endParaRPr lang="ja-JP" altLang="en-US" sz="1800" dirty="0" smtClean="0">
              <a:latin typeface="Courier New" panose="02070309020205020404" pitchFamily="49" charset="0"/>
              <a:cs typeface="Courier New" panose="02070309020205020404" pitchFamily="49" charset="0"/>
            </a:endParaRPr>
          </a:p>
          <a:p>
            <a:pPr marL="457200" lvl="1" indent="0">
              <a:buNone/>
            </a:pPr>
            <a:r>
              <a:rPr lang="en-US" altLang="ja-JP" sz="1800" dirty="0">
                <a:latin typeface="Courier New" panose="02070309020205020404" pitchFamily="49" charset="0"/>
                <a:cs typeface="Courier New" panose="02070309020205020404" pitchFamily="49" charset="0"/>
              </a:rPr>
              <a:t>	// </a:t>
            </a:r>
            <a:r>
              <a:rPr lang="ja-JP" altLang="en-US" sz="1800" dirty="0">
                <a:latin typeface="Courier New" panose="02070309020205020404" pitchFamily="49" charset="0"/>
                <a:cs typeface="Courier New" panose="02070309020205020404" pitchFamily="49" charset="0"/>
              </a:rPr>
              <a:t>無所属のセルや子リージョンを書く</a:t>
            </a:r>
            <a:endParaRPr lang="en-US" altLang="ja-JP" sz="1800" dirty="0">
              <a:latin typeface="Courier New" panose="02070309020205020404" pitchFamily="49" charset="0"/>
              <a:cs typeface="Courier New" panose="02070309020205020404" pitchFamily="49" charset="0"/>
            </a:endParaRPr>
          </a:p>
          <a:p>
            <a:pPr marL="457200" lvl="1" indent="0">
              <a:buNone/>
            </a:pPr>
            <a:r>
              <a:rPr lang="en-US" altLang="ja-JP" sz="1800" dirty="0" smtClean="0">
                <a:latin typeface="Courier New" panose="02070309020205020404" pitchFamily="49" charset="0"/>
                <a:cs typeface="Courier New" panose="02070309020205020404" pitchFamily="49" charset="0"/>
              </a:rPr>
              <a:t>};</a:t>
            </a:r>
          </a:p>
          <a:p>
            <a:pPr marL="457200" lvl="1" indent="0">
              <a:buNone/>
            </a:pPr>
            <a:endParaRPr lang="en-US" altLang="ja-JP" sz="700" dirty="0" smtClean="0">
              <a:latin typeface="Courier New" panose="02070309020205020404" pitchFamily="49" charset="0"/>
              <a:cs typeface="Courier New" panose="02070309020205020404" pitchFamily="49" charset="0"/>
            </a:endParaRPr>
          </a:p>
          <a:p>
            <a:pPr marL="457200" lvl="1" indent="0">
              <a:buNone/>
            </a:pPr>
            <a:r>
              <a:rPr lang="en-US" altLang="ja-JP" sz="1800" dirty="0" smtClean="0">
                <a:latin typeface="Courier New" panose="02070309020205020404" pitchFamily="49" charset="0"/>
                <a:cs typeface="Courier New" panose="02070309020205020404" pitchFamily="49" charset="0"/>
              </a:rPr>
              <a:t>// </a:t>
            </a:r>
            <a:r>
              <a:rPr lang="ja-JP" altLang="en-US" sz="1800" dirty="0">
                <a:latin typeface="Courier New" panose="02070309020205020404" pitchFamily="49" charset="0"/>
                <a:cs typeface="Courier New" panose="02070309020205020404" pitchFamily="49" charset="0"/>
              </a:rPr>
              <a:t>明示的に無所属を</a:t>
            </a:r>
            <a:r>
              <a:rPr lang="ja-JP" altLang="en-US" sz="1800" dirty="0" smtClean="0">
                <a:latin typeface="Courier New" panose="02070309020205020404" pitchFamily="49" charset="0"/>
                <a:cs typeface="Courier New" panose="02070309020205020404" pitchFamily="49" charset="0"/>
              </a:rPr>
              <a:t>指定</a:t>
            </a:r>
            <a:r>
              <a:rPr lang="ja-JP" altLang="en-US" sz="1800" dirty="0" smtClean="0"/>
              <a:t>することもできる　</a:t>
            </a:r>
            <a:r>
              <a:rPr lang="en-US" altLang="ja-JP" sz="1800" dirty="0" smtClean="0"/>
              <a:t>(</a:t>
            </a:r>
            <a:r>
              <a:rPr lang="ja-JP" altLang="en-US" sz="1800" dirty="0" smtClean="0"/>
              <a:t>上級</a:t>
            </a:r>
            <a:r>
              <a:rPr lang="ja-JP" altLang="en-US" sz="1800" dirty="0"/>
              <a:t>向</a:t>
            </a:r>
            <a:r>
              <a:rPr lang="ja-JP" altLang="en-US" sz="1800" dirty="0" smtClean="0"/>
              <a:t>け</a:t>
            </a:r>
            <a:r>
              <a:rPr lang="en-US" altLang="ja-JP" sz="1800" dirty="0" smtClean="0"/>
              <a:t>)</a:t>
            </a:r>
            <a:endParaRPr lang="en-US" altLang="ja-JP" sz="1800" dirty="0" smtClean="0">
              <a:latin typeface="Courier New" panose="02070309020205020404" pitchFamily="49" charset="0"/>
              <a:cs typeface="Courier New" panose="02070309020205020404" pitchFamily="49" charset="0"/>
            </a:endParaRPr>
          </a:p>
          <a:p>
            <a:pPr marL="457200" lvl="1" indent="0">
              <a:buNone/>
            </a:pPr>
            <a:r>
              <a:rPr lang="en-US" altLang="ja-JP" sz="1800" dirty="0" smtClean="0">
                <a:latin typeface="Courier New" panose="02070309020205020404" pitchFamily="49" charset="0"/>
                <a:cs typeface="Courier New" panose="02070309020205020404" pitchFamily="49" charset="0"/>
              </a:rPr>
              <a:t>[domain(HRP,”</a:t>
            </a:r>
            <a:r>
              <a:rPr lang="en-US" altLang="ja-JP" sz="1800" dirty="0" err="1" smtClean="0">
                <a:latin typeface="Courier New" panose="02070309020205020404" pitchFamily="49" charset="0"/>
                <a:cs typeface="Courier New" panose="02070309020205020404" pitchFamily="49" charset="0"/>
              </a:rPr>
              <a:t>OutOfDomain</a:t>
            </a:r>
            <a:r>
              <a:rPr lang="en-US" altLang="ja-JP" sz="1800" dirty="0" smtClean="0">
                <a:latin typeface="Courier New" panose="02070309020205020404" pitchFamily="49" charset="0"/>
                <a:cs typeface="Courier New" panose="02070309020205020404" pitchFamily="49" charset="0"/>
              </a:rPr>
              <a:t>”)]</a:t>
            </a:r>
          </a:p>
          <a:p>
            <a:pPr marL="457200" lvl="1" indent="0">
              <a:buNone/>
            </a:pPr>
            <a:r>
              <a:rPr lang="en-US" altLang="ja-JP" sz="1800" dirty="0" smtClean="0">
                <a:latin typeface="Courier New" panose="02070309020205020404" pitchFamily="49" charset="0"/>
                <a:cs typeface="Courier New" panose="02070309020205020404" pitchFamily="49" charset="0"/>
              </a:rPr>
              <a:t>region </a:t>
            </a:r>
            <a:r>
              <a:rPr lang="en-US" altLang="ja-JP" sz="1800" dirty="0" err="1">
                <a:latin typeface="Courier New" panose="02070309020205020404" pitchFamily="49" charset="0"/>
                <a:cs typeface="Courier New" panose="02070309020205020404" pitchFamily="49" charset="0"/>
              </a:rPr>
              <a:t>rOutOfRegion</a:t>
            </a:r>
            <a:r>
              <a:rPr lang="en-US" altLang="ja-JP" sz="1800" dirty="0">
                <a:latin typeface="Courier New" panose="02070309020205020404" pitchFamily="49" charset="0"/>
                <a:cs typeface="Courier New" panose="02070309020205020404" pitchFamily="49" charset="0"/>
              </a:rPr>
              <a:t> </a:t>
            </a:r>
            <a:r>
              <a:rPr lang="en-US" altLang="ja-JP" sz="1800" dirty="0" smtClean="0">
                <a:latin typeface="Courier New" panose="02070309020205020404" pitchFamily="49" charset="0"/>
                <a:cs typeface="Courier New" panose="02070309020205020404" pitchFamily="49" charset="0"/>
              </a:rPr>
              <a:t>{</a:t>
            </a:r>
            <a:endParaRPr lang="ja-JP" altLang="en-US" sz="1800" dirty="0">
              <a:latin typeface="Courier New" panose="02070309020205020404" pitchFamily="49" charset="0"/>
              <a:cs typeface="Courier New" panose="02070309020205020404" pitchFamily="49" charset="0"/>
            </a:endParaRPr>
          </a:p>
          <a:p>
            <a:pPr marL="457200" lvl="1" indent="0">
              <a:buNone/>
            </a:pPr>
            <a:r>
              <a:rPr lang="en-US" altLang="ja-JP" sz="1800" dirty="0">
                <a:latin typeface="Courier New" panose="02070309020205020404" pitchFamily="49" charset="0"/>
                <a:cs typeface="Courier New" panose="02070309020205020404" pitchFamily="49" charset="0"/>
              </a:rPr>
              <a:t>	// </a:t>
            </a:r>
            <a:r>
              <a:rPr lang="ja-JP" altLang="en-US" sz="1800" dirty="0">
                <a:latin typeface="Courier New" panose="02070309020205020404" pitchFamily="49" charset="0"/>
                <a:cs typeface="Courier New" panose="02070309020205020404" pitchFamily="49" charset="0"/>
              </a:rPr>
              <a:t>無所属のセルや子リージョンを書く</a:t>
            </a:r>
            <a:endParaRPr lang="en-US" altLang="ja-JP" sz="1800" dirty="0">
              <a:latin typeface="Courier New" panose="02070309020205020404" pitchFamily="49" charset="0"/>
              <a:cs typeface="Courier New" panose="02070309020205020404" pitchFamily="49" charset="0"/>
            </a:endParaRPr>
          </a:p>
          <a:p>
            <a:pPr marL="457200" lvl="1" indent="0">
              <a:buNone/>
            </a:pPr>
            <a:r>
              <a:rPr lang="en-US" altLang="ja-JP" sz="1800" dirty="0" smtClean="0">
                <a:latin typeface="Courier New" panose="02070309020205020404" pitchFamily="49" charset="0"/>
                <a:cs typeface="Courier New" panose="02070309020205020404" pitchFamily="49" charset="0"/>
              </a:rPr>
              <a:t>};</a:t>
            </a:r>
            <a:endParaRPr lang="en-US" altLang="ja-JP" dirty="0"/>
          </a:p>
        </p:txBody>
      </p:sp>
      <p:sp>
        <p:nvSpPr>
          <p:cNvPr id="2" name="スライド番号プレースホルダー 1"/>
          <p:cNvSpPr>
            <a:spLocks noGrp="1"/>
          </p:cNvSpPr>
          <p:nvPr>
            <p:ph type="sldNum" sz="quarter" idx="12"/>
          </p:nvPr>
        </p:nvSpPr>
        <p:spPr/>
        <p:txBody>
          <a:bodyPr/>
          <a:lstStyle/>
          <a:p>
            <a:fld id="{667C65CE-939C-4513-9A9A-E27E33898ACC}" type="slidenum">
              <a:rPr kumimoji="1" lang="ja-JP" altLang="en-US" smtClean="0"/>
              <a:t>16</a:t>
            </a:fld>
            <a:endParaRPr kumimoji="1" lang="ja-JP" altLang="en-US"/>
          </a:p>
        </p:txBody>
      </p:sp>
    </p:spTree>
    <p:extLst>
      <p:ext uri="{BB962C8B-B14F-4D97-AF65-F5344CB8AC3E}">
        <p14:creationId xmlns:p14="http://schemas.microsoft.com/office/powerpoint/2010/main" val="1886284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marL="0" indent="0">
              <a:buNone/>
            </a:pPr>
            <a:r>
              <a:rPr lang="ja-JP" altLang="en-US" u="sng" dirty="0"/>
              <a:t>章目次</a:t>
            </a:r>
            <a:endParaRPr lang="en-US" altLang="ja-JP" u="sng" dirty="0"/>
          </a:p>
          <a:p>
            <a:pPr marL="0" indent="0">
              <a:buNone/>
            </a:pPr>
            <a:r>
              <a:rPr lang="en-US" altLang="ja-JP" dirty="0" smtClean="0"/>
              <a:t>3</a:t>
            </a:r>
            <a:r>
              <a:rPr lang="en-US" altLang="ja-JP" dirty="0" smtClean="0"/>
              <a:t>. </a:t>
            </a:r>
            <a:r>
              <a:rPr lang="ja-JP" altLang="en-US" dirty="0" smtClean="0"/>
              <a:t>呼び先</a:t>
            </a:r>
            <a:r>
              <a:rPr lang="ja-JP" altLang="en-US" dirty="0"/>
              <a:t>がカーネルオブジェクト以外の</a:t>
            </a:r>
            <a:r>
              <a:rPr lang="ja-JP" altLang="en-US" dirty="0" smtClean="0"/>
              <a:t>場合</a:t>
            </a:r>
            <a:r>
              <a:rPr lang="ja-JP" altLang="en-US" dirty="0"/>
              <a:t>の</a:t>
            </a:r>
            <a:r>
              <a:rPr lang="ja-JP" altLang="en-US" dirty="0" smtClean="0"/>
              <a:t>結合方法</a:t>
            </a:r>
          </a:p>
          <a:p>
            <a:r>
              <a:rPr lang="ja-JP" altLang="en-US" dirty="0"/>
              <a:t>結合方法 </a:t>
            </a:r>
            <a:r>
              <a:rPr lang="en-US" altLang="ja-JP" dirty="0"/>
              <a:t>(</a:t>
            </a:r>
            <a:r>
              <a:rPr lang="ja-JP" altLang="en-US" dirty="0"/>
              <a:t>呼び先がカーネルオブジェクト以外の場合</a:t>
            </a:r>
            <a:r>
              <a:rPr lang="en-US" altLang="ja-JP" dirty="0"/>
              <a:t>)</a:t>
            </a:r>
          </a:p>
          <a:p>
            <a:r>
              <a:rPr lang="ja-JP" altLang="en-US" dirty="0"/>
              <a:t>結合方法まとめ </a:t>
            </a:r>
            <a:r>
              <a:rPr lang="en-US" altLang="ja-JP" dirty="0"/>
              <a:t>(</a:t>
            </a:r>
            <a:r>
              <a:rPr lang="ja-JP" altLang="en-US" dirty="0"/>
              <a:t>呼び先がカーネルオブジェクト以外の場合</a:t>
            </a:r>
            <a:r>
              <a:rPr lang="en-US" altLang="ja-JP" dirty="0"/>
              <a:t>)</a:t>
            </a:r>
          </a:p>
          <a:p>
            <a:r>
              <a:rPr lang="en-US" altLang="ja-JP" dirty="0"/>
              <a:t>RPC</a:t>
            </a:r>
            <a:r>
              <a:rPr lang="ja-JP" altLang="en-US" dirty="0"/>
              <a:t>による</a:t>
            </a:r>
            <a:r>
              <a:rPr lang="ja-JP" altLang="en-US" dirty="0" smtClean="0"/>
              <a:t>接続</a:t>
            </a:r>
            <a:endParaRPr lang="ja-JP" altLang="en-US" dirty="0"/>
          </a:p>
        </p:txBody>
      </p:sp>
      <p:sp>
        <p:nvSpPr>
          <p:cNvPr id="4" name="スライド番号プレースホルダー 3"/>
          <p:cNvSpPr>
            <a:spLocks noGrp="1"/>
          </p:cNvSpPr>
          <p:nvPr>
            <p:ph type="sldNum" sz="quarter" idx="12"/>
          </p:nvPr>
        </p:nvSpPr>
        <p:spPr/>
        <p:txBody>
          <a:bodyPr/>
          <a:lstStyle/>
          <a:p>
            <a:fld id="{667C65CE-939C-4513-9A9A-E27E33898ACC}" type="slidenum">
              <a:rPr lang="ja-JP" altLang="en-US" smtClean="0"/>
              <a:pPr/>
              <a:t>17</a:t>
            </a:fld>
            <a:endParaRPr lang="ja-JP" altLang="en-US"/>
          </a:p>
        </p:txBody>
      </p:sp>
    </p:spTree>
    <p:extLst>
      <p:ext uri="{BB962C8B-B14F-4D97-AF65-F5344CB8AC3E}">
        <p14:creationId xmlns:p14="http://schemas.microsoft.com/office/powerpoint/2010/main" val="1124014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marL="0" indent="0">
              <a:buNone/>
            </a:pPr>
            <a:r>
              <a:rPr lang="ja-JP" altLang="en-US" u="sng" dirty="0"/>
              <a:t>結合方法 </a:t>
            </a:r>
            <a:r>
              <a:rPr lang="en-US" altLang="ja-JP" u="sng" dirty="0"/>
              <a:t>(</a:t>
            </a:r>
            <a:r>
              <a:rPr lang="ja-JP" altLang="en-US" u="sng" dirty="0"/>
              <a:t>呼び先がカーネルオブジェクト以外の場合</a:t>
            </a:r>
            <a:r>
              <a:rPr lang="en-US" altLang="ja-JP" u="sng" dirty="0"/>
              <a:t>)</a:t>
            </a:r>
            <a:endParaRPr lang="ja-JP" altLang="en-US" u="sng" dirty="0"/>
          </a:p>
          <a:p>
            <a:r>
              <a:rPr kumimoji="1" lang="ja-JP" altLang="en-US" dirty="0" smtClean="0"/>
              <a:t>結合方法は、呼び元セルの所属ドメイン、呼び先セルの所属ドメインによって異なる</a:t>
            </a:r>
            <a:endParaRPr kumimoji="1" lang="en-US" altLang="ja-JP" dirty="0" smtClean="0"/>
          </a:p>
          <a:p>
            <a:pPr lvl="1"/>
            <a:r>
              <a:rPr kumimoji="1" lang="ja-JP" altLang="en-US" dirty="0" smtClean="0"/>
              <a:t>同じドメインに属す</a:t>
            </a:r>
            <a:r>
              <a:rPr lang="ja-JP" altLang="en-US" dirty="0" smtClean="0"/>
              <a:t>る場合は、直接結合となる</a:t>
            </a:r>
            <a:endParaRPr lang="en-US" altLang="ja-JP" dirty="0" smtClean="0"/>
          </a:p>
          <a:p>
            <a:pPr lvl="1"/>
            <a:r>
              <a:rPr kumimoji="1" lang="ja-JP" altLang="en-US" dirty="0" smtClean="0"/>
              <a:t>異なるドメインの場合、結合方法がことなる</a:t>
            </a:r>
            <a:endParaRPr kumimoji="1" lang="ja-JP" altLang="en-US" dirty="0"/>
          </a:p>
        </p:txBody>
      </p:sp>
      <p:sp>
        <p:nvSpPr>
          <p:cNvPr id="4" name="スライド番号プレースホルダー 3"/>
          <p:cNvSpPr>
            <a:spLocks noGrp="1"/>
          </p:cNvSpPr>
          <p:nvPr>
            <p:ph type="sldNum" sz="quarter" idx="12"/>
          </p:nvPr>
        </p:nvSpPr>
        <p:spPr/>
        <p:txBody>
          <a:bodyPr/>
          <a:lstStyle/>
          <a:p>
            <a:fld id="{667C65CE-939C-4513-9A9A-E27E33898ACC}" type="slidenum">
              <a:rPr lang="ja-JP" altLang="en-US" smtClean="0"/>
              <a:pPr/>
              <a:t>18</a:t>
            </a:fld>
            <a:endParaRPr lang="ja-JP" altLang="en-US"/>
          </a:p>
        </p:txBody>
      </p:sp>
    </p:spTree>
    <p:extLst>
      <p:ext uri="{BB962C8B-B14F-4D97-AF65-F5344CB8AC3E}">
        <p14:creationId xmlns:p14="http://schemas.microsoft.com/office/powerpoint/2010/main" val="192769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2769909917"/>
              </p:ext>
            </p:extLst>
          </p:nvPr>
        </p:nvGraphicFramePr>
        <p:xfrm>
          <a:off x="1109244" y="446498"/>
          <a:ext cx="6626768" cy="3807433"/>
        </p:xfrm>
        <a:graphic>
          <a:graphicData uri="http://schemas.openxmlformats.org/drawingml/2006/table">
            <a:tbl>
              <a:tblPr firstRow="1" bandRow="1">
                <a:tableStyleId>{5940675A-B579-460E-94D1-54222C63F5DA}</a:tableStyleId>
              </a:tblPr>
              <a:tblGrid>
                <a:gridCol w="1656692"/>
                <a:gridCol w="1656692"/>
                <a:gridCol w="1656692"/>
                <a:gridCol w="1656692"/>
              </a:tblGrid>
              <a:tr h="633300">
                <a:tc>
                  <a:txBody>
                    <a:bodyPr/>
                    <a:lstStyle/>
                    <a:p>
                      <a:pPr algn="r"/>
                      <a:r>
                        <a:rPr kumimoji="1" lang="ja-JP" altLang="en-US" sz="1600" b="0" dirty="0" smtClean="0">
                          <a:solidFill>
                            <a:schemeClr val="tx1"/>
                          </a:solidFill>
                        </a:rPr>
                        <a:t>　　呼び先セルの</a:t>
                      </a:r>
                      <a:endParaRPr kumimoji="1" lang="en-US" altLang="ja-JP" sz="1600" b="0" dirty="0" smtClean="0">
                        <a:solidFill>
                          <a:schemeClr val="tx1"/>
                        </a:solidFill>
                      </a:endParaRPr>
                    </a:p>
                    <a:p>
                      <a:pPr algn="r"/>
                      <a:r>
                        <a:rPr kumimoji="1" lang="ja-JP" altLang="en-US" sz="1600" b="0" dirty="0" smtClean="0">
                          <a:solidFill>
                            <a:schemeClr val="tx1"/>
                          </a:solidFill>
                        </a:rPr>
                        <a:t>ドメイン</a:t>
                      </a:r>
                      <a:endParaRPr kumimoji="1" lang="en-US" altLang="ja-JP" sz="1600" b="0" dirty="0" smtClean="0">
                        <a:solidFill>
                          <a:schemeClr val="tx1"/>
                        </a:solidFill>
                      </a:endParaRPr>
                    </a:p>
                    <a:p>
                      <a:pPr algn="l"/>
                      <a:r>
                        <a:rPr kumimoji="1" lang="ja-JP" altLang="en-US" sz="1600" b="0" dirty="0" smtClean="0">
                          <a:solidFill>
                            <a:schemeClr val="tx1"/>
                          </a:solidFill>
                        </a:rPr>
                        <a:t>呼び元</a:t>
                      </a:r>
                      <a:endParaRPr kumimoji="1" lang="en-US" altLang="ja-JP" sz="1600" b="0" dirty="0" smtClean="0">
                        <a:solidFill>
                          <a:schemeClr val="tx1"/>
                        </a:solidFill>
                      </a:endParaRPr>
                    </a:p>
                    <a:p>
                      <a:pPr algn="l"/>
                      <a:r>
                        <a:rPr kumimoji="1" lang="ja-JP" altLang="en-US" sz="1600" b="0" dirty="0" smtClean="0">
                          <a:solidFill>
                            <a:schemeClr val="tx1"/>
                          </a:solidFill>
                        </a:rPr>
                        <a:t>セルのドメイン</a:t>
                      </a:r>
                      <a:endParaRPr kumimoji="1" lang="ja-JP" altLang="en-US" sz="1600" b="0" dirty="0">
                        <a:solidFill>
                          <a:schemeClr val="tx1"/>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0" dirty="0" smtClean="0"/>
                        <a:t>カーネル</a:t>
                      </a:r>
                      <a:endParaRPr kumimoji="1" lang="ja-JP" altLang="en-US" sz="1800" b="0" dirty="0">
                        <a:solidFill>
                          <a:schemeClr val="tx1"/>
                        </a:solidFill>
                      </a:endParaRPr>
                    </a:p>
                  </a:txBody>
                  <a:tcPr anchor="ctr"/>
                </a:tc>
                <a:tc>
                  <a:txBody>
                    <a:bodyPr/>
                    <a:lstStyle/>
                    <a:p>
                      <a:pPr algn="ctr"/>
                      <a:r>
                        <a:rPr kumimoji="1" lang="ja-JP" altLang="en-US" sz="1800" b="0" dirty="0" smtClean="0"/>
                        <a:t>ユーザー</a:t>
                      </a:r>
                      <a:endParaRPr kumimoji="1" lang="ja-JP" altLang="en-US" sz="1800" b="0" dirty="0">
                        <a:solidFill>
                          <a:schemeClr val="tx1"/>
                        </a:solidFill>
                      </a:endParaRPr>
                    </a:p>
                  </a:txBody>
                  <a:tcPr anchor="ctr"/>
                </a:tc>
                <a:tc>
                  <a:txBody>
                    <a:bodyPr/>
                    <a:lstStyle/>
                    <a:p>
                      <a:pPr algn="ctr"/>
                      <a:r>
                        <a:rPr kumimoji="1" lang="ja-JP" altLang="en-US" sz="1800" b="0" dirty="0" smtClean="0"/>
                        <a:t>無所属</a:t>
                      </a:r>
                      <a:endParaRPr kumimoji="1" lang="ja-JP" altLang="en-US" sz="1800" b="0" dirty="0">
                        <a:solidFill>
                          <a:schemeClr val="tx1"/>
                        </a:solidFill>
                      </a:endParaRPr>
                    </a:p>
                  </a:txBody>
                  <a:tcPr anchor="ctr"/>
                </a:tc>
              </a:tr>
              <a:tr h="1003273">
                <a:tc>
                  <a:txBody>
                    <a:bodyPr/>
                    <a:lstStyle/>
                    <a:p>
                      <a:pPr algn="ctr"/>
                      <a:r>
                        <a:rPr kumimoji="1" lang="ja-JP" altLang="en-US" sz="1800" b="0" dirty="0" smtClean="0"/>
                        <a:t>カーネル</a:t>
                      </a:r>
                      <a:endParaRPr kumimoji="1" lang="ja-JP" altLang="en-US" sz="1800" b="0" dirty="0">
                        <a:solidFill>
                          <a:schemeClr val="tx1"/>
                        </a:solidFill>
                      </a:endParaRPr>
                    </a:p>
                  </a:txBody>
                  <a:tcPr anchor="ctr"/>
                </a:tc>
                <a:tc>
                  <a:txBody>
                    <a:bodyPr/>
                    <a:lstStyle/>
                    <a:p>
                      <a:pPr algn="ctr"/>
                      <a:r>
                        <a:rPr kumimoji="1" lang="ja-JP" altLang="en-US" sz="1800" b="0" dirty="0" smtClean="0">
                          <a:solidFill>
                            <a:schemeClr val="tx1"/>
                          </a:solidFill>
                        </a:rPr>
                        <a:t>直接結合</a:t>
                      </a:r>
                      <a:r>
                        <a:rPr kumimoji="1" lang="en-US" altLang="ja-JP" sz="2000" b="0" baseline="30000" dirty="0" smtClean="0">
                          <a:solidFill>
                            <a:schemeClr val="tx1"/>
                          </a:solidFill>
                        </a:rPr>
                        <a:t>*1,*4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dirty="0" smtClean="0">
                          <a:solidFill>
                            <a:schemeClr val="tx1"/>
                          </a:solidFill>
                        </a:rPr>
                        <a:t>または</a:t>
                      </a:r>
                      <a:endParaRPr kumimoji="1" lang="en-US" altLang="ja-JP" sz="1400" b="0" baseline="30000" dirty="0" smtClean="0">
                        <a:solidFill>
                          <a:schemeClr val="tx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dirty="0" smtClean="0">
                          <a:solidFill>
                            <a:schemeClr val="tx1"/>
                          </a:solidFill>
                        </a:rPr>
                        <a:t>不可 </a:t>
                      </a:r>
                      <a:r>
                        <a:rPr kumimoji="1" lang="en-US" altLang="ja-JP" sz="2000" b="0" baseline="30000" dirty="0" smtClean="0">
                          <a:solidFill>
                            <a:schemeClr val="tx1"/>
                          </a:solidFill>
                        </a:rPr>
                        <a:t>*2, *3</a:t>
                      </a:r>
                    </a:p>
                  </a:txBody>
                  <a:tcPr anchor="ctr">
                    <a:lnTlToBr w="12700" cap="flat" cmpd="sng" algn="ctr">
                      <a:noFill/>
                      <a:prstDash val="solid"/>
                      <a:round/>
                      <a:headEnd type="none" w="med" len="med"/>
                      <a:tailEnd type="none" w="med" len="med"/>
                    </a:lnTlToBr>
                  </a:tcPr>
                </a:tc>
                <a:tc>
                  <a:txBody>
                    <a:bodyPr/>
                    <a:lstStyle/>
                    <a:p>
                      <a:pPr algn="ctr"/>
                      <a:r>
                        <a:rPr kumimoji="1" lang="en-US" altLang="ja-JP" sz="1800" b="0" dirty="0" smtClean="0">
                          <a:solidFill>
                            <a:schemeClr val="tx1"/>
                          </a:solidFill>
                        </a:rPr>
                        <a:t>RPC</a:t>
                      </a:r>
                      <a:r>
                        <a:rPr kumimoji="1" lang="en-US" altLang="ja-JP" sz="1800" b="0" baseline="30000" dirty="0" smtClean="0">
                          <a:solidFill>
                            <a:schemeClr val="tx1"/>
                          </a:solidFill>
                        </a:rPr>
                        <a:t>*6</a:t>
                      </a:r>
                      <a:endParaRPr kumimoji="1" lang="en-US" altLang="ja-JP" sz="1800" b="0" dirty="0">
                        <a:solidFill>
                          <a:schemeClr val="tx1"/>
                        </a:solidFill>
                      </a:endParaRPr>
                    </a:p>
                    <a:p>
                      <a:pPr algn="ctr"/>
                      <a:r>
                        <a:rPr kumimoji="1" lang="ja-JP" altLang="en-US" sz="1400" b="0" dirty="0" smtClean="0">
                          <a:solidFill>
                            <a:schemeClr val="tx1"/>
                          </a:solidFill>
                        </a:rPr>
                        <a:t>または</a:t>
                      </a:r>
                      <a:endParaRPr kumimoji="1" lang="en-US" altLang="ja-JP" sz="1400" b="0" dirty="0" smtClean="0">
                        <a:solidFill>
                          <a:schemeClr val="tx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dirty="0" smtClean="0">
                          <a:solidFill>
                            <a:schemeClr val="tx1"/>
                          </a:solidFill>
                        </a:rPr>
                        <a:t>不可</a:t>
                      </a:r>
                      <a:r>
                        <a:rPr kumimoji="1" lang="en-US" altLang="ja-JP" sz="1800" b="0" baseline="30000" dirty="0" smtClean="0">
                          <a:solidFill>
                            <a:schemeClr val="tx1"/>
                          </a:solidFill>
                        </a:rPr>
                        <a:t> </a:t>
                      </a:r>
                      <a:r>
                        <a:rPr kumimoji="1" lang="en-US" altLang="ja-JP" sz="2000" b="0" baseline="30000" dirty="0" smtClean="0">
                          <a:solidFill>
                            <a:schemeClr val="tx1"/>
                          </a:solidFill>
                        </a:rPr>
                        <a:t>*7</a:t>
                      </a:r>
                    </a:p>
                  </a:txBody>
                  <a:tcPr anchor="ctr"/>
                </a:tc>
                <a:tc>
                  <a:txBody>
                    <a:bodyPr/>
                    <a:lstStyle/>
                    <a:p>
                      <a:pPr algn="ctr"/>
                      <a:r>
                        <a:rPr kumimoji="1" lang="ja-JP" altLang="en-US" sz="1800" b="0" dirty="0" smtClean="0">
                          <a:solidFill>
                            <a:schemeClr val="tx1"/>
                          </a:solidFill>
                        </a:rPr>
                        <a:t>直接結合</a:t>
                      </a:r>
                      <a:endParaRPr kumimoji="1" lang="en-US" altLang="ja-JP" sz="1800" b="0" baseline="30000" dirty="0" smtClean="0">
                        <a:solidFill>
                          <a:schemeClr val="tx1"/>
                        </a:solidFill>
                      </a:endParaRPr>
                    </a:p>
                  </a:txBody>
                  <a:tcPr anchor="ctr"/>
                </a:tc>
              </a:tr>
              <a:tr h="832366">
                <a:tc>
                  <a:txBody>
                    <a:bodyPr/>
                    <a:lstStyle/>
                    <a:p>
                      <a:pPr algn="ctr"/>
                      <a:r>
                        <a:rPr kumimoji="1" lang="ja-JP" altLang="en-US" sz="1800" b="0" dirty="0" smtClean="0"/>
                        <a:t>ユーザー</a:t>
                      </a:r>
                      <a:endParaRPr kumimoji="1" lang="ja-JP" altLang="en-US" sz="1800" b="0" dirty="0">
                        <a:solidFill>
                          <a:schemeClr val="tx1"/>
                        </a:solidFill>
                      </a:endParaRPr>
                    </a:p>
                  </a:txBody>
                  <a:tcPr anchor="ctr"/>
                </a:tc>
                <a:tc>
                  <a:txBody>
                    <a:bodyPr/>
                    <a:lstStyle/>
                    <a:p>
                      <a:pPr algn="ctr"/>
                      <a:r>
                        <a:rPr kumimoji="1" lang="en-US" altLang="ja-JP" sz="1800" b="0" dirty="0" smtClean="0">
                          <a:solidFill>
                            <a:schemeClr val="tx1"/>
                          </a:solidFill>
                        </a:rPr>
                        <a:t>SVC</a:t>
                      </a:r>
                      <a:r>
                        <a:rPr kumimoji="1" lang="ja-JP" altLang="en-US" sz="1800" b="0" baseline="0" dirty="0" smtClean="0">
                          <a:solidFill>
                            <a:schemeClr val="tx1"/>
                          </a:solidFill>
                        </a:rPr>
                        <a:t> </a:t>
                      </a:r>
                      <a:r>
                        <a:rPr kumimoji="1" lang="en-US" altLang="ja-JP" sz="2000" b="0" baseline="30000" dirty="0" smtClean="0">
                          <a:solidFill>
                            <a:schemeClr val="tx1"/>
                          </a:solidFill>
                        </a:rPr>
                        <a:t>*5</a:t>
                      </a:r>
                      <a:endParaRPr kumimoji="1" lang="ja-JP" altLang="en-US" sz="2000" b="0" baseline="30000" dirty="0">
                        <a:solidFill>
                          <a:schemeClr val="tx1"/>
                        </a:solidFill>
                      </a:endParaRPr>
                    </a:p>
                  </a:txBody>
                  <a:tcPr anchor="ctr"/>
                </a:tc>
                <a:tc>
                  <a:txBody>
                    <a:bodyPr/>
                    <a:lstStyle/>
                    <a:p>
                      <a:pPr algn="ctr"/>
                      <a:r>
                        <a:rPr kumimoji="1" lang="ja-JP" altLang="en-US" sz="1800" b="0" dirty="0" smtClean="0">
                          <a:solidFill>
                            <a:schemeClr val="tx1"/>
                          </a:solidFill>
                        </a:rPr>
                        <a:t>直接結合</a:t>
                      </a:r>
                      <a:r>
                        <a:rPr kumimoji="1" lang="en-US" altLang="ja-JP" sz="2000" b="0" baseline="30000" dirty="0" smtClean="0">
                          <a:solidFill>
                            <a:schemeClr val="tx1"/>
                          </a:solidFill>
                        </a:rPr>
                        <a:t>*1</a:t>
                      </a:r>
                    </a:p>
                    <a:p>
                      <a:pPr algn="ctr"/>
                      <a:r>
                        <a:rPr kumimoji="1" lang="ja-JP" altLang="en-US" sz="1400" b="0" dirty="0" smtClean="0">
                          <a:solidFill>
                            <a:schemeClr val="tx1"/>
                          </a:solidFill>
                        </a:rPr>
                        <a:t>または</a:t>
                      </a:r>
                      <a:endParaRPr kumimoji="1" lang="en-US" altLang="ja-JP" sz="1400" b="0" dirty="0" smtClean="0">
                        <a:solidFill>
                          <a:schemeClr val="tx1"/>
                        </a:solidFill>
                      </a:endParaRPr>
                    </a:p>
                    <a:p>
                      <a:pPr algn="ctr"/>
                      <a:r>
                        <a:rPr kumimoji="1" lang="en-US" altLang="ja-JP" sz="1800" b="0" dirty="0" smtClean="0">
                          <a:solidFill>
                            <a:schemeClr val="tx1"/>
                          </a:solidFill>
                        </a:rPr>
                        <a:t>RPC</a:t>
                      </a:r>
                      <a:r>
                        <a:rPr kumimoji="1" lang="en-US" altLang="ja-JP" sz="2000" b="0" dirty="0" smtClean="0">
                          <a:solidFill>
                            <a:schemeClr val="tx1"/>
                          </a:solidFill>
                        </a:rPr>
                        <a:t>  </a:t>
                      </a:r>
                      <a:r>
                        <a:rPr kumimoji="1" lang="en-US" altLang="ja-JP" sz="2000" b="0" baseline="30000" dirty="0" smtClean="0">
                          <a:solidFill>
                            <a:schemeClr val="tx1"/>
                          </a:solidFill>
                        </a:rPr>
                        <a:t>*2, *6</a:t>
                      </a:r>
                    </a:p>
                  </a:txBody>
                  <a:tcPr anchor="ctr"/>
                </a:tc>
                <a:tc>
                  <a:txBody>
                    <a:bodyPr/>
                    <a:lstStyle/>
                    <a:p>
                      <a:pPr algn="ctr"/>
                      <a:r>
                        <a:rPr kumimoji="1" lang="ja-JP" altLang="en-US" sz="1800" b="0" dirty="0" smtClean="0">
                          <a:solidFill>
                            <a:schemeClr val="tx1"/>
                          </a:solidFill>
                        </a:rPr>
                        <a:t>直接結合</a:t>
                      </a:r>
                      <a:endParaRPr kumimoji="1" lang="ja-JP" altLang="en-US" sz="1800" b="0" dirty="0">
                        <a:solidFill>
                          <a:schemeClr val="tx1"/>
                        </a:solidFill>
                      </a:endParaRPr>
                    </a:p>
                  </a:txBody>
                  <a:tcPr anchor="ctr"/>
                </a:tc>
              </a:tr>
              <a:tr h="784422">
                <a:tc>
                  <a:txBody>
                    <a:bodyPr/>
                    <a:lstStyle/>
                    <a:p>
                      <a:pPr algn="ctr"/>
                      <a:r>
                        <a:rPr kumimoji="1" lang="ja-JP" altLang="en-US" sz="1800" b="0" dirty="0" smtClean="0"/>
                        <a:t>無所属</a:t>
                      </a:r>
                      <a:endParaRPr kumimoji="1" lang="ja-JP" altLang="en-US" sz="1800" b="0" dirty="0">
                        <a:solidFill>
                          <a:schemeClr val="tx1"/>
                        </a:solidFill>
                      </a:endParaRPr>
                    </a:p>
                  </a:txBody>
                  <a:tcPr anchor="ctr"/>
                </a:tc>
                <a:tc>
                  <a:txBody>
                    <a:bodyPr/>
                    <a:lstStyle/>
                    <a:p>
                      <a:pPr algn="ctr"/>
                      <a:r>
                        <a:rPr kumimoji="1" lang="en-US" altLang="ja-JP" sz="2000" b="0" dirty="0" smtClean="0">
                          <a:solidFill>
                            <a:schemeClr val="tx1"/>
                          </a:solidFill>
                        </a:rPr>
                        <a:t>SVC</a:t>
                      </a:r>
                      <a:r>
                        <a:rPr kumimoji="1" lang="en-US" altLang="ja-JP" sz="2000" b="0" baseline="30000" dirty="0" smtClean="0">
                          <a:solidFill>
                            <a:schemeClr val="tx1"/>
                          </a:solidFill>
                        </a:rPr>
                        <a:t>*5</a:t>
                      </a:r>
                      <a:endParaRPr kumimoji="1" lang="ja-JP" altLang="en-US" sz="2000" b="0" dirty="0">
                        <a:solidFill>
                          <a:schemeClr val="tx1"/>
                        </a:solidFill>
                      </a:endParaRPr>
                    </a:p>
                  </a:txBody>
                  <a:tcPr anchor="ctr"/>
                </a:tc>
                <a:tc>
                  <a:txBody>
                    <a:bodyPr/>
                    <a:lstStyle/>
                    <a:p>
                      <a:pPr algn="ctr"/>
                      <a:r>
                        <a:rPr kumimoji="1" lang="en-US" altLang="ja-JP" sz="1800" b="0" dirty="0" smtClean="0">
                          <a:solidFill>
                            <a:schemeClr val="tx1"/>
                          </a:solidFill>
                        </a:rPr>
                        <a:t>RPC</a:t>
                      </a:r>
                      <a:r>
                        <a:rPr kumimoji="1" lang="en-US" altLang="ja-JP" sz="1800" b="0" baseline="30000" dirty="0" smtClean="0">
                          <a:solidFill>
                            <a:schemeClr val="tx1"/>
                          </a:solidFill>
                        </a:rPr>
                        <a:t>*6</a:t>
                      </a:r>
                      <a:endParaRPr kumimoji="1" lang="en-US" altLang="ja-JP" sz="1800" b="0" dirty="0" smtClean="0">
                        <a:solidFill>
                          <a:schemeClr val="tx1"/>
                        </a:solidFill>
                      </a:endParaRPr>
                    </a:p>
                    <a:p>
                      <a:pPr algn="ctr"/>
                      <a:r>
                        <a:rPr kumimoji="1" lang="ja-JP" altLang="en-US" sz="1400" b="0" dirty="0" smtClean="0">
                          <a:solidFill>
                            <a:schemeClr val="tx1"/>
                          </a:solidFill>
                        </a:rPr>
                        <a:t>または</a:t>
                      </a:r>
                      <a:endParaRPr kumimoji="1" lang="en-US" altLang="ja-JP" sz="1400" b="0" dirty="0" smtClean="0">
                        <a:solidFill>
                          <a:schemeClr val="tx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dirty="0" smtClean="0">
                          <a:solidFill>
                            <a:schemeClr val="tx1"/>
                          </a:solidFill>
                        </a:rPr>
                        <a:t>不可</a:t>
                      </a:r>
                      <a:r>
                        <a:rPr kumimoji="1" lang="en-US" altLang="ja-JP" sz="1800" b="0" baseline="30000" dirty="0" smtClean="0">
                          <a:solidFill>
                            <a:schemeClr val="tx1"/>
                          </a:solidFill>
                        </a:rPr>
                        <a:t> </a:t>
                      </a:r>
                      <a:r>
                        <a:rPr kumimoji="1" lang="en-US" altLang="ja-JP" sz="2000" b="0" baseline="30000" dirty="0" smtClean="0">
                          <a:solidFill>
                            <a:schemeClr val="tx1"/>
                          </a:solidFill>
                        </a:rPr>
                        <a:t>*7</a:t>
                      </a:r>
                    </a:p>
                  </a:txBody>
                  <a:tcPr anchor="ctr"/>
                </a:tc>
                <a:tc>
                  <a:txBody>
                    <a:bodyPr/>
                    <a:lstStyle/>
                    <a:p>
                      <a:pPr algn="ctr"/>
                      <a:r>
                        <a:rPr kumimoji="1" lang="ja-JP" altLang="en-US" sz="1800" b="0" dirty="0" smtClean="0">
                          <a:solidFill>
                            <a:schemeClr val="tx1"/>
                          </a:solidFill>
                        </a:rPr>
                        <a:t>直接結合</a:t>
                      </a:r>
                      <a:endParaRPr kumimoji="1" lang="ja-JP" altLang="en-US" sz="1800" b="0" dirty="0">
                        <a:solidFill>
                          <a:schemeClr val="tx1"/>
                        </a:solidFill>
                      </a:endParaRPr>
                    </a:p>
                  </a:txBody>
                  <a:tcPr anchor="ctr">
                    <a:lnTlToBr w="12700" cap="flat" cmpd="sng" algn="ctr">
                      <a:noFill/>
                      <a:prstDash val="solid"/>
                      <a:round/>
                      <a:headEnd type="none" w="med" len="med"/>
                      <a:tailEnd type="none" w="med" len="med"/>
                    </a:lnTlToBr>
                  </a:tcPr>
                </a:tc>
              </a:tr>
            </a:tbl>
          </a:graphicData>
        </a:graphic>
      </p:graphicFrame>
      <p:sp>
        <p:nvSpPr>
          <p:cNvPr id="5" name="テキスト ボックス 4"/>
          <p:cNvSpPr txBox="1"/>
          <p:nvPr/>
        </p:nvSpPr>
        <p:spPr>
          <a:xfrm>
            <a:off x="1627539" y="4253931"/>
            <a:ext cx="6331352" cy="1846659"/>
          </a:xfrm>
          <a:prstGeom prst="rect">
            <a:avLst/>
          </a:prstGeom>
          <a:noFill/>
        </p:spPr>
        <p:txBody>
          <a:bodyPr wrap="square" rtlCol="0">
            <a:spAutoFit/>
          </a:bodyPr>
          <a:lstStyle/>
          <a:p>
            <a:r>
              <a:rPr lang="en-US" altLang="ja-JP" sz="1600" dirty="0" smtClean="0"/>
              <a:t>*1 </a:t>
            </a:r>
            <a:r>
              <a:rPr lang="ja-JP" altLang="en-US" sz="1600" dirty="0" smtClean="0"/>
              <a:t>同一リージョン または ドメイン</a:t>
            </a:r>
            <a:endParaRPr lang="en-US" altLang="ja-JP" sz="1600" dirty="0" smtClean="0"/>
          </a:p>
          <a:p>
            <a:r>
              <a:rPr lang="en-US" altLang="ja-JP" sz="1600" dirty="0" smtClean="0"/>
              <a:t>*2 </a:t>
            </a:r>
            <a:r>
              <a:rPr lang="ja-JP" altLang="en-US" sz="1600" dirty="0" smtClean="0"/>
              <a:t>異なるリージョン または ドメイン</a:t>
            </a:r>
            <a:endParaRPr lang="en-US" altLang="ja-JP" sz="1600" dirty="0" smtClean="0"/>
          </a:p>
          <a:p>
            <a:r>
              <a:rPr lang="en-US" altLang="ja-JP" sz="1600" dirty="0" smtClean="0"/>
              <a:t>*3 TECS CDL </a:t>
            </a:r>
            <a:r>
              <a:rPr lang="ja-JP" altLang="en-US" sz="1600" dirty="0" smtClean="0"/>
              <a:t>上の結合制限</a:t>
            </a:r>
            <a:r>
              <a:rPr lang="en-US" altLang="ja-JP" sz="1600" dirty="0" smtClean="0"/>
              <a:t>, </a:t>
            </a:r>
            <a:r>
              <a:rPr lang="ja-JP" altLang="en-US" sz="1600" dirty="0" smtClean="0"/>
              <a:t>カーネルによる制限はない</a:t>
            </a:r>
            <a:endParaRPr lang="en-US" altLang="ja-JP" sz="1600" dirty="0" smtClean="0"/>
          </a:p>
          <a:p>
            <a:r>
              <a:rPr lang="en-US" altLang="ja-JP" sz="1600" dirty="0" smtClean="0"/>
              <a:t>*4 </a:t>
            </a:r>
            <a:r>
              <a:rPr lang="ja-JP" altLang="en-US" sz="1600" dirty="0" smtClean="0"/>
              <a:t>直接結合は、スループラグイン</a:t>
            </a:r>
            <a:r>
              <a:rPr lang="en-US" altLang="ja-JP" sz="1600" dirty="0" smtClean="0"/>
              <a:t>(RPC, SVC)</a:t>
            </a:r>
            <a:r>
              <a:rPr lang="ja-JP" altLang="en-US" sz="1600" dirty="0" smtClean="0"/>
              <a:t>によるセル挿入なし</a:t>
            </a:r>
          </a:p>
          <a:p>
            <a:r>
              <a:rPr lang="en-US" altLang="ja-JP" sz="1600" dirty="0" smtClean="0"/>
              <a:t>*5 </a:t>
            </a:r>
            <a:r>
              <a:rPr lang="en-US" altLang="ja-JP" sz="1600" dirty="0" err="1" smtClean="0"/>
              <a:t>HRPSVCPlugin</a:t>
            </a:r>
            <a:r>
              <a:rPr lang="ja-JP" altLang="en-US" sz="1600" dirty="0"/>
              <a:t> </a:t>
            </a:r>
            <a:r>
              <a:rPr lang="en-US" altLang="ja-JP" sz="1600" dirty="0" smtClean="0"/>
              <a:t>(</a:t>
            </a:r>
            <a:r>
              <a:rPr lang="ja-JP" altLang="en-US" sz="1600" dirty="0" smtClean="0"/>
              <a:t>拡張サービスコール</a:t>
            </a:r>
            <a:r>
              <a:rPr lang="en-US" altLang="ja-JP" sz="1600" dirty="0" smtClean="0"/>
              <a:t>)</a:t>
            </a:r>
            <a:r>
              <a:rPr lang="ja-JP" altLang="en-US" sz="1600" dirty="0" smtClean="0"/>
              <a:t>適用</a:t>
            </a:r>
            <a:endParaRPr lang="en-US" altLang="ja-JP" sz="1600" dirty="0" smtClean="0"/>
          </a:p>
          <a:p>
            <a:r>
              <a:rPr lang="en-US" altLang="ja-JP" sz="1600" dirty="0" smtClean="0"/>
              <a:t>*6 </a:t>
            </a:r>
            <a:r>
              <a:rPr lang="en-US" altLang="ja-JP" sz="1600" dirty="0" err="1" smtClean="0"/>
              <a:t>HRPRPCPlugin</a:t>
            </a:r>
            <a:r>
              <a:rPr lang="en-US" altLang="ja-JP" sz="1600" dirty="0" smtClean="0"/>
              <a:t> (</a:t>
            </a:r>
            <a:r>
              <a:rPr lang="ja-JP" altLang="en-US" sz="1600" dirty="0" smtClean="0"/>
              <a:t>リモート呼び出し</a:t>
            </a:r>
            <a:r>
              <a:rPr lang="en-US" altLang="ja-JP" sz="1600" dirty="0" smtClean="0"/>
              <a:t>)</a:t>
            </a:r>
            <a:r>
              <a:rPr lang="ja-JP" altLang="en-US" sz="1600" dirty="0" smtClean="0"/>
              <a:t>適用</a:t>
            </a:r>
            <a:endParaRPr lang="en-US" altLang="ja-JP" sz="1600" dirty="0" smtClean="0"/>
          </a:p>
          <a:p>
            <a:r>
              <a:rPr lang="en-US" altLang="ja-JP" sz="1600" dirty="0" smtClean="0"/>
              <a:t>*7 </a:t>
            </a:r>
            <a:r>
              <a:rPr lang="ja-JP" altLang="en-US" sz="1600" dirty="0" smtClean="0"/>
              <a:t>非タスクコンテキストは不可</a:t>
            </a:r>
            <a:endParaRPr lang="ja-JP" altLang="en-US" sz="1600" dirty="0"/>
          </a:p>
        </p:txBody>
      </p:sp>
      <p:sp>
        <p:nvSpPr>
          <p:cNvPr id="8" name="コンテンツ プレースホルダー 7"/>
          <p:cNvSpPr>
            <a:spLocks noGrp="1"/>
          </p:cNvSpPr>
          <p:nvPr>
            <p:ph idx="1"/>
          </p:nvPr>
        </p:nvSpPr>
        <p:spPr>
          <a:xfrm>
            <a:off x="651839" y="32668"/>
            <a:ext cx="7886700" cy="3047933"/>
          </a:xfrm>
        </p:spPr>
        <p:txBody>
          <a:bodyPr>
            <a:normAutofit/>
          </a:bodyPr>
          <a:lstStyle/>
          <a:p>
            <a:pPr marL="0" indent="0">
              <a:buNone/>
            </a:pPr>
            <a:r>
              <a:rPr lang="ja-JP" altLang="en-US" sz="2400" u="sng" dirty="0" smtClean="0"/>
              <a:t>結合方法</a:t>
            </a:r>
            <a:r>
              <a:rPr lang="ja-JP" altLang="en-US" u="sng" dirty="0" smtClean="0"/>
              <a:t>まと</a:t>
            </a:r>
            <a:r>
              <a:rPr lang="ja-JP" altLang="en-US" u="sng" dirty="0"/>
              <a:t>め</a:t>
            </a:r>
            <a:r>
              <a:rPr lang="ja-JP" altLang="en-US" sz="2400" u="sng" dirty="0" smtClean="0"/>
              <a:t> </a:t>
            </a:r>
            <a:r>
              <a:rPr lang="en-US" altLang="ja-JP" sz="2400" u="sng" dirty="0" smtClean="0"/>
              <a:t>(</a:t>
            </a:r>
            <a:r>
              <a:rPr lang="ja-JP" altLang="en-US" sz="2400" u="sng" dirty="0" smtClean="0"/>
              <a:t>呼び先がカーネルオブジェクト以外の場合</a:t>
            </a:r>
            <a:r>
              <a:rPr lang="en-US" altLang="ja-JP" sz="2400" u="sng" dirty="0" smtClean="0"/>
              <a:t>)</a:t>
            </a:r>
            <a:endParaRPr kumimoji="1" lang="ja-JP" altLang="en-US" sz="2400" u="sng" dirty="0"/>
          </a:p>
        </p:txBody>
      </p:sp>
      <p:sp>
        <p:nvSpPr>
          <p:cNvPr id="2" name="スライド番号プレースホルダー 1"/>
          <p:cNvSpPr>
            <a:spLocks noGrp="1"/>
          </p:cNvSpPr>
          <p:nvPr>
            <p:ph type="sldNum" sz="quarter" idx="12"/>
          </p:nvPr>
        </p:nvSpPr>
        <p:spPr/>
        <p:txBody>
          <a:bodyPr/>
          <a:lstStyle/>
          <a:p>
            <a:fld id="{667C65CE-939C-4513-9A9A-E27E33898ACC}" type="slidenum">
              <a:rPr kumimoji="1" lang="ja-JP" altLang="en-US" smtClean="0"/>
              <a:t>19</a:t>
            </a:fld>
            <a:endParaRPr kumimoji="1" lang="ja-JP" altLang="en-US"/>
          </a:p>
        </p:txBody>
      </p:sp>
    </p:spTree>
    <p:extLst>
      <p:ext uri="{BB962C8B-B14F-4D97-AF65-F5344CB8AC3E}">
        <p14:creationId xmlns:p14="http://schemas.microsoft.com/office/powerpoint/2010/main" val="383714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marL="0" indent="0">
              <a:buNone/>
            </a:pPr>
            <a:r>
              <a:rPr kumimoji="1" lang="ja-JP" altLang="en-US" u="sng" dirty="0" smtClean="0"/>
              <a:t>目次</a:t>
            </a:r>
            <a:endParaRPr kumimoji="1" lang="en-US" altLang="ja-JP" u="sng" dirty="0" smtClean="0"/>
          </a:p>
          <a:p>
            <a:pPr marL="457200" indent="-457200">
              <a:buFont typeface="+mj-lt"/>
              <a:buAutoNum type="arabicPeriod"/>
            </a:pPr>
            <a:r>
              <a:rPr kumimoji="1" lang="ja-JP" altLang="en-US" dirty="0" smtClean="0"/>
              <a:t>はじめに</a:t>
            </a:r>
            <a:endParaRPr kumimoji="1" lang="en-US" altLang="ja-JP" dirty="0" smtClean="0"/>
          </a:p>
          <a:p>
            <a:pPr marL="457200" indent="-457200">
              <a:buFont typeface="+mj-lt"/>
              <a:buAutoNum type="arabicPeriod"/>
            </a:pPr>
            <a:r>
              <a:rPr lang="en-US" altLang="ja-JP" dirty="0" smtClean="0"/>
              <a:t>TECS CDL </a:t>
            </a:r>
            <a:r>
              <a:rPr lang="ja-JP" altLang="en-US" dirty="0" smtClean="0"/>
              <a:t>の書き方</a:t>
            </a:r>
            <a:endParaRPr lang="en-US" altLang="ja-JP" dirty="0" smtClean="0"/>
          </a:p>
          <a:p>
            <a:pPr marL="457200" indent="-457200">
              <a:buFont typeface="+mj-lt"/>
              <a:buAutoNum type="arabicPeriod"/>
            </a:pPr>
            <a:r>
              <a:rPr lang="ja-JP" altLang="en-US" dirty="0"/>
              <a:t>呼び先がカーネルオブジェクト以外の場合の結合方法</a:t>
            </a:r>
          </a:p>
          <a:p>
            <a:pPr marL="457200" indent="-457200">
              <a:buFont typeface="+mj-lt"/>
              <a:buAutoNum type="arabicPeriod"/>
            </a:pPr>
            <a:r>
              <a:rPr lang="ja-JP" altLang="en-US" dirty="0"/>
              <a:t>呼び先が</a:t>
            </a:r>
            <a:r>
              <a:rPr lang="ja-JP" altLang="en-US" dirty="0" smtClean="0"/>
              <a:t>カーネルオブジェクトの</a:t>
            </a:r>
            <a:r>
              <a:rPr lang="ja-JP" altLang="en-US" dirty="0"/>
              <a:t>場合の結合方法</a:t>
            </a:r>
          </a:p>
          <a:p>
            <a:endParaRPr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667C65CE-939C-4513-9A9A-E27E33898ACC}" type="slidenum">
              <a:rPr lang="ja-JP" altLang="en-US" smtClean="0"/>
              <a:pPr/>
              <a:t>2</a:t>
            </a:fld>
            <a:endParaRPr lang="ja-JP" altLang="en-US"/>
          </a:p>
        </p:txBody>
      </p:sp>
    </p:spTree>
    <p:extLst>
      <p:ext uri="{BB962C8B-B14F-4D97-AF65-F5344CB8AC3E}">
        <p14:creationId xmlns:p14="http://schemas.microsoft.com/office/powerpoint/2010/main" val="2732385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fontScale="92500" lnSpcReduction="10000"/>
          </a:bodyPr>
          <a:lstStyle/>
          <a:p>
            <a:pPr marL="0" indent="0">
              <a:buNone/>
            </a:pPr>
            <a:r>
              <a:rPr lang="en-US" altLang="ja-JP" sz="2600" u="sng" dirty="0" smtClean="0"/>
              <a:t>RPC</a:t>
            </a:r>
            <a:r>
              <a:rPr lang="ja-JP" altLang="en-US" sz="2600" u="sng" dirty="0" smtClean="0"/>
              <a:t>による接続</a:t>
            </a:r>
            <a:endParaRPr lang="en-US" altLang="ja-JP" sz="2600" u="sng" dirty="0"/>
          </a:p>
          <a:p>
            <a:pPr lvl="1"/>
            <a:r>
              <a:rPr lang="ja-JP" altLang="en-US" sz="2200" dirty="0" smtClean="0">
                <a:latin typeface="+mn-ea"/>
                <a:cs typeface="Courier New" panose="02070309020205020404" pitchFamily="49" charset="0"/>
              </a:rPr>
              <a:t>ユーザードメイン間</a:t>
            </a:r>
            <a:r>
              <a:rPr lang="ja-JP" altLang="en-US" sz="2200" dirty="0">
                <a:latin typeface="+mn-ea"/>
                <a:cs typeface="Courier New" panose="02070309020205020404" pitchFamily="49" charset="0"/>
              </a:rPr>
              <a:t>は </a:t>
            </a:r>
            <a:r>
              <a:rPr lang="en-US" altLang="ja-JP" sz="2200" dirty="0">
                <a:latin typeface="+mn-ea"/>
                <a:cs typeface="Courier New" panose="02070309020205020404" pitchFamily="49" charset="0"/>
              </a:rPr>
              <a:t>RPC </a:t>
            </a:r>
            <a:r>
              <a:rPr lang="ja-JP" altLang="en-US" sz="2200" dirty="0">
                <a:latin typeface="+mn-ea"/>
                <a:cs typeface="Courier New" panose="02070309020205020404" pitchFamily="49" charset="0"/>
              </a:rPr>
              <a:t>により接続する</a:t>
            </a:r>
            <a:endParaRPr lang="en-US" altLang="ja-JP" sz="2200" dirty="0">
              <a:latin typeface="+mn-ea"/>
              <a:cs typeface="Courier New" panose="02070309020205020404" pitchFamily="49" charset="0"/>
            </a:endParaRPr>
          </a:p>
          <a:p>
            <a:pPr lvl="2">
              <a:lnSpc>
                <a:spcPct val="120000"/>
              </a:lnSpc>
            </a:pPr>
            <a:r>
              <a:rPr lang="ja-JP" altLang="en-US" sz="1900" dirty="0">
                <a:latin typeface="+mn-ea"/>
                <a:cs typeface="Courier New" panose="02070309020205020404" pitchFamily="49" charset="0"/>
              </a:rPr>
              <a:t>呼び先セルの所属ドメインに属するタスクにより処理</a:t>
            </a:r>
            <a:endParaRPr lang="en-US" altLang="ja-JP" sz="1900" dirty="0">
              <a:latin typeface="+mn-ea"/>
              <a:cs typeface="Courier New" panose="02070309020205020404" pitchFamily="49" charset="0"/>
            </a:endParaRPr>
          </a:p>
          <a:p>
            <a:pPr lvl="2">
              <a:lnSpc>
                <a:spcPct val="120000"/>
              </a:lnSpc>
            </a:pPr>
            <a:r>
              <a:rPr lang="ja-JP" altLang="en-US" sz="1900" dirty="0">
                <a:latin typeface="+mn-ea"/>
                <a:cs typeface="Courier New" panose="02070309020205020404" pitchFamily="49" charset="0"/>
              </a:rPr>
              <a:t>以下の例で </a:t>
            </a:r>
            <a:r>
              <a:rPr lang="en-US" altLang="ja-JP" sz="1900" dirty="0">
                <a:latin typeface="+mn-ea"/>
                <a:cs typeface="Courier New" panose="02070309020205020404" pitchFamily="49" charset="0"/>
              </a:rPr>
              <a:t>Client </a:t>
            </a:r>
            <a:r>
              <a:rPr lang="ja-JP" altLang="en-US" sz="1900" dirty="0">
                <a:latin typeface="+mn-ea"/>
                <a:cs typeface="Courier New" panose="02070309020205020404" pitchFamily="49" charset="0"/>
              </a:rPr>
              <a:t>⇒ </a:t>
            </a:r>
            <a:r>
              <a:rPr lang="en-US" altLang="ja-JP" sz="1900" dirty="0">
                <a:latin typeface="+mn-ea"/>
                <a:cs typeface="Courier New" panose="02070309020205020404" pitchFamily="49" charset="0"/>
              </a:rPr>
              <a:t>Server </a:t>
            </a:r>
            <a:r>
              <a:rPr lang="ja-JP" altLang="en-US" sz="1900" dirty="0">
                <a:latin typeface="+mn-ea"/>
                <a:cs typeface="Courier New" panose="02070309020205020404" pitchFamily="49" charset="0"/>
              </a:rPr>
              <a:t>の結合は </a:t>
            </a:r>
            <a:r>
              <a:rPr lang="en-US" altLang="ja-JP" sz="1900" dirty="0">
                <a:latin typeface="+mn-ea"/>
                <a:cs typeface="Courier New" panose="02070309020205020404" pitchFamily="49" charset="0"/>
              </a:rPr>
              <a:t>RPC </a:t>
            </a:r>
            <a:r>
              <a:rPr lang="ja-JP" altLang="en-US" sz="1900" dirty="0">
                <a:latin typeface="+mn-ea"/>
                <a:cs typeface="Courier New" panose="02070309020205020404" pitchFamily="49" charset="0"/>
              </a:rPr>
              <a:t>により接続</a:t>
            </a:r>
            <a:endParaRPr lang="en-US" altLang="ja-JP" sz="1900" dirty="0">
              <a:latin typeface="+mn-ea"/>
              <a:cs typeface="Courier New" panose="02070309020205020404" pitchFamily="49" charset="0"/>
            </a:endParaRPr>
          </a:p>
          <a:p>
            <a:pPr marL="1371600" lvl="3" indent="0">
              <a:lnSpc>
                <a:spcPct val="120000"/>
              </a:lnSpc>
              <a:buNone/>
            </a:pPr>
            <a:r>
              <a:rPr lang="en-US" altLang="ja-JP" sz="1900" dirty="0">
                <a:latin typeface="+mn-ea"/>
                <a:cs typeface="Courier New" panose="02070309020205020404" pitchFamily="49" charset="0"/>
              </a:rPr>
              <a:t>** </a:t>
            </a:r>
            <a:r>
              <a:rPr lang="ja-JP" altLang="en-US" sz="1900" dirty="0">
                <a:latin typeface="+mn-ea"/>
                <a:cs typeface="Courier New" panose="02070309020205020404" pitchFamily="49" charset="0"/>
              </a:rPr>
              <a:t>の箇所のようにスループラグインが指定されたイメージ</a:t>
            </a:r>
            <a:endParaRPr lang="en-US" altLang="ja-JP" sz="1900" dirty="0">
              <a:latin typeface="+mn-ea"/>
              <a:cs typeface="Courier New" panose="02070309020205020404" pitchFamily="49" charset="0"/>
            </a:endParaRPr>
          </a:p>
          <a:p>
            <a:pPr lvl="2"/>
            <a:endParaRPr lang="en-US" altLang="ja-JP" dirty="0">
              <a:latin typeface="+mn-ea"/>
              <a:cs typeface="Courier New" panose="02070309020205020404" pitchFamily="49" charset="0"/>
            </a:endParaRPr>
          </a:p>
          <a:p>
            <a:pPr marL="457200" lvl="1" indent="0">
              <a:buNone/>
            </a:pPr>
            <a:r>
              <a:rPr lang="en-US" altLang="ja-JP" sz="1900" dirty="0">
                <a:latin typeface="Courier New" panose="02070309020205020404" pitchFamily="49" charset="0"/>
                <a:cs typeface="Courier New" panose="02070309020205020404" pitchFamily="49" charset="0"/>
              </a:rPr>
              <a:t>[domain(HRP, “user” )]</a:t>
            </a:r>
          </a:p>
          <a:p>
            <a:pPr marL="457200" lvl="1" indent="0">
              <a:buNone/>
            </a:pPr>
            <a:r>
              <a:rPr lang="en-US" altLang="ja-JP" sz="1900" dirty="0">
                <a:latin typeface="Courier New" panose="02070309020205020404" pitchFamily="49" charset="0"/>
                <a:cs typeface="Courier New" panose="02070309020205020404" pitchFamily="49" charset="0"/>
              </a:rPr>
              <a:t>region </a:t>
            </a:r>
            <a:r>
              <a:rPr lang="en-US" altLang="ja-JP" sz="1900" dirty="0" err="1">
                <a:latin typeface="Courier New" panose="02070309020205020404" pitchFamily="49" charset="0"/>
                <a:cs typeface="Courier New" panose="02070309020205020404" pitchFamily="49" charset="0"/>
              </a:rPr>
              <a:t>rMyDomain</a:t>
            </a:r>
            <a:r>
              <a:rPr lang="en-US" altLang="ja-JP" sz="1900" dirty="0">
                <a:latin typeface="Courier New" panose="02070309020205020404" pitchFamily="49" charset="0"/>
                <a:cs typeface="Courier New" panose="02070309020205020404" pitchFamily="49" charset="0"/>
              </a:rPr>
              <a:t> {</a:t>
            </a:r>
          </a:p>
          <a:p>
            <a:pPr marL="457200" lvl="1" indent="0">
              <a:buNone/>
            </a:pPr>
            <a:r>
              <a:rPr lang="en-US" altLang="ja-JP" sz="1900" dirty="0">
                <a:latin typeface="Courier New" panose="02070309020205020404" pitchFamily="49" charset="0"/>
                <a:cs typeface="Courier New" panose="02070309020205020404" pitchFamily="49" charset="0"/>
              </a:rPr>
              <a:t>	cell </a:t>
            </a:r>
            <a:r>
              <a:rPr lang="en-US" altLang="ja-JP" sz="1900" dirty="0" err="1">
                <a:latin typeface="Courier New" panose="02070309020205020404" pitchFamily="49" charset="0"/>
                <a:cs typeface="Courier New" panose="02070309020205020404" pitchFamily="49" charset="0"/>
              </a:rPr>
              <a:t>tClient</a:t>
            </a:r>
            <a:r>
              <a:rPr lang="en-US" altLang="ja-JP" sz="1900" dirty="0">
                <a:latin typeface="Courier New" panose="02070309020205020404" pitchFamily="49" charset="0"/>
                <a:cs typeface="Courier New" panose="02070309020205020404" pitchFamily="49" charset="0"/>
              </a:rPr>
              <a:t> Client{</a:t>
            </a:r>
          </a:p>
          <a:p>
            <a:pPr marL="457200" lvl="1" indent="0">
              <a:buNone/>
            </a:pPr>
            <a:r>
              <a:rPr lang="en-US" altLang="ja-JP" sz="1900" dirty="0">
                <a:latin typeface="Courier New" panose="02070309020205020404" pitchFamily="49" charset="0"/>
                <a:cs typeface="Courier New" panose="02070309020205020404" pitchFamily="49" charset="0"/>
              </a:rPr>
              <a:t>		/* [through(</a:t>
            </a:r>
            <a:r>
              <a:rPr lang="en-US" altLang="ja-JP" sz="1900" dirty="0" err="1">
                <a:latin typeface="Courier New" panose="02070309020205020404" pitchFamily="49" charset="0"/>
                <a:cs typeface="Courier New" panose="02070309020205020404" pitchFamily="49" charset="0"/>
              </a:rPr>
              <a:t>HRPRPCPlugin</a:t>
            </a:r>
            <a:r>
              <a:rPr lang="en-US" altLang="ja-JP" sz="1900" dirty="0">
                <a:latin typeface="Courier New" panose="02070309020205020404" pitchFamily="49" charset="0"/>
                <a:cs typeface="Courier New" panose="02070309020205020404" pitchFamily="49" charset="0"/>
              </a:rPr>
              <a:t>),””]  **  */</a:t>
            </a:r>
          </a:p>
          <a:p>
            <a:pPr marL="457200" lvl="1" indent="0">
              <a:buNone/>
            </a:pPr>
            <a:r>
              <a:rPr lang="en-US" altLang="ja-JP" sz="1900" dirty="0">
                <a:latin typeface="Courier New" panose="02070309020205020404" pitchFamily="49" charset="0"/>
                <a:cs typeface="Courier New" panose="02070309020205020404" pitchFamily="49" charset="0"/>
              </a:rPr>
              <a:t>		</a:t>
            </a:r>
            <a:r>
              <a:rPr lang="en-US" altLang="ja-JP" sz="1900" dirty="0" err="1">
                <a:latin typeface="Courier New" panose="02070309020205020404" pitchFamily="49" charset="0"/>
                <a:cs typeface="Courier New" panose="02070309020205020404" pitchFamily="49" charset="0"/>
              </a:rPr>
              <a:t>cClient</a:t>
            </a:r>
            <a:r>
              <a:rPr lang="en-US" altLang="ja-JP" sz="1900" dirty="0">
                <a:latin typeface="Courier New" panose="02070309020205020404" pitchFamily="49" charset="0"/>
                <a:cs typeface="Courier New" panose="02070309020205020404" pitchFamily="49" charset="0"/>
              </a:rPr>
              <a:t> = rMydomain2::Server::eServer;</a:t>
            </a:r>
          </a:p>
          <a:p>
            <a:pPr marL="457200" lvl="1" indent="0">
              <a:buNone/>
            </a:pPr>
            <a:r>
              <a:rPr lang="en-US" altLang="ja-JP" sz="1900" dirty="0">
                <a:latin typeface="Courier New" panose="02070309020205020404" pitchFamily="49" charset="0"/>
                <a:cs typeface="Courier New" panose="02070309020205020404" pitchFamily="49" charset="0"/>
              </a:rPr>
              <a:t>	};</a:t>
            </a:r>
          </a:p>
          <a:p>
            <a:pPr marL="457200" lvl="1" indent="0">
              <a:buNone/>
            </a:pPr>
            <a:r>
              <a:rPr lang="en-US" altLang="ja-JP" sz="1900" dirty="0">
                <a:latin typeface="Courier New" panose="02070309020205020404" pitchFamily="49" charset="0"/>
                <a:cs typeface="Courier New" panose="02070309020205020404" pitchFamily="49" charset="0"/>
              </a:rPr>
              <a:t>};</a:t>
            </a:r>
          </a:p>
          <a:p>
            <a:pPr marL="457200" lvl="1" indent="0">
              <a:buNone/>
            </a:pPr>
            <a:r>
              <a:rPr lang="en-US" altLang="ja-JP" sz="1900" dirty="0">
                <a:latin typeface="Courier New" panose="02070309020205020404" pitchFamily="49" charset="0"/>
                <a:cs typeface="Courier New" panose="02070309020205020404" pitchFamily="49" charset="0"/>
              </a:rPr>
              <a:t>[domain(HRP, “user” )]</a:t>
            </a:r>
          </a:p>
          <a:p>
            <a:pPr marL="457200" lvl="1" indent="0">
              <a:buNone/>
            </a:pPr>
            <a:r>
              <a:rPr lang="en-US" altLang="ja-JP" sz="1900" dirty="0">
                <a:latin typeface="Courier New" panose="02070309020205020404" pitchFamily="49" charset="0"/>
                <a:cs typeface="Courier New" panose="02070309020205020404" pitchFamily="49" charset="0"/>
              </a:rPr>
              <a:t>region rMyDomain2 {//rMyDomain2</a:t>
            </a:r>
            <a:r>
              <a:rPr lang="ja-JP" altLang="en-US" sz="1900" dirty="0">
                <a:latin typeface="Courier New" panose="02070309020205020404" pitchFamily="49" charset="0"/>
                <a:cs typeface="Courier New" panose="02070309020205020404" pitchFamily="49" charset="0"/>
              </a:rPr>
              <a:t>が</a:t>
            </a:r>
            <a:r>
              <a:rPr lang="en-US" altLang="ja-JP" sz="1900" dirty="0">
                <a:latin typeface="Courier New" panose="02070309020205020404" pitchFamily="49" charset="0"/>
                <a:cs typeface="Courier New" panose="02070309020205020404" pitchFamily="49" charset="0"/>
              </a:rPr>
              <a:t>HRP3</a:t>
            </a:r>
            <a:r>
              <a:rPr lang="ja-JP" altLang="en-US" sz="1900" dirty="0">
                <a:latin typeface="Courier New" panose="02070309020205020404" pitchFamily="49" charset="0"/>
                <a:cs typeface="Courier New" panose="02070309020205020404" pitchFamily="49" charset="0"/>
              </a:rPr>
              <a:t>のドメイン名になる</a:t>
            </a:r>
            <a:endParaRPr lang="en-US" altLang="ja-JP" sz="1900" dirty="0">
              <a:latin typeface="Courier New" panose="02070309020205020404" pitchFamily="49" charset="0"/>
              <a:cs typeface="Courier New" panose="02070309020205020404" pitchFamily="49" charset="0"/>
            </a:endParaRPr>
          </a:p>
          <a:p>
            <a:pPr marL="457200" lvl="1" indent="0">
              <a:buNone/>
            </a:pPr>
            <a:r>
              <a:rPr lang="en-US" altLang="ja-JP" sz="1900" dirty="0">
                <a:latin typeface="Courier New" panose="02070309020205020404" pitchFamily="49" charset="0"/>
                <a:cs typeface="Courier New" panose="02070309020205020404" pitchFamily="49" charset="0"/>
              </a:rPr>
              <a:t>	cell </a:t>
            </a:r>
            <a:r>
              <a:rPr lang="en-US" altLang="ja-JP" sz="1900" dirty="0" err="1">
                <a:latin typeface="Courier New" panose="02070309020205020404" pitchFamily="49" charset="0"/>
                <a:cs typeface="Courier New" panose="02070309020205020404" pitchFamily="49" charset="0"/>
              </a:rPr>
              <a:t>tServer</a:t>
            </a:r>
            <a:r>
              <a:rPr lang="en-US" altLang="ja-JP" sz="1900" dirty="0">
                <a:latin typeface="Courier New" panose="02070309020205020404" pitchFamily="49" charset="0"/>
                <a:cs typeface="Courier New" panose="02070309020205020404" pitchFamily="49" charset="0"/>
              </a:rPr>
              <a:t> Server{</a:t>
            </a:r>
          </a:p>
          <a:p>
            <a:pPr marL="457200" lvl="1" indent="0">
              <a:buNone/>
            </a:pPr>
            <a:r>
              <a:rPr lang="en-US" altLang="ja-JP" sz="1900" dirty="0">
                <a:latin typeface="Courier New" panose="02070309020205020404" pitchFamily="49" charset="0"/>
                <a:cs typeface="Courier New" panose="02070309020205020404" pitchFamily="49" charset="0"/>
              </a:rPr>
              <a:t>	};</a:t>
            </a:r>
          </a:p>
          <a:p>
            <a:pPr marL="457200" lvl="1" indent="0">
              <a:buNone/>
            </a:pPr>
            <a:r>
              <a:rPr lang="en-US" altLang="ja-JP" sz="1900" dirty="0">
                <a:latin typeface="Courier New" panose="02070309020205020404" pitchFamily="49" charset="0"/>
                <a:cs typeface="Courier New" panose="02070309020205020404" pitchFamily="49" charset="0"/>
              </a:rPr>
              <a:t>};</a:t>
            </a:r>
          </a:p>
          <a:p>
            <a:pPr lvl="1"/>
            <a:r>
              <a:rPr kumimoji="1" lang="ja-JP" altLang="en-US" sz="2200" dirty="0" smtClean="0"/>
              <a:t>メモリ透過性を前提としない </a:t>
            </a:r>
            <a:r>
              <a:rPr kumimoji="1" lang="en-US" altLang="ja-JP" sz="2200" dirty="0" smtClean="0"/>
              <a:t>Opaque</a:t>
            </a:r>
            <a:r>
              <a:rPr kumimoji="1" lang="ja-JP" altLang="en-US" sz="2200" dirty="0" smtClean="0"/>
              <a:t> </a:t>
            </a:r>
            <a:r>
              <a:rPr kumimoji="1" lang="en-US" altLang="ja-JP" sz="2200" dirty="0" smtClean="0"/>
              <a:t>RPC </a:t>
            </a:r>
            <a:r>
              <a:rPr kumimoji="1" lang="ja-JP" altLang="en-US" sz="2200" dirty="0" smtClean="0"/>
              <a:t>をベースとした </a:t>
            </a:r>
            <a:r>
              <a:rPr kumimoji="1" lang="en-US" altLang="ja-JP" sz="2200" dirty="0" smtClean="0"/>
              <a:t>RPC</a:t>
            </a:r>
            <a:endParaRPr kumimoji="1" lang="ja-JP" altLang="en-US" sz="2200" dirty="0"/>
          </a:p>
        </p:txBody>
      </p:sp>
      <p:sp>
        <p:nvSpPr>
          <p:cNvPr id="4" name="スライド番号プレースホルダー 3"/>
          <p:cNvSpPr>
            <a:spLocks noGrp="1"/>
          </p:cNvSpPr>
          <p:nvPr>
            <p:ph type="sldNum" sz="quarter" idx="12"/>
          </p:nvPr>
        </p:nvSpPr>
        <p:spPr/>
        <p:txBody>
          <a:bodyPr/>
          <a:lstStyle/>
          <a:p>
            <a:fld id="{667C65CE-939C-4513-9A9A-E27E33898ACC}" type="slidenum">
              <a:rPr lang="ja-JP" altLang="en-US" smtClean="0"/>
              <a:pPr/>
              <a:t>20</a:t>
            </a:fld>
            <a:endParaRPr lang="ja-JP" altLang="en-US"/>
          </a:p>
        </p:txBody>
      </p:sp>
    </p:spTree>
    <p:extLst>
      <p:ext uri="{BB962C8B-B14F-4D97-AF65-F5344CB8AC3E}">
        <p14:creationId xmlns:p14="http://schemas.microsoft.com/office/powerpoint/2010/main" val="1124175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marL="0" indent="0">
              <a:buNone/>
            </a:pPr>
            <a:r>
              <a:rPr lang="ja-JP" altLang="en-US" u="sng" dirty="0"/>
              <a:t>章目次</a:t>
            </a:r>
            <a:endParaRPr lang="en-US" altLang="ja-JP" u="sng" dirty="0"/>
          </a:p>
          <a:p>
            <a:pPr marL="0" indent="0">
              <a:buNone/>
            </a:pPr>
            <a:r>
              <a:rPr lang="en-US" altLang="ja-JP" dirty="0" smtClean="0"/>
              <a:t>4. </a:t>
            </a:r>
            <a:r>
              <a:rPr lang="ja-JP" altLang="en-US" dirty="0" smtClean="0"/>
              <a:t>呼び先</a:t>
            </a:r>
            <a:r>
              <a:rPr lang="ja-JP" altLang="en-US" dirty="0"/>
              <a:t>がカーネルオブジェクトの</a:t>
            </a:r>
            <a:r>
              <a:rPr lang="ja-JP" altLang="en-US" dirty="0" smtClean="0"/>
              <a:t>場合</a:t>
            </a:r>
            <a:r>
              <a:rPr lang="ja-JP" altLang="en-US" dirty="0"/>
              <a:t>の</a:t>
            </a:r>
            <a:r>
              <a:rPr lang="ja-JP" altLang="en-US" dirty="0" smtClean="0"/>
              <a:t>結合方法</a:t>
            </a:r>
            <a:endParaRPr lang="ja-JP" altLang="en-US" dirty="0"/>
          </a:p>
          <a:p>
            <a:r>
              <a:rPr lang="ja-JP" altLang="en-US" dirty="0"/>
              <a:t>結合方法 </a:t>
            </a:r>
            <a:r>
              <a:rPr lang="en-US" altLang="ja-JP" dirty="0"/>
              <a:t>(</a:t>
            </a:r>
            <a:r>
              <a:rPr lang="ja-JP" altLang="en-US" dirty="0"/>
              <a:t>呼び先がカーネルオブジェクトの場合</a:t>
            </a:r>
            <a:r>
              <a:rPr lang="en-US" altLang="ja-JP" dirty="0"/>
              <a:t>)</a:t>
            </a:r>
          </a:p>
          <a:p>
            <a:r>
              <a:rPr lang="ja-JP" altLang="en-US" dirty="0"/>
              <a:t>カーネルオブジェクト</a:t>
            </a:r>
          </a:p>
          <a:p>
            <a:r>
              <a:rPr lang="ja-JP" altLang="en-US" dirty="0"/>
              <a:t>タイムイベント通知</a:t>
            </a:r>
          </a:p>
          <a:p>
            <a:r>
              <a:rPr lang="ja-JP" altLang="en-US" dirty="0"/>
              <a:t>アクセス許可ベクタ自動設定のまとめ</a:t>
            </a:r>
          </a:p>
          <a:p>
            <a:endParaRPr kumimoji="1" lang="ja-JP" altLang="en-US" dirty="0"/>
          </a:p>
        </p:txBody>
      </p:sp>
      <p:sp>
        <p:nvSpPr>
          <p:cNvPr id="4" name="スライド番号プレースホルダー 3"/>
          <p:cNvSpPr>
            <a:spLocks noGrp="1"/>
          </p:cNvSpPr>
          <p:nvPr>
            <p:ph type="sldNum" sz="quarter" idx="12"/>
          </p:nvPr>
        </p:nvSpPr>
        <p:spPr/>
        <p:txBody>
          <a:bodyPr/>
          <a:lstStyle/>
          <a:p>
            <a:fld id="{667C65CE-939C-4513-9A9A-E27E33898ACC}" type="slidenum">
              <a:rPr lang="ja-JP" altLang="en-US" smtClean="0"/>
              <a:pPr/>
              <a:t>21</a:t>
            </a:fld>
            <a:endParaRPr lang="ja-JP" altLang="en-US"/>
          </a:p>
        </p:txBody>
      </p:sp>
    </p:spTree>
    <p:extLst>
      <p:ext uri="{BB962C8B-B14F-4D97-AF65-F5344CB8AC3E}">
        <p14:creationId xmlns:p14="http://schemas.microsoft.com/office/powerpoint/2010/main" val="2679870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186801"/>
            <a:ext cx="7886700" cy="6264613"/>
          </a:xfrm>
        </p:spPr>
        <p:txBody>
          <a:bodyPr>
            <a:normAutofit/>
          </a:bodyPr>
          <a:lstStyle/>
          <a:p>
            <a:pPr marL="0" indent="0">
              <a:buNone/>
            </a:pPr>
            <a:r>
              <a:rPr lang="ja-JP" altLang="en-US" sz="2400" u="sng" dirty="0" smtClean="0"/>
              <a:t>結合方法 </a:t>
            </a:r>
            <a:r>
              <a:rPr lang="en-US" altLang="ja-JP" sz="2400" u="sng" dirty="0" smtClean="0"/>
              <a:t>(</a:t>
            </a:r>
            <a:r>
              <a:rPr lang="ja-JP" altLang="en-US" sz="2400" u="sng" dirty="0" smtClean="0"/>
              <a:t>呼び先がカーネルオブジェクトの場合</a:t>
            </a:r>
            <a:r>
              <a:rPr lang="en-US" altLang="ja-JP" sz="2400" u="sng" dirty="0" smtClean="0"/>
              <a:t>)</a:t>
            </a:r>
          </a:p>
          <a:p>
            <a:r>
              <a:rPr lang="ja-JP" altLang="en-US" dirty="0" smtClean="0"/>
              <a:t>システムコール</a:t>
            </a:r>
            <a:endParaRPr lang="en-US" altLang="ja-JP" dirty="0" smtClean="0"/>
          </a:p>
          <a:p>
            <a:pPr lvl="1"/>
            <a:r>
              <a:rPr lang="ja-JP" altLang="en-US" dirty="0" smtClean="0"/>
              <a:t>所属ドメインからの結合に制限は、ない</a:t>
            </a:r>
            <a:endParaRPr lang="en-US" altLang="ja-JP" dirty="0" smtClean="0"/>
          </a:p>
          <a:p>
            <a:pPr lvl="2"/>
            <a:r>
              <a:rPr kumimoji="1" lang="ja-JP" altLang="en-US" sz="1800" dirty="0" smtClean="0"/>
              <a:t>ユーザードメインからカーネルドメイン、異なるユーザードメインには結合できない</a:t>
            </a:r>
            <a:endParaRPr kumimoji="1" lang="en-US" altLang="ja-JP" sz="1800" dirty="0" smtClean="0"/>
          </a:p>
          <a:p>
            <a:pPr lvl="2"/>
            <a:r>
              <a:rPr lang="ja-JP" altLang="en-US" dirty="0" smtClean="0"/>
              <a:t>カーネルドメインか</a:t>
            </a:r>
            <a:r>
              <a:rPr lang="ja-JP" altLang="en-US" dirty="0"/>
              <a:t>ら</a:t>
            </a:r>
            <a:endParaRPr kumimoji="1" lang="en-US" altLang="ja-JP" sz="1800" dirty="0" smtClean="0"/>
          </a:p>
          <a:p>
            <a:pPr lvl="1"/>
            <a:r>
              <a:rPr lang="ja-JP" altLang="en-US" dirty="0" smtClean="0"/>
              <a:t>しかし、</a:t>
            </a:r>
            <a:r>
              <a:rPr lang="en-US" altLang="ja-JP" dirty="0" err="1" smtClean="0"/>
              <a:t>tKernel</a:t>
            </a:r>
            <a:r>
              <a:rPr lang="en-US" altLang="ja-JP" dirty="0" smtClean="0"/>
              <a:t> </a:t>
            </a:r>
            <a:r>
              <a:rPr lang="ja-JP" altLang="en-US" dirty="0" smtClean="0"/>
              <a:t>の </a:t>
            </a:r>
            <a:r>
              <a:rPr lang="en-US" altLang="ja-JP" dirty="0" err="1" smtClean="0"/>
              <a:t>lockCpu</a:t>
            </a:r>
            <a:r>
              <a:rPr lang="en-US" altLang="ja-JP" dirty="0" smtClean="0"/>
              <a:t> </a:t>
            </a:r>
            <a:r>
              <a:rPr lang="ja-JP" altLang="en-US" dirty="0" smtClean="0"/>
              <a:t>などのように、カーネル側で呼出しを制限するもの</a:t>
            </a:r>
            <a:r>
              <a:rPr lang="ja-JP" altLang="en-US" dirty="0"/>
              <a:t>が</a:t>
            </a:r>
            <a:r>
              <a:rPr lang="ja-JP" altLang="en-US" dirty="0" smtClean="0"/>
              <a:t>ある</a:t>
            </a:r>
            <a:endParaRPr lang="en-US" altLang="ja-JP" dirty="0" smtClean="0"/>
          </a:p>
          <a:p>
            <a:pPr lvl="2"/>
            <a:r>
              <a:rPr kumimoji="1" lang="ja-JP" altLang="en-US" sz="1800" dirty="0" smtClean="0"/>
              <a:t>もし </a:t>
            </a:r>
            <a:r>
              <a:rPr kumimoji="1" lang="en-US" altLang="ja-JP" sz="1800" dirty="0" err="1" smtClean="0"/>
              <a:t>lockCpu</a:t>
            </a:r>
            <a:r>
              <a:rPr kumimoji="1" lang="en-US" altLang="ja-JP" sz="1800" dirty="0" smtClean="0"/>
              <a:t> </a:t>
            </a:r>
            <a:r>
              <a:rPr kumimoji="1" lang="ja-JP" altLang="en-US" sz="1800" dirty="0" smtClean="0"/>
              <a:t>を信頼できないコードから呼び出せると、システムをフリーズさせてしまう可能性がある。</a:t>
            </a:r>
            <a:r>
              <a:rPr kumimoji="1" lang="en-US" altLang="ja-JP" sz="1800" dirty="0" smtClean="0"/>
              <a:t>delay </a:t>
            </a:r>
            <a:r>
              <a:rPr kumimoji="1" lang="ja-JP" altLang="en-US" sz="1800" dirty="0" smtClean="0"/>
              <a:t>なら問題は、ない</a:t>
            </a:r>
            <a:endParaRPr kumimoji="1" lang="en-US" altLang="ja-JP" sz="1800" dirty="0" smtClean="0"/>
          </a:p>
          <a:p>
            <a:pPr marL="0" indent="0">
              <a:buNone/>
            </a:pPr>
            <a:endParaRPr lang="en-US" altLang="ja-JP" dirty="0"/>
          </a:p>
        </p:txBody>
      </p:sp>
      <p:sp>
        <p:nvSpPr>
          <p:cNvPr id="2" name="スライド番号プレースホルダー 1"/>
          <p:cNvSpPr>
            <a:spLocks noGrp="1"/>
          </p:cNvSpPr>
          <p:nvPr>
            <p:ph type="sldNum" sz="quarter" idx="12"/>
          </p:nvPr>
        </p:nvSpPr>
        <p:spPr/>
        <p:txBody>
          <a:bodyPr/>
          <a:lstStyle/>
          <a:p>
            <a:fld id="{667C65CE-939C-4513-9A9A-E27E33898ACC}" type="slidenum">
              <a:rPr kumimoji="1" lang="ja-JP" altLang="en-US" smtClean="0"/>
              <a:t>22</a:t>
            </a:fld>
            <a:endParaRPr kumimoji="1" lang="ja-JP" altLang="en-US"/>
          </a:p>
        </p:txBody>
      </p:sp>
    </p:spTree>
    <p:extLst>
      <p:ext uri="{BB962C8B-B14F-4D97-AF65-F5344CB8AC3E}">
        <p14:creationId xmlns:p14="http://schemas.microsoft.com/office/powerpoint/2010/main" val="3875975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Autofit/>
          </a:bodyPr>
          <a:lstStyle/>
          <a:p>
            <a:pPr marL="0" indent="0">
              <a:buNone/>
            </a:pPr>
            <a:r>
              <a:rPr lang="ja-JP" altLang="en-US" u="sng" dirty="0" smtClean="0"/>
              <a:t>カーネルオブジェクト</a:t>
            </a:r>
            <a:endParaRPr lang="en-US" altLang="ja-JP" u="sng" dirty="0" smtClean="0"/>
          </a:p>
          <a:p>
            <a:pPr lvl="1"/>
            <a:r>
              <a:rPr lang="en-US" altLang="ja-JP" dirty="0" smtClean="0"/>
              <a:t>HRP3 </a:t>
            </a:r>
            <a:r>
              <a:rPr lang="ja-JP" altLang="en-US" dirty="0" smtClean="0"/>
              <a:t>のアクセス許可ベクタ</a:t>
            </a:r>
            <a:r>
              <a:rPr lang="en-US" altLang="ja-JP" dirty="0" smtClean="0"/>
              <a:t>(SAC)</a:t>
            </a:r>
            <a:r>
              <a:rPr lang="ja-JP" altLang="en-US" dirty="0" smtClean="0"/>
              <a:t>は、自動設定される</a:t>
            </a:r>
            <a:endParaRPr lang="en-US" altLang="ja-JP" dirty="0" smtClean="0"/>
          </a:p>
          <a:p>
            <a:pPr lvl="2"/>
            <a:r>
              <a:rPr lang="ja-JP" altLang="en-US" dirty="0" smtClean="0"/>
              <a:t>アクセス許可ベクタが未設定の場合、自動設定される</a:t>
            </a:r>
            <a:endParaRPr lang="en-US" altLang="ja-JP" dirty="0" smtClean="0"/>
          </a:p>
          <a:p>
            <a:pPr lvl="3"/>
            <a:r>
              <a:rPr lang="ja-JP" altLang="en-US" dirty="0" smtClean="0"/>
              <a:t>アクセス</a:t>
            </a:r>
            <a:r>
              <a:rPr lang="ja-JP" altLang="en-US" dirty="0"/>
              <a:t>許可ベクタ　＝ カーネルによるアクセス制限</a:t>
            </a:r>
            <a:endParaRPr lang="en-US" altLang="ja-JP" dirty="0"/>
          </a:p>
          <a:p>
            <a:pPr lvl="3"/>
            <a:r>
              <a:rPr lang="ja-JP" altLang="en-US" dirty="0"/>
              <a:t>セルの属性 </a:t>
            </a:r>
            <a:r>
              <a:rPr lang="en-US" altLang="ja-JP" dirty="0" err="1"/>
              <a:t>accessPat</a:t>
            </a:r>
            <a:r>
              <a:rPr lang="ja-JP" altLang="en-US" dirty="0" err="1"/>
              <a:t>ｔ</a:t>
            </a:r>
            <a:r>
              <a:rPr lang="en-US" altLang="ja-JP" dirty="0"/>
              <a:t>ern1 </a:t>
            </a:r>
            <a:r>
              <a:rPr lang="ja-JP" altLang="en-US" dirty="0"/>
              <a:t>～ </a:t>
            </a:r>
            <a:r>
              <a:rPr lang="en-US" altLang="ja-JP" dirty="0"/>
              <a:t>accessPattern4</a:t>
            </a:r>
          </a:p>
          <a:p>
            <a:pPr lvl="1"/>
            <a:r>
              <a:rPr lang="ja-JP" altLang="en-US" dirty="0" smtClean="0"/>
              <a:t>ユーザードメインのカーネルオブジェクトは、所属ドメインおよびカーネルドメインからのみアクセスできる</a:t>
            </a:r>
            <a:endParaRPr lang="en-US" altLang="ja-JP" dirty="0"/>
          </a:p>
          <a:p>
            <a:pPr lvl="2"/>
            <a:r>
              <a:rPr lang="ja-JP" altLang="en-US" dirty="0" smtClean="0"/>
              <a:t>従って、共用するカーネルオブジェクトは、無所属とする</a:t>
            </a:r>
            <a:endParaRPr lang="en-US" altLang="ja-JP" dirty="0"/>
          </a:p>
          <a:p>
            <a:pPr lvl="2"/>
            <a:r>
              <a:rPr lang="en-US" altLang="ja-JP" b="1" dirty="0" smtClean="0"/>
              <a:t>HRP3 </a:t>
            </a:r>
            <a:r>
              <a:rPr lang="ja-JP" altLang="en-US" b="1" dirty="0" smtClean="0"/>
              <a:t>では </a:t>
            </a:r>
            <a:r>
              <a:rPr lang="en-US" altLang="ja-JP" b="1" dirty="0" smtClean="0"/>
              <a:t>SAC </a:t>
            </a:r>
            <a:r>
              <a:rPr lang="ja-JP" altLang="en-US" b="1" dirty="0" smtClean="0"/>
              <a:t>により所属外からもアクセスできるが、</a:t>
            </a:r>
            <a:r>
              <a:rPr lang="en-US" altLang="ja-JP" b="1" dirty="0" smtClean="0"/>
              <a:t>TECS </a:t>
            </a:r>
            <a:r>
              <a:rPr lang="ja-JP" altLang="en-US" b="1" dirty="0" smtClean="0"/>
              <a:t>では、セルの </a:t>
            </a:r>
            <a:r>
              <a:rPr lang="en-US" altLang="ja-JP" b="1" dirty="0" smtClean="0"/>
              <a:t>CB </a:t>
            </a:r>
            <a:r>
              <a:rPr lang="ja-JP" altLang="en-US" b="1" dirty="0" smtClean="0"/>
              <a:t>へアクセスできないため、制限される</a:t>
            </a:r>
            <a:endParaRPr lang="en-US" altLang="ja-JP" b="1" dirty="0" smtClean="0"/>
          </a:p>
          <a:p>
            <a:pPr lvl="2"/>
            <a:r>
              <a:rPr lang="ja-JP" altLang="en-US" b="1" dirty="0" smtClean="0"/>
              <a:t>タスクは無所属にはできないため、属するドメインまたはカーネルドメインからのみ</a:t>
            </a:r>
            <a:r>
              <a:rPr lang="ja-JP" altLang="en-US" b="1" dirty="0"/>
              <a:t>結合</a:t>
            </a:r>
            <a:r>
              <a:rPr lang="ja-JP" altLang="en-US" b="1" dirty="0" smtClean="0"/>
              <a:t>できる</a:t>
            </a:r>
            <a:endParaRPr lang="en-US" altLang="ja-JP" b="1" dirty="0"/>
          </a:p>
          <a:p>
            <a:pPr lvl="1"/>
            <a:r>
              <a:rPr lang="ja-JP" altLang="en-US" dirty="0" smtClean="0"/>
              <a:t>配置</a:t>
            </a:r>
            <a:r>
              <a:rPr lang="ja-JP" altLang="en-US" dirty="0"/>
              <a:t>制限</a:t>
            </a:r>
            <a:endParaRPr lang="en-US" altLang="ja-JP" dirty="0"/>
          </a:p>
          <a:p>
            <a:pPr lvl="2"/>
            <a:r>
              <a:rPr lang="ja-JP" altLang="en-US" dirty="0"/>
              <a:t>タスクのセルは、カーネルまたはユーザードメインに配置できる</a:t>
            </a:r>
            <a:endParaRPr lang="en-US" altLang="ja-JP" dirty="0"/>
          </a:p>
          <a:p>
            <a:pPr lvl="2"/>
            <a:r>
              <a:rPr lang="ja-JP" altLang="en-US" dirty="0"/>
              <a:t>タイムイベント通知のセルは、「タイムイベント通知」の項を参照</a:t>
            </a:r>
            <a:endParaRPr lang="en-US" altLang="ja-JP" dirty="0"/>
          </a:p>
          <a:p>
            <a:pPr lvl="2"/>
            <a:r>
              <a:rPr lang="ja-JP" altLang="en-US" dirty="0"/>
              <a:t>割込み関連</a:t>
            </a:r>
            <a:r>
              <a:rPr lang="en-US" altLang="ja-JP" dirty="0"/>
              <a:t>3</a:t>
            </a:r>
            <a:r>
              <a:rPr lang="ja-JP" altLang="en-US" dirty="0"/>
              <a:t>つ、</a:t>
            </a:r>
            <a:r>
              <a:rPr lang="en-US" altLang="ja-JP" dirty="0"/>
              <a:t>CPU</a:t>
            </a:r>
            <a:r>
              <a:rPr lang="ja-JP" altLang="en-US" dirty="0"/>
              <a:t>例外、初期化、終了ルーチンは</a:t>
            </a:r>
            <a:r>
              <a:rPr lang="ja-JP" altLang="en-US" dirty="0" smtClean="0"/>
              <a:t>カーネルドメインに配置できる</a:t>
            </a:r>
            <a:endParaRPr lang="ja-JP" altLang="en-US" dirty="0"/>
          </a:p>
          <a:p>
            <a:pPr lvl="2"/>
            <a:r>
              <a:rPr lang="ja-JP" altLang="en-US" dirty="0" smtClean="0"/>
              <a:t>複数のユーザードメインから結合されるカーネルオブジェクトは、</a:t>
            </a:r>
            <a:r>
              <a:rPr lang="ja-JP" altLang="en-US" dirty="0"/>
              <a:t>無所属</a:t>
            </a:r>
            <a:r>
              <a:rPr lang="ja-JP" altLang="en-US" dirty="0" smtClean="0"/>
              <a:t>とする（アクセス許可ベクタは呼び元のドメインに設定される。ただし無所属のセルから結合されていると、すべてに許可を与える</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667C65CE-939C-4513-9A9A-E27E33898ACC}" type="slidenum">
              <a:rPr lang="ja-JP" altLang="en-US" smtClean="0"/>
              <a:pPr/>
              <a:t>23</a:t>
            </a:fld>
            <a:endParaRPr lang="ja-JP" altLang="en-US"/>
          </a:p>
        </p:txBody>
      </p:sp>
    </p:spTree>
    <p:extLst>
      <p:ext uri="{BB962C8B-B14F-4D97-AF65-F5344CB8AC3E}">
        <p14:creationId xmlns:p14="http://schemas.microsoft.com/office/powerpoint/2010/main" val="3498712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682906"/>
            <a:ext cx="7886700" cy="5494057"/>
          </a:xfrm>
        </p:spPr>
        <p:txBody>
          <a:bodyPr>
            <a:normAutofit/>
          </a:bodyPr>
          <a:lstStyle/>
          <a:p>
            <a:pPr marL="0" indent="0">
              <a:buNone/>
            </a:pPr>
            <a:r>
              <a:rPr kumimoji="1" lang="ja-JP" altLang="en-US" sz="2400" u="sng" dirty="0" smtClean="0"/>
              <a:t>タイムイベント通知</a:t>
            </a:r>
            <a:endParaRPr kumimoji="1" lang="en-US" altLang="ja-JP" sz="2400" u="sng" dirty="0" smtClean="0"/>
          </a:p>
          <a:p>
            <a:r>
              <a:rPr lang="ja-JP" altLang="en-US" sz="2400" dirty="0" smtClean="0"/>
              <a:t>配置制限</a:t>
            </a:r>
            <a:endParaRPr lang="en-US" altLang="ja-JP" sz="2400" dirty="0" smtClean="0"/>
          </a:p>
          <a:p>
            <a:pPr marL="457200" lvl="1" indent="0">
              <a:buNone/>
            </a:pPr>
            <a:r>
              <a:rPr kumimoji="1" lang="ja-JP" altLang="en-US" sz="2000" dirty="0" smtClean="0"/>
              <a:t>イベント通知先、エラー通知先により配置可能なドメインが制限される</a:t>
            </a:r>
            <a:endParaRPr kumimoji="1" lang="en-US" altLang="ja-JP" sz="2000" dirty="0" smtClean="0"/>
          </a:p>
          <a:p>
            <a:pPr lvl="1"/>
            <a:r>
              <a:rPr lang="ja-JP" altLang="en-US" dirty="0"/>
              <a:t>イベント</a:t>
            </a:r>
            <a:r>
              <a:rPr lang="ja-JP" altLang="en-US" dirty="0" smtClean="0"/>
              <a:t>通知先が、</a:t>
            </a:r>
            <a:r>
              <a:rPr lang="ja-JP" altLang="en-US" sz="2000" dirty="0" smtClean="0"/>
              <a:t>ハンドラの場合</a:t>
            </a:r>
            <a:endParaRPr lang="en-US" altLang="ja-JP" sz="2000" dirty="0" smtClean="0"/>
          </a:p>
          <a:p>
            <a:pPr lvl="2"/>
            <a:r>
              <a:rPr kumimoji="1" lang="ja-JP" altLang="en-US" dirty="0" smtClean="0"/>
              <a:t>カーネルドメイン</a:t>
            </a:r>
            <a:r>
              <a:rPr lang="ja-JP" altLang="en-US" dirty="0" smtClean="0"/>
              <a:t>にのみ配置できる</a:t>
            </a:r>
            <a:endParaRPr kumimoji="1" lang="en-US" altLang="ja-JP" dirty="0" smtClean="0"/>
          </a:p>
          <a:p>
            <a:pPr lvl="1"/>
            <a:r>
              <a:rPr lang="ja-JP" altLang="en-US" dirty="0"/>
              <a:t>イベント</a:t>
            </a:r>
            <a:r>
              <a:rPr lang="ja-JP" altLang="en-US" dirty="0" smtClean="0"/>
              <a:t>通知先</a:t>
            </a:r>
            <a:r>
              <a:rPr lang="ja-JP" altLang="en-US" dirty="0"/>
              <a:t>が</a:t>
            </a:r>
            <a:r>
              <a:rPr lang="ja-JP" altLang="en-US" sz="2000" dirty="0" smtClean="0"/>
              <a:t>ハンドラ以外の場合</a:t>
            </a:r>
            <a:endParaRPr lang="en-US" altLang="ja-JP" sz="2000" dirty="0" smtClean="0"/>
          </a:p>
          <a:p>
            <a:pPr lvl="2"/>
            <a:r>
              <a:rPr kumimoji="1" lang="ja-JP" altLang="en-US" dirty="0" smtClean="0"/>
              <a:t>カーネルドメインまたは、ユーザードメインに配置できる</a:t>
            </a:r>
            <a:endParaRPr kumimoji="1" lang="en-US" altLang="ja-JP" dirty="0" smtClean="0"/>
          </a:p>
          <a:p>
            <a:pPr lvl="1"/>
            <a:endParaRPr kumimoji="1" lang="ja-JP" altLang="en-US" sz="2000" u="sng" dirty="0"/>
          </a:p>
        </p:txBody>
      </p:sp>
      <p:sp>
        <p:nvSpPr>
          <p:cNvPr id="2" name="スライド番号プレースホルダー 1"/>
          <p:cNvSpPr>
            <a:spLocks noGrp="1"/>
          </p:cNvSpPr>
          <p:nvPr>
            <p:ph type="sldNum" sz="quarter" idx="12"/>
          </p:nvPr>
        </p:nvSpPr>
        <p:spPr/>
        <p:txBody>
          <a:bodyPr/>
          <a:lstStyle/>
          <a:p>
            <a:fld id="{667C65CE-939C-4513-9A9A-E27E33898ACC}" type="slidenum">
              <a:rPr kumimoji="1" lang="ja-JP" altLang="en-US" smtClean="0"/>
              <a:t>24</a:t>
            </a:fld>
            <a:endParaRPr kumimoji="1" lang="ja-JP" altLang="en-US"/>
          </a:p>
        </p:txBody>
      </p:sp>
    </p:spTree>
    <p:extLst>
      <p:ext uri="{BB962C8B-B14F-4D97-AF65-F5344CB8AC3E}">
        <p14:creationId xmlns:p14="http://schemas.microsoft.com/office/powerpoint/2010/main" val="1946203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49" y="358814"/>
            <a:ext cx="7886701" cy="6089611"/>
          </a:xfrm>
        </p:spPr>
        <p:txBody>
          <a:bodyPr>
            <a:noAutofit/>
          </a:bodyPr>
          <a:lstStyle/>
          <a:p>
            <a:pPr marL="0" indent="0">
              <a:buNone/>
            </a:pPr>
            <a:r>
              <a:rPr lang="ja-JP" altLang="en-US" u="sng" dirty="0" smtClean="0"/>
              <a:t>アクセス許可ベクタ自動設定</a:t>
            </a:r>
            <a:r>
              <a:rPr lang="ja-JP" altLang="en-US" u="sng" dirty="0"/>
              <a:t>の</a:t>
            </a:r>
            <a:r>
              <a:rPr lang="ja-JP" altLang="en-US" u="sng" dirty="0" smtClean="0"/>
              <a:t>まとめ</a:t>
            </a:r>
            <a:endParaRPr lang="en-US" altLang="ja-JP" u="sng" dirty="0" smtClean="0"/>
          </a:p>
          <a:p>
            <a:r>
              <a:rPr lang="ja-JP" altLang="en-US" sz="2000" dirty="0" smtClean="0"/>
              <a:t>呼び先のセルの属性 </a:t>
            </a:r>
            <a:r>
              <a:rPr lang="en-US" altLang="ja-JP" sz="2000" dirty="0" smtClean="0"/>
              <a:t>accessPattern1 ~accessPattern4 </a:t>
            </a:r>
            <a:r>
              <a:rPr lang="ja-JP" altLang="en-US" sz="2000" dirty="0" smtClean="0"/>
              <a:t>に設定される値</a:t>
            </a:r>
            <a:endParaRPr lang="en-US" altLang="ja-JP" sz="2000" dirty="0" smtClean="0"/>
          </a:p>
          <a:p>
            <a:pPr lvl="1"/>
            <a:r>
              <a:rPr lang="ja-JP" altLang="en-US" sz="1800" dirty="0" smtClean="0"/>
              <a:t>自動</a:t>
            </a:r>
            <a:r>
              <a:rPr lang="ja-JP" altLang="en-US" sz="1800" dirty="0"/>
              <a:t>設定の場合、</a:t>
            </a:r>
            <a:r>
              <a:rPr lang="en-US" altLang="ja-JP" sz="1800" dirty="0"/>
              <a:t> </a:t>
            </a:r>
            <a:r>
              <a:rPr lang="en-US" altLang="ja-JP" sz="1800" dirty="0" err="1"/>
              <a:t>accessPat</a:t>
            </a:r>
            <a:r>
              <a:rPr lang="ja-JP" altLang="en-US" sz="1800" dirty="0" err="1"/>
              <a:t>ｔ</a:t>
            </a:r>
            <a:r>
              <a:rPr lang="en-US" altLang="ja-JP" sz="1800" dirty="0"/>
              <a:t>ern1 </a:t>
            </a:r>
            <a:r>
              <a:rPr lang="ja-JP" altLang="en-US" sz="1800" dirty="0"/>
              <a:t>～ </a:t>
            </a:r>
            <a:r>
              <a:rPr lang="en-US" altLang="ja-JP" sz="1800" dirty="0"/>
              <a:t>accessPattern4 </a:t>
            </a:r>
            <a:r>
              <a:rPr lang="ja-JP" altLang="en-US" sz="1800" dirty="0"/>
              <a:t>は同じ値</a:t>
            </a: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r>
              <a:rPr lang="en-US" altLang="ja-JP" sz="1800" dirty="0" err="1" smtClean="0"/>
              <a:t>callerDomain</a:t>
            </a:r>
            <a:r>
              <a:rPr lang="en-US" altLang="ja-JP" sz="1800" dirty="0" smtClean="0"/>
              <a:t> </a:t>
            </a:r>
            <a:r>
              <a:rPr lang="ja-JP" altLang="en-US" sz="1800" dirty="0" smtClean="0"/>
              <a:t>は呼び元ドメインを、</a:t>
            </a:r>
            <a:r>
              <a:rPr lang="en-US" altLang="ja-JP" sz="1800" dirty="0" err="1" smtClean="0"/>
              <a:t>calleeDomain</a:t>
            </a:r>
            <a:r>
              <a:rPr lang="en-US" altLang="ja-JP" sz="1800" dirty="0" smtClean="0"/>
              <a:t> </a:t>
            </a:r>
            <a:r>
              <a:rPr lang="ja-JP" altLang="en-US" sz="1800" dirty="0" smtClean="0"/>
              <a:t>は呼び先ドメインを表す。</a:t>
            </a:r>
            <a:endParaRPr lang="en-US" altLang="ja-JP" sz="1800" dirty="0" smtClean="0"/>
          </a:p>
          <a:p>
            <a:pPr marL="0" indent="0">
              <a:buNone/>
            </a:pPr>
            <a:r>
              <a:rPr lang="ja-JP" altLang="en-US" sz="1800" dirty="0"/>
              <a:t>複数のドメインから結合される場合、ビット </a:t>
            </a:r>
            <a:r>
              <a:rPr lang="en-US" altLang="ja-JP" sz="1800" dirty="0"/>
              <a:t>OR ‘|’ </a:t>
            </a:r>
            <a:r>
              <a:rPr lang="ja-JP" altLang="en-US" sz="1800" dirty="0"/>
              <a:t>を取った値が設定される。</a:t>
            </a:r>
            <a:endParaRPr lang="en-US" altLang="ja-JP" sz="1800" dirty="0"/>
          </a:p>
          <a:p>
            <a:pPr marL="0" indent="0">
              <a:buNone/>
            </a:pPr>
            <a:endParaRPr lang="en-US" altLang="ja-JP" sz="1800" dirty="0"/>
          </a:p>
          <a:p>
            <a:pPr marL="0" indent="0">
              <a:buNone/>
            </a:pPr>
            <a:r>
              <a:rPr lang="en-US" altLang="ja-JP" sz="1800" dirty="0" smtClean="0"/>
              <a:t>† </a:t>
            </a:r>
            <a:r>
              <a:rPr lang="ja-JP" altLang="en-US" sz="1800" dirty="0" smtClean="0"/>
              <a:t>異なる</a:t>
            </a:r>
            <a:r>
              <a:rPr lang="ja-JP" altLang="en-US" sz="1800" dirty="0"/>
              <a:t>ユーザ</a:t>
            </a:r>
            <a:r>
              <a:rPr lang="ja-JP" altLang="en-US" sz="1800" dirty="0" smtClean="0"/>
              <a:t>ードメイン</a:t>
            </a:r>
            <a:r>
              <a:rPr lang="ja-JP" altLang="en-US" sz="1800" dirty="0"/>
              <a:t>の場合</a:t>
            </a:r>
            <a:r>
              <a:rPr lang="ja-JP" altLang="en-US" sz="1800" dirty="0" smtClean="0"/>
              <a:t>、結合不可</a:t>
            </a:r>
            <a:endParaRPr lang="ja-JP" altLang="en-US" sz="1800" dirty="0"/>
          </a:p>
          <a:p>
            <a:pPr marL="0" indent="0">
              <a:buNone/>
            </a:pPr>
            <a:r>
              <a:rPr lang="en-US" altLang="ja-JP" sz="1800" dirty="0" smtClean="0"/>
              <a:t>‡ </a:t>
            </a:r>
            <a:r>
              <a:rPr lang="ja-JP" altLang="en-US" sz="1800" dirty="0"/>
              <a:t>呼び先のメモリのアクセス権がない場合、実行時</a:t>
            </a:r>
            <a:r>
              <a:rPr lang="ja-JP" altLang="en-US" sz="1800" dirty="0" smtClean="0"/>
              <a:t>エラーと</a:t>
            </a:r>
            <a:r>
              <a:rPr lang="ja-JP" altLang="en-US" sz="1800" dirty="0" smtClean="0"/>
              <a:t>なる</a:t>
            </a:r>
            <a:endParaRPr lang="en-US" altLang="ja-JP" sz="1800" dirty="0" smtClean="0"/>
          </a:p>
          <a:p>
            <a:pPr marL="0" indent="0">
              <a:buNone/>
            </a:pPr>
            <a:r>
              <a:rPr lang="ja-JP" altLang="en-US" sz="1800" dirty="0" smtClean="0"/>
              <a:t>この表は </a:t>
            </a:r>
            <a:r>
              <a:rPr lang="en-US" altLang="ja-JP" sz="1800" dirty="0" smtClean="0"/>
              <a:t>TECS </a:t>
            </a:r>
            <a:r>
              <a:rPr lang="ja-JP" altLang="en-US" sz="1800" dirty="0" smtClean="0"/>
              <a:t>ジェネレータ </a:t>
            </a:r>
            <a:r>
              <a:rPr lang="en-US" altLang="ja-JP" sz="1800" dirty="0" smtClean="0"/>
              <a:t>V1.6.1 </a:t>
            </a:r>
            <a:r>
              <a:rPr lang="ja-JP" altLang="en-US" sz="1800" dirty="0" err="1" smtClean="0"/>
              <a:t>での</a:t>
            </a:r>
            <a:r>
              <a:rPr lang="ja-JP" altLang="en-US" sz="1800" dirty="0" smtClean="0"/>
              <a:t>実装を</a:t>
            </a:r>
            <a:r>
              <a:rPr lang="ja-JP" altLang="en-US" sz="1800" dirty="0"/>
              <a:t>示</a:t>
            </a:r>
            <a:r>
              <a:rPr lang="ja-JP" altLang="en-US" sz="1800" dirty="0" smtClean="0"/>
              <a:t>す。</a:t>
            </a:r>
            <a:r>
              <a:rPr lang="en-US" altLang="ja-JP" sz="1800" dirty="0" smtClean="0"/>
              <a:t>V1.6.0 </a:t>
            </a:r>
            <a:r>
              <a:rPr lang="ja-JP" altLang="en-US" sz="1800" dirty="0" smtClean="0"/>
              <a:t>では、呼び先ドメイン種別が </a:t>
            </a:r>
            <a:r>
              <a:rPr lang="en-US" altLang="ja-JP" sz="1800" dirty="0" err="1" smtClean="0"/>
              <a:t>OutOfDomain</a:t>
            </a:r>
            <a:r>
              <a:rPr lang="en-US" altLang="ja-JP" sz="1800" dirty="0" smtClean="0"/>
              <a:t> </a:t>
            </a:r>
            <a:r>
              <a:rPr lang="ja-JP" altLang="en-US" sz="1800" dirty="0" smtClean="0"/>
              <a:t>の場合、すべて </a:t>
            </a:r>
            <a:r>
              <a:rPr lang="en-US" altLang="ja-JP" sz="1800" dirty="0" smtClean="0"/>
              <a:t>TACP_SHARED </a:t>
            </a:r>
            <a:r>
              <a:rPr lang="ja-JP" altLang="en-US" sz="1800" dirty="0" smtClean="0"/>
              <a:t>となる。また、不可の場合、ビルド時エラーとならない。実行時に</a:t>
            </a:r>
            <a:r>
              <a:rPr lang="en-US" altLang="ja-JP" sz="1800" dirty="0" smtClean="0"/>
              <a:t>CB </a:t>
            </a:r>
            <a:r>
              <a:rPr lang="ja-JP" altLang="en-US" sz="1800" dirty="0" smtClean="0"/>
              <a:t>にアクセスできず、メモリ保護違反となる。</a:t>
            </a:r>
            <a:endParaRPr lang="en-US" altLang="ja-JP" sz="1800" dirty="0"/>
          </a:p>
        </p:txBody>
      </p:sp>
      <p:sp>
        <p:nvSpPr>
          <p:cNvPr id="4" name="スライド番号プレースホルダー 3"/>
          <p:cNvSpPr>
            <a:spLocks noGrp="1"/>
          </p:cNvSpPr>
          <p:nvPr>
            <p:ph type="sldNum" sz="quarter" idx="12"/>
          </p:nvPr>
        </p:nvSpPr>
        <p:spPr/>
        <p:txBody>
          <a:bodyPr/>
          <a:lstStyle/>
          <a:p>
            <a:fld id="{667C65CE-939C-4513-9A9A-E27E33898ACC}" type="slidenum">
              <a:rPr lang="ja-JP" altLang="en-US" smtClean="0"/>
              <a:pPr/>
              <a:t>25</a:t>
            </a:fld>
            <a:endParaRPr lang="ja-JP" altLang="en-US"/>
          </a:p>
        </p:txBody>
      </p:sp>
      <p:graphicFrame>
        <p:nvGraphicFramePr>
          <p:cNvPr id="5" name="表 4"/>
          <p:cNvGraphicFramePr>
            <a:graphicFrameLocks noGrp="1"/>
          </p:cNvGraphicFramePr>
          <p:nvPr>
            <p:extLst>
              <p:ext uri="{D42A27DB-BD31-4B8C-83A1-F6EECF244321}">
                <p14:modId xmlns:p14="http://schemas.microsoft.com/office/powerpoint/2010/main" val="1273332121"/>
              </p:ext>
            </p:extLst>
          </p:nvPr>
        </p:nvGraphicFramePr>
        <p:xfrm>
          <a:off x="267119" y="1733313"/>
          <a:ext cx="8609759" cy="1854200"/>
        </p:xfrm>
        <a:graphic>
          <a:graphicData uri="http://schemas.openxmlformats.org/drawingml/2006/table">
            <a:tbl>
              <a:tblPr firstRow="1" bandRow="1">
                <a:tableStyleId>{5940675A-B579-460E-94D1-54222C63F5DA}</a:tableStyleId>
              </a:tblPr>
              <a:tblGrid>
                <a:gridCol w="929476"/>
                <a:gridCol w="1568849"/>
                <a:gridCol w="1759352"/>
                <a:gridCol w="2257064"/>
                <a:gridCol w="2095018"/>
              </a:tblGrid>
              <a:tr h="370840">
                <a:tc rowSpan="2" gridSpan="2">
                  <a:txBody>
                    <a:bodyPr/>
                    <a:lstStyle/>
                    <a:p>
                      <a:endParaRPr kumimoji="1" lang="ja-JP" altLang="en-US" b="1" dirty="0"/>
                    </a:p>
                  </a:txBody>
                  <a:tcPr anchor="ctr"/>
                </a:tc>
                <a:tc rowSpan="2" hMerge="1">
                  <a:txBody>
                    <a:bodyPr/>
                    <a:lstStyle/>
                    <a:p>
                      <a:endParaRPr kumimoji="1" lang="ja-JP" altLang="en-US" dirty="0"/>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1" dirty="0" smtClean="0"/>
                        <a:t>呼び先ドメイン種別</a:t>
                      </a:r>
                    </a:p>
                  </a:txBody>
                  <a:tcPr anchor="ctr"/>
                </a:tc>
                <a:tc hMerge="1">
                  <a:txBody>
                    <a:bodyPr/>
                    <a:lstStyle/>
                    <a:p>
                      <a:endParaRPr kumimoji="1" lang="ja-JP" altLang="en-US"/>
                    </a:p>
                  </a:txBody>
                  <a:tcPr/>
                </a:tc>
                <a:tc hMerge="1">
                  <a:txBody>
                    <a:bodyPr/>
                    <a:lstStyle/>
                    <a:p>
                      <a:endParaRPr kumimoji="1" lang="ja-JP" altLang="en-US" dirty="0"/>
                    </a:p>
                  </a:txBody>
                  <a:tcPr/>
                </a:tc>
              </a:tr>
              <a:tr h="370840">
                <a:tc gridSpan="2" vMerge="1">
                  <a:txBody>
                    <a:bodyPr/>
                    <a:lstStyle/>
                    <a:p>
                      <a:endParaRPr kumimoji="1" lang="ja-JP" altLang="en-US" dirty="0"/>
                    </a:p>
                  </a:txBody>
                  <a:tcPr/>
                </a:tc>
                <a:tc hMerge="1" vMerge="1">
                  <a:txBody>
                    <a:bodyPr/>
                    <a:lstStyle/>
                    <a:p>
                      <a:endParaRPr lang="ja-JP" altLang="en-US" dirty="0"/>
                    </a:p>
                  </a:txBody>
                  <a:tcPr/>
                </a:tc>
                <a:tc>
                  <a:txBody>
                    <a:bodyPr/>
                    <a:lstStyle/>
                    <a:p>
                      <a:r>
                        <a:rPr kumimoji="1" lang="en-US" altLang="ja-JP" b="1" dirty="0" smtClean="0"/>
                        <a:t>kernel</a:t>
                      </a:r>
                      <a:endParaRPr kumimoji="1" lang="ja-JP" altLang="en-US" b="1" dirty="0"/>
                    </a:p>
                  </a:txBody>
                  <a:tcPr anchor="ctr"/>
                </a:tc>
                <a:tc>
                  <a:txBody>
                    <a:bodyPr/>
                    <a:lstStyle/>
                    <a:p>
                      <a:r>
                        <a:rPr kumimoji="1" lang="en-US" altLang="ja-JP" b="1" dirty="0" smtClean="0"/>
                        <a:t>user</a:t>
                      </a:r>
                      <a:endParaRPr kumimoji="1" lang="ja-JP" altLang="en-US" b="1" dirty="0"/>
                    </a:p>
                  </a:txBody>
                  <a:tcPr anchor="ctr"/>
                </a:tc>
                <a:tc>
                  <a:txBody>
                    <a:bodyPr/>
                    <a:lstStyle/>
                    <a:p>
                      <a:r>
                        <a:rPr kumimoji="1" lang="en-US" altLang="ja-JP" b="1" dirty="0" err="1" smtClean="0"/>
                        <a:t>OutOfDomain</a:t>
                      </a:r>
                      <a:endParaRPr kumimoji="1" lang="ja-JP" altLang="en-US" b="1" dirty="0"/>
                    </a:p>
                  </a:txBody>
                  <a:tcPr anchor="ctr"/>
                </a:tc>
              </a:tr>
              <a:tr h="37084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1" dirty="0" smtClean="0"/>
                        <a:t>呼び元</a:t>
                      </a:r>
                      <a:endParaRPr kumimoji="1" lang="en-US" altLang="ja-JP" b="1"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1" dirty="0" smtClean="0"/>
                        <a:t>ドメイン</a:t>
                      </a:r>
                      <a:endParaRPr kumimoji="1" lang="en-US" altLang="ja-JP" b="1"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1" dirty="0" smtClean="0"/>
                        <a:t>種別</a:t>
                      </a:r>
                    </a:p>
                  </a:txBody>
                  <a:tcPr anchor="ctr"/>
                </a:tc>
                <a:tc>
                  <a:txBody>
                    <a:bodyPr/>
                    <a:lstStyle/>
                    <a:p>
                      <a:r>
                        <a:rPr kumimoji="1" lang="en-US" altLang="ja-JP" b="1" dirty="0" smtClean="0"/>
                        <a:t>kernel</a:t>
                      </a:r>
                      <a:endParaRPr kumimoji="1" lang="ja-JP" altLang="en-US" b="1" dirty="0"/>
                    </a:p>
                  </a:txBody>
                  <a:tcPr anchor="ctr"/>
                </a:tc>
                <a:tc>
                  <a:txBody>
                    <a:bodyPr/>
                    <a:lstStyle/>
                    <a:p>
                      <a:r>
                        <a:rPr lang="en-US" altLang="ja-JP" b="1" dirty="0" smtClean="0"/>
                        <a:t>TACP_KERNEL</a:t>
                      </a:r>
                      <a:endParaRPr kumimoji="1" lang="ja-JP" altLang="en-US" b="1" dirty="0"/>
                    </a:p>
                  </a:txBody>
                  <a:tcPr anchor="ctr"/>
                </a:tc>
                <a:tc>
                  <a:txBody>
                    <a:bodyPr/>
                    <a:lstStyle/>
                    <a:p>
                      <a:r>
                        <a:rPr lang="en-US" altLang="ja-JP" b="1" dirty="0" smtClean="0"/>
                        <a:t>TACP_KERNEL</a:t>
                      </a:r>
                      <a:endParaRPr kumimoji="1" lang="ja-JP" altLang="en-US" b="1" dirty="0"/>
                    </a:p>
                  </a:txBody>
                  <a:tcPr anchor="ctr"/>
                </a:tc>
                <a:tc>
                  <a:txBody>
                    <a:bodyPr/>
                    <a:lstStyle/>
                    <a:p>
                      <a:r>
                        <a:rPr lang="en-US" altLang="ja-JP" b="1" dirty="0" smtClean="0"/>
                        <a:t>TACP_KERNEL</a:t>
                      </a:r>
                      <a:endParaRPr kumimoji="1" lang="ja-JP" altLang="en-US" b="1" dirty="0"/>
                    </a:p>
                  </a:txBody>
                  <a:tcPr anchor="ctr"/>
                </a:tc>
              </a:tr>
              <a:tr h="370840">
                <a:tc vMerge="1">
                  <a:txBody>
                    <a:bodyPr/>
                    <a:lstStyle/>
                    <a:p>
                      <a:endParaRPr kumimoji="1" lang="ja-JP" altLang="en-US" dirty="0"/>
                    </a:p>
                  </a:txBody>
                  <a:tcPr/>
                </a:tc>
                <a:tc>
                  <a:txBody>
                    <a:bodyPr/>
                    <a:lstStyle/>
                    <a:p>
                      <a:r>
                        <a:rPr kumimoji="1" lang="en-US" altLang="ja-JP" b="1" dirty="0" smtClean="0"/>
                        <a:t>user</a:t>
                      </a:r>
                      <a:endParaRPr kumimoji="1" lang="ja-JP" altLang="en-US" b="1" dirty="0"/>
                    </a:p>
                  </a:txBody>
                  <a:tcPr anchor="ctr"/>
                </a:tc>
                <a:tc>
                  <a:txBody>
                    <a:bodyPr/>
                    <a:lstStyle/>
                    <a:p>
                      <a:r>
                        <a:rPr lang="ja-JP" altLang="en-US" b="1" dirty="0" smtClean="0"/>
                        <a:t>不可</a:t>
                      </a:r>
                      <a:endParaRPr kumimoji="1" lang="ja-JP" altLang="en-US" b="1" dirty="0"/>
                    </a:p>
                  </a:txBody>
                  <a:tcPr anchor="ctr"/>
                </a:tc>
                <a:tc>
                  <a:txBody>
                    <a:bodyPr/>
                    <a:lstStyle/>
                    <a:p>
                      <a:r>
                        <a:rPr lang="en-US" altLang="ja-JP" b="1" dirty="0" smtClean="0"/>
                        <a:t>TACP(</a:t>
                      </a:r>
                      <a:r>
                        <a:rPr lang="en-US" altLang="ja-JP" b="1" dirty="0" err="1" smtClean="0"/>
                        <a:t>callerDomain</a:t>
                      </a:r>
                      <a:r>
                        <a:rPr lang="en-US" altLang="ja-JP" b="1" dirty="0" smtClean="0"/>
                        <a:t>) † </a:t>
                      </a:r>
                      <a:endParaRPr kumimoji="1" lang="ja-JP" altLang="en-US" b="1" dirty="0"/>
                    </a:p>
                  </a:txBody>
                  <a:tcPr anchor="ctr"/>
                </a:tc>
                <a:tc>
                  <a:txBody>
                    <a:bodyPr/>
                    <a:lstStyle/>
                    <a:p>
                      <a:r>
                        <a:rPr lang="en-US" altLang="ja-JP" b="1" dirty="0" smtClean="0"/>
                        <a:t>TACP(</a:t>
                      </a:r>
                      <a:r>
                        <a:rPr lang="en-US" altLang="ja-JP" b="1" dirty="0" err="1" smtClean="0"/>
                        <a:t>callerDomain</a:t>
                      </a:r>
                      <a:r>
                        <a:rPr lang="en-US" altLang="ja-JP" b="1" dirty="0" smtClean="0"/>
                        <a:t>)</a:t>
                      </a:r>
                      <a:endParaRPr kumimoji="1" lang="ja-JP" altLang="en-US" b="1" dirty="0"/>
                    </a:p>
                  </a:txBody>
                  <a:tcPr anchor="ctr"/>
                </a:tc>
              </a:tr>
              <a:tr h="370840">
                <a:tc vMerge="1">
                  <a:txBody>
                    <a:bodyPr/>
                    <a:lstStyle/>
                    <a:p>
                      <a:endParaRPr kumimoji="1" lang="ja-JP" altLang="en-US" dirty="0"/>
                    </a:p>
                  </a:txBody>
                  <a:tcPr/>
                </a:tc>
                <a:tc>
                  <a:txBody>
                    <a:bodyPr/>
                    <a:lstStyle/>
                    <a:p>
                      <a:r>
                        <a:rPr kumimoji="1" lang="en-US" altLang="ja-JP" b="1" dirty="0" err="1" smtClean="0"/>
                        <a:t>OutOfDomain</a:t>
                      </a:r>
                      <a:endParaRPr kumimoji="1" lang="ja-JP" altLang="en-US" b="1" dirty="0"/>
                    </a:p>
                  </a:txBody>
                  <a:tcPr anchor="ctr"/>
                </a:tc>
                <a:tc>
                  <a:txBody>
                    <a:bodyPr/>
                    <a:lstStyle/>
                    <a:p>
                      <a:r>
                        <a:rPr lang="en-US" altLang="ja-JP" b="1" dirty="0" smtClean="0"/>
                        <a:t>TACP_KERNEL </a:t>
                      </a:r>
                      <a:r>
                        <a:rPr lang="en-US" altLang="ja-JP" b="1" dirty="0" smtClean="0"/>
                        <a:t>‡</a:t>
                      </a:r>
                      <a:endParaRPr kumimoji="1" lang="ja-JP" altLang="en-US" b="1" dirty="0"/>
                    </a:p>
                  </a:txBody>
                  <a:tcPr anchor="ctr"/>
                </a:tc>
                <a:tc>
                  <a:txBody>
                    <a:bodyPr/>
                    <a:lstStyle/>
                    <a:p>
                      <a:r>
                        <a:rPr lang="en-US" altLang="ja-JP" b="1" dirty="0" smtClean="0"/>
                        <a:t>TACP(</a:t>
                      </a:r>
                      <a:r>
                        <a:rPr lang="en-US" altLang="ja-JP" b="1" dirty="0" err="1" smtClean="0"/>
                        <a:t>calleeDomain</a:t>
                      </a:r>
                      <a:r>
                        <a:rPr lang="en-US" altLang="ja-JP" b="1" dirty="0" smtClean="0"/>
                        <a:t>)‡</a:t>
                      </a:r>
                      <a:endParaRPr kumimoji="1" lang="ja-JP" altLang="en-US" b="1" dirty="0"/>
                    </a:p>
                  </a:txBody>
                  <a:tcPr anchor="ctr"/>
                </a:tc>
                <a:tc>
                  <a:txBody>
                    <a:bodyPr/>
                    <a:lstStyle/>
                    <a:p>
                      <a:r>
                        <a:rPr lang="en-US" altLang="ja-JP" b="1" dirty="0" smtClean="0"/>
                        <a:t>TACP_SHARED</a:t>
                      </a:r>
                      <a:endParaRPr kumimoji="1" lang="ja-JP" altLang="en-US" b="1" dirty="0"/>
                    </a:p>
                  </a:txBody>
                  <a:tcPr anchor="ctr"/>
                </a:tc>
              </a:tr>
            </a:tbl>
          </a:graphicData>
        </a:graphic>
      </p:graphicFrame>
    </p:spTree>
    <p:extLst>
      <p:ext uri="{BB962C8B-B14F-4D97-AF65-F5344CB8AC3E}">
        <p14:creationId xmlns:p14="http://schemas.microsoft.com/office/powerpoint/2010/main" val="1534124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fontScale="92500" lnSpcReduction="20000"/>
          </a:bodyPr>
          <a:lstStyle/>
          <a:p>
            <a:pPr marL="0" indent="0">
              <a:buNone/>
            </a:pPr>
            <a:r>
              <a:rPr kumimoji="1" lang="en-US" altLang="ja-JP" u="sng" dirty="0" err="1" smtClean="0"/>
              <a:t>kernel.cdl</a:t>
            </a:r>
            <a:endParaRPr kumimoji="1" lang="en-US" altLang="ja-JP" u="sng" dirty="0" smtClean="0"/>
          </a:p>
          <a:p>
            <a:r>
              <a:rPr lang="ja-JP" altLang="en-US" dirty="0" smtClean="0"/>
              <a:t>概要</a:t>
            </a:r>
            <a:endParaRPr lang="en-US" altLang="ja-JP" dirty="0" smtClean="0"/>
          </a:p>
          <a:p>
            <a:pPr lvl="1"/>
            <a:r>
              <a:rPr lang="en-US" altLang="ja-JP" dirty="0" smtClean="0"/>
              <a:t>HRP3 </a:t>
            </a:r>
            <a:r>
              <a:rPr lang="ja-JP" altLang="en-US" dirty="0"/>
              <a:t>の</a:t>
            </a:r>
            <a:r>
              <a:rPr lang="ja-JP" altLang="en-US" dirty="0" smtClean="0"/>
              <a:t>カーネルオブジェクト </a:t>
            </a:r>
            <a:r>
              <a:rPr lang="en-US" altLang="ja-JP" dirty="0" smtClean="0"/>
              <a:t>(</a:t>
            </a:r>
            <a:r>
              <a:rPr lang="en-US" altLang="ja-JP" dirty="0"/>
              <a:t>API</a:t>
            </a:r>
            <a:r>
              <a:rPr lang="en-US" altLang="ja-JP" dirty="0" smtClean="0"/>
              <a:t>)  </a:t>
            </a:r>
            <a:r>
              <a:rPr lang="ja-JP" altLang="en-US" dirty="0"/>
              <a:t>を </a:t>
            </a:r>
            <a:r>
              <a:rPr lang="en-US" altLang="ja-JP" dirty="0"/>
              <a:t>TECS </a:t>
            </a:r>
            <a:r>
              <a:rPr lang="ja-JP" altLang="en-US" dirty="0"/>
              <a:t>コンポーネントとして扱うためのシグニチャおよびセルタイプの定義</a:t>
            </a:r>
            <a:endParaRPr lang="en-US" altLang="ja-JP" dirty="0"/>
          </a:p>
          <a:p>
            <a:r>
              <a:rPr kumimoji="1" lang="ja-JP" altLang="en-US" dirty="0" smtClean="0"/>
              <a:t>設計方針</a:t>
            </a:r>
            <a:endParaRPr kumimoji="1" lang="en-US" altLang="ja-JP" dirty="0" smtClean="0"/>
          </a:p>
          <a:p>
            <a:pPr lvl="1"/>
            <a:r>
              <a:rPr lang="ja-JP" altLang="en-US" dirty="0" smtClean="0"/>
              <a:t>カーネルオブジェクトの種類ごとにセルタイプを対応付ける</a:t>
            </a:r>
            <a:endParaRPr lang="en-US" altLang="ja-JP" dirty="0" smtClean="0"/>
          </a:p>
          <a:p>
            <a:pPr lvl="1"/>
            <a:r>
              <a:rPr kumimoji="1" lang="ja-JP" altLang="en-US" dirty="0" smtClean="0"/>
              <a:t>関数名はフルスペルとする、また対象オブジェクト名を含めない</a:t>
            </a:r>
            <a:endParaRPr kumimoji="1" lang="en-US" altLang="ja-JP" dirty="0" smtClean="0"/>
          </a:p>
          <a:p>
            <a:pPr lvl="1"/>
            <a:r>
              <a:rPr kumimoji="1" lang="ja-JP" altLang="en-US" dirty="0" smtClean="0"/>
              <a:t>オブジェクト指定のない </a:t>
            </a:r>
            <a:r>
              <a:rPr kumimoji="1" lang="en-US" altLang="ja-JP" dirty="0" smtClean="0"/>
              <a:t>API </a:t>
            </a:r>
            <a:r>
              <a:rPr kumimoji="1" lang="ja-JP" altLang="en-US" dirty="0" smtClean="0"/>
              <a:t>は </a:t>
            </a:r>
            <a:r>
              <a:rPr kumimoji="1" lang="en-US" altLang="ja-JP" dirty="0" err="1" smtClean="0"/>
              <a:t>tKernel</a:t>
            </a:r>
            <a:r>
              <a:rPr kumimoji="1" lang="en-US" altLang="ja-JP" dirty="0" smtClean="0"/>
              <a:t> </a:t>
            </a:r>
            <a:r>
              <a:rPr kumimoji="1" lang="ja-JP" altLang="en-US" dirty="0" smtClean="0"/>
              <a:t>セルタイプにまとめる</a:t>
            </a:r>
            <a:endParaRPr kumimoji="1" lang="en-US" altLang="ja-JP" dirty="0" smtClean="0"/>
          </a:p>
          <a:p>
            <a:pPr lvl="1"/>
            <a:r>
              <a:rPr lang="ja-JP" altLang="en-US" dirty="0" smtClean="0"/>
              <a:t>タスク</a:t>
            </a:r>
            <a:r>
              <a:rPr lang="ja-JP" altLang="en-US" dirty="0"/>
              <a:t>部</a:t>
            </a:r>
            <a:r>
              <a:rPr lang="ja-JP" altLang="en-US" dirty="0" smtClean="0"/>
              <a:t>と非タスク部の</a:t>
            </a:r>
            <a:r>
              <a:rPr lang="en-US" altLang="ja-JP" dirty="0" smtClean="0"/>
              <a:t>API</a:t>
            </a:r>
            <a:r>
              <a:rPr lang="ja-JP" altLang="en-US" dirty="0" smtClean="0"/>
              <a:t>を区別し、それぞれのシグニチャと、受け口を設ける </a:t>
            </a:r>
            <a:r>
              <a:rPr lang="en-US" altLang="ja-JP" dirty="0" smtClean="0"/>
              <a:t>(ASP3, HRP3 </a:t>
            </a:r>
            <a:r>
              <a:rPr lang="ja-JP" altLang="en-US" dirty="0" smtClean="0"/>
              <a:t>の仕様と相違する方針</a:t>
            </a:r>
            <a:r>
              <a:rPr lang="en-US" altLang="ja-JP" dirty="0" smtClean="0"/>
              <a:t>)</a:t>
            </a:r>
            <a:endParaRPr kumimoji="1" lang="en-US" altLang="ja-JP" dirty="0" smtClean="0"/>
          </a:p>
          <a:p>
            <a:pPr lvl="2"/>
            <a:r>
              <a:rPr kumimoji="1" lang="ja-JP" altLang="en-US" dirty="0" smtClean="0"/>
              <a:t>非タスク部のシグニチャ</a:t>
            </a:r>
            <a:r>
              <a:rPr lang="ja-JP" altLang="en-US" dirty="0" smtClean="0"/>
              <a:t>には、接頭文字として </a:t>
            </a:r>
            <a:r>
              <a:rPr lang="en-US" altLang="ja-JP" dirty="0" err="1" smtClean="0"/>
              <a:t>si</a:t>
            </a:r>
            <a:r>
              <a:rPr lang="en-US" altLang="ja-JP" dirty="0" smtClean="0"/>
              <a:t> </a:t>
            </a:r>
            <a:r>
              <a:rPr lang="ja-JP" altLang="en-US" dirty="0" smtClean="0"/>
              <a:t>を用いる</a:t>
            </a:r>
            <a:endParaRPr lang="en-US" altLang="ja-JP" dirty="0" smtClean="0"/>
          </a:p>
          <a:p>
            <a:pPr lvl="3"/>
            <a:r>
              <a:rPr lang="ja-JP" altLang="en-US" dirty="0" smtClean="0"/>
              <a:t>例</a:t>
            </a:r>
            <a:r>
              <a:rPr lang="en-US" altLang="ja-JP" dirty="0" smtClean="0"/>
              <a:t>) </a:t>
            </a:r>
            <a:r>
              <a:rPr kumimoji="1" lang="en-US" altLang="ja-JP" dirty="0" err="1" smtClean="0"/>
              <a:t>siTask</a:t>
            </a:r>
            <a:endParaRPr kumimoji="1" lang="en-US" altLang="ja-JP" dirty="0" smtClean="0"/>
          </a:p>
          <a:p>
            <a:pPr marL="0" indent="0">
              <a:buNone/>
            </a:pPr>
            <a:endParaRPr kumimoji="1" lang="en-US" altLang="ja-JP" dirty="0" smtClean="0"/>
          </a:p>
          <a:p>
            <a:pPr marL="457200" indent="-457200">
              <a:buAutoNum type="arabicParenR"/>
            </a:pPr>
            <a:r>
              <a:rPr lang="ja-JP" altLang="en-US" dirty="0" smtClean="0"/>
              <a:t>カーネルオブジェクト</a:t>
            </a:r>
            <a:endParaRPr lang="en-US" altLang="ja-JP" dirty="0" smtClean="0"/>
          </a:p>
          <a:p>
            <a:pPr marL="457200" indent="-457200">
              <a:buAutoNum type="arabicParenR"/>
            </a:pPr>
            <a:r>
              <a:rPr lang="ja-JP" altLang="en-US" dirty="0"/>
              <a:t>タイムイベント通知</a:t>
            </a:r>
            <a:r>
              <a:rPr lang="ja-JP" altLang="en-US" dirty="0" smtClean="0"/>
              <a:t>ハンドラー</a:t>
            </a:r>
            <a:endParaRPr lang="en-US" altLang="ja-JP" dirty="0" smtClean="0"/>
          </a:p>
          <a:p>
            <a:pPr marL="457200" indent="-457200">
              <a:buAutoNum type="arabicParenR"/>
            </a:pPr>
            <a:r>
              <a:rPr lang="ja-JP" altLang="en-US" dirty="0" smtClean="0"/>
              <a:t>割込み</a:t>
            </a:r>
            <a:r>
              <a:rPr lang="ja-JP" altLang="en-US" dirty="0"/>
              <a:t>、例外</a:t>
            </a:r>
            <a:r>
              <a:rPr lang="ja-JP" altLang="en-US" dirty="0" smtClean="0"/>
              <a:t>関係</a:t>
            </a:r>
            <a:endParaRPr lang="en-US" altLang="ja-JP" dirty="0" smtClean="0"/>
          </a:p>
          <a:p>
            <a:pPr marL="457200" indent="-457200">
              <a:buFont typeface="Arial" panose="020B0604020202020204" pitchFamily="34" charset="0"/>
              <a:buAutoNum type="arabicParenR"/>
            </a:pPr>
            <a:r>
              <a:rPr lang="ja-JP" altLang="en-US" dirty="0"/>
              <a:t>初期化、終了</a:t>
            </a:r>
            <a:r>
              <a:rPr lang="ja-JP" altLang="en-US" dirty="0" smtClean="0"/>
              <a:t>ルーチン</a:t>
            </a:r>
            <a:endParaRPr lang="en-US" altLang="ja-JP" dirty="0" smtClean="0"/>
          </a:p>
          <a:p>
            <a:pPr marL="457200" indent="-457200">
              <a:buFont typeface="Arial" panose="020B0604020202020204" pitchFamily="34" charset="0"/>
              <a:buAutoNum type="arabicParenR"/>
            </a:pPr>
            <a:r>
              <a:rPr lang="ja-JP" altLang="en-US" dirty="0" smtClean="0"/>
              <a:t>その</a:t>
            </a:r>
            <a:r>
              <a:rPr lang="ja-JP" altLang="en-US" dirty="0"/>
              <a:t>他</a:t>
            </a:r>
            <a:endParaRPr lang="en-US" altLang="ja-JP" dirty="0"/>
          </a:p>
          <a:p>
            <a:pPr marL="457200" indent="-457200">
              <a:buAutoNum type="arabicParenR"/>
            </a:pP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667C65CE-939C-4513-9A9A-E27E33898ACC}" type="slidenum">
              <a:rPr lang="ja-JP" altLang="en-US" smtClean="0"/>
              <a:pPr/>
              <a:t>26</a:t>
            </a:fld>
            <a:endParaRPr lang="ja-JP" altLang="en-US"/>
          </a:p>
        </p:txBody>
      </p:sp>
    </p:spTree>
    <p:extLst>
      <p:ext uri="{BB962C8B-B14F-4D97-AF65-F5344CB8AC3E}">
        <p14:creationId xmlns:p14="http://schemas.microsoft.com/office/powerpoint/2010/main" val="509928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pPr marL="457200" indent="-457200">
              <a:buAutoNum type="arabicParenR"/>
            </a:pPr>
            <a:r>
              <a:rPr lang="ja-JP" altLang="en-US" dirty="0" smtClean="0"/>
              <a:t>カーネルオブジェクト</a:t>
            </a:r>
            <a:endParaRPr lang="en-US" altLang="ja-JP" dirty="0" smtClean="0"/>
          </a:p>
          <a:p>
            <a:pPr marL="457200" indent="-457200">
              <a:buAutoNum type="arabicParenR"/>
            </a:pPr>
            <a:endParaRPr lang="en-US" altLang="ja-JP" dirty="0"/>
          </a:p>
          <a:p>
            <a:pPr marL="457200" indent="-457200">
              <a:buAutoNum type="arabicParenR"/>
            </a:pPr>
            <a:endParaRPr lang="en-US" altLang="ja-JP" dirty="0" smtClean="0"/>
          </a:p>
          <a:p>
            <a:pPr marL="457200" indent="-457200">
              <a:buAutoNum type="arabicParenR"/>
            </a:pPr>
            <a:endParaRPr lang="en-US" altLang="ja-JP" dirty="0"/>
          </a:p>
          <a:p>
            <a:pPr marL="457200" indent="-457200">
              <a:buAutoNum type="arabicParenR"/>
            </a:pPr>
            <a:endParaRPr lang="en-US" altLang="ja-JP" dirty="0" smtClean="0"/>
          </a:p>
          <a:p>
            <a:pPr marL="457200" indent="-457200">
              <a:buAutoNum type="arabicParenR"/>
            </a:pPr>
            <a:endParaRPr lang="en-US" altLang="ja-JP" dirty="0"/>
          </a:p>
          <a:p>
            <a:pPr marL="457200" indent="-457200">
              <a:buAutoNum type="arabicParenR"/>
            </a:pPr>
            <a:endParaRPr lang="en-US" altLang="ja-JP" dirty="0" smtClean="0"/>
          </a:p>
          <a:p>
            <a:pPr marL="457200" indent="-457200">
              <a:buAutoNum type="arabicParenR"/>
            </a:pPr>
            <a:endParaRPr lang="en-US" altLang="ja-JP" dirty="0"/>
          </a:p>
          <a:p>
            <a:pPr marL="457200" indent="-457200">
              <a:buAutoNum type="arabicParenR"/>
            </a:pPr>
            <a:endParaRPr lang="en-US" altLang="ja-JP" dirty="0" smtClean="0"/>
          </a:p>
          <a:p>
            <a:pPr marL="457200" indent="-457200">
              <a:buAutoNum type="arabicParenR"/>
            </a:pPr>
            <a:endParaRPr lang="en-US" altLang="ja-JP" dirty="0"/>
          </a:p>
          <a:p>
            <a:pPr marL="457200" indent="-457200">
              <a:buAutoNum type="arabicParenR"/>
            </a:pPr>
            <a:endParaRPr lang="en-US" altLang="ja-JP" dirty="0" smtClean="0"/>
          </a:p>
          <a:p>
            <a:pPr marL="0" indent="0">
              <a:buNone/>
            </a:pPr>
            <a:r>
              <a:rPr lang="en-US" altLang="ja-JP" dirty="0" smtClean="0"/>
              <a:t>*1 </a:t>
            </a:r>
            <a:r>
              <a:rPr lang="ja-JP" altLang="en-US" dirty="0" smtClean="0"/>
              <a:t>通知先がカーネルオブジェクト（ハンドラ以外）の場合</a:t>
            </a:r>
            <a:endParaRPr lang="en-US" altLang="ja-JP" dirty="0" smtClean="0"/>
          </a:p>
          <a:p>
            <a:pPr marL="457200" indent="-457200">
              <a:buAutoNum type="arabicParenR"/>
            </a:pP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667C65CE-939C-4513-9A9A-E27E33898ACC}" type="slidenum">
              <a:rPr lang="ja-JP" altLang="en-US" smtClean="0"/>
              <a:pPr/>
              <a:t>27</a:t>
            </a:fld>
            <a:endParaRPr lang="ja-JP" altLang="en-US"/>
          </a:p>
        </p:txBody>
      </p:sp>
      <p:graphicFrame>
        <p:nvGraphicFramePr>
          <p:cNvPr id="6" name="表 5"/>
          <p:cNvGraphicFramePr>
            <a:graphicFrameLocks noGrp="1"/>
          </p:cNvGraphicFramePr>
          <p:nvPr>
            <p:extLst>
              <p:ext uri="{D42A27DB-BD31-4B8C-83A1-F6EECF244321}">
                <p14:modId xmlns:p14="http://schemas.microsoft.com/office/powerpoint/2010/main" val="1992451961"/>
              </p:ext>
            </p:extLst>
          </p:nvPr>
        </p:nvGraphicFramePr>
        <p:xfrm>
          <a:off x="488814" y="612399"/>
          <a:ext cx="8166373" cy="4348480"/>
        </p:xfrm>
        <a:graphic>
          <a:graphicData uri="http://schemas.openxmlformats.org/drawingml/2006/table">
            <a:tbl>
              <a:tblPr firstRow="1" bandRow="1">
                <a:tableStyleId>{5C22544A-7EE6-4342-B048-85BDC9FD1C3A}</a:tableStyleId>
              </a:tblPr>
              <a:tblGrid>
                <a:gridCol w="2429484"/>
                <a:gridCol w="3101502"/>
                <a:gridCol w="2635387"/>
              </a:tblGrid>
              <a:tr h="370840">
                <a:tc>
                  <a:txBody>
                    <a:bodyPr/>
                    <a:lstStyle/>
                    <a:p>
                      <a:r>
                        <a:rPr kumimoji="1" lang="ja-JP" altLang="en-US" dirty="0" smtClean="0"/>
                        <a:t>セルタイプ名</a:t>
                      </a:r>
                      <a:endParaRPr kumimoji="1" lang="ja-JP" altLang="en-US" dirty="0"/>
                    </a:p>
                  </a:txBody>
                  <a:tcPr/>
                </a:tc>
                <a:tc>
                  <a:txBody>
                    <a:bodyPr/>
                    <a:lstStyle/>
                    <a:p>
                      <a:r>
                        <a:rPr kumimoji="1" lang="ja-JP" altLang="en-US" dirty="0" smtClean="0"/>
                        <a:t>対応するカーネルオブジェクト</a:t>
                      </a:r>
                      <a:endParaRPr kumimoji="1" lang="ja-JP" altLang="en-US" dirty="0"/>
                    </a:p>
                  </a:txBody>
                  <a:tcPr/>
                </a:tc>
                <a:tc>
                  <a:txBody>
                    <a:bodyPr/>
                    <a:lstStyle/>
                    <a:p>
                      <a:r>
                        <a:rPr kumimoji="1" lang="ja-JP" altLang="en-US" dirty="0" smtClean="0"/>
                        <a:t>セルタイプの属性値に対応する静的 </a:t>
                      </a:r>
                      <a:r>
                        <a:rPr kumimoji="1" lang="en-US" altLang="ja-JP" dirty="0" smtClean="0"/>
                        <a:t>API</a:t>
                      </a:r>
                      <a:endParaRPr kumimoji="1" lang="ja-JP" altLang="en-US" dirty="0"/>
                    </a:p>
                  </a:txBody>
                  <a:tcPr/>
                </a:tc>
              </a:tr>
              <a:tr h="370840">
                <a:tc>
                  <a:txBody>
                    <a:bodyPr/>
                    <a:lstStyle/>
                    <a:p>
                      <a:r>
                        <a:rPr lang="en-US" altLang="ja-JP" dirty="0" err="1" smtClean="0"/>
                        <a:t>tTask</a:t>
                      </a:r>
                      <a:endParaRPr kumimoji="1" lang="ja-JP" altLang="en-US" dirty="0"/>
                    </a:p>
                  </a:txBody>
                  <a:tcPr/>
                </a:tc>
                <a:tc>
                  <a:txBody>
                    <a:bodyPr/>
                    <a:lstStyle/>
                    <a:p>
                      <a:r>
                        <a:rPr kumimoji="1" lang="ja-JP" altLang="en-US" dirty="0" smtClean="0"/>
                        <a:t>タスク</a:t>
                      </a:r>
                      <a:endParaRPr kumimoji="1" lang="ja-JP" altLang="en-US" dirty="0"/>
                    </a:p>
                  </a:txBody>
                  <a:tcPr/>
                </a:tc>
                <a:tc>
                  <a:txBody>
                    <a:bodyPr/>
                    <a:lstStyle/>
                    <a:p>
                      <a:r>
                        <a:rPr kumimoji="1" lang="en-US" altLang="ja-JP" dirty="0" smtClean="0"/>
                        <a:t>CRE_TSK, SAC_TSK</a:t>
                      </a:r>
                      <a:endParaRPr kumimoji="1" lang="ja-JP" altLang="en-US" dirty="0"/>
                    </a:p>
                  </a:txBody>
                  <a:tcPr/>
                </a:tc>
              </a:tr>
              <a:tr h="370840">
                <a:tc>
                  <a:txBody>
                    <a:bodyPr/>
                    <a:lstStyle/>
                    <a:p>
                      <a:r>
                        <a:rPr lang="en-US" altLang="ja-JP" dirty="0" err="1" smtClean="0"/>
                        <a:t>tSemaphore</a:t>
                      </a:r>
                      <a:endParaRPr kumimoji="1" lang="ja-JP" altLang="en-US" dirty="0"/>
                    </a:p>
                  </a:txBody>
                  <a:tcPr/>
                </a:tc>
                <a:tc>
                  <a:txBody>
                    <a:bodyPr/>
                    <a:lstStyle/>
                    <a:p>
                      <a:r>
                        <a:rPr kumimoji="1" lang="ja-JP" altLang="en-US" dirty="0" smtClean="0"/>
                        <a:t>セマフォ</a:t>
                      </a:r>
                      <a:endParaRPr kumimoji="1" lang="ja-JP" altLang="en-US" dirty="0"/>
                    </a:p>
                  </a:txBody>
                  <a:tcPr/>
                </a:tc>
                <a:tc>
                  <a:txBody>
                    <a:bodyPr/>
                    <a:lstStyle/>
                    <a:p>
                      <a:r>
                        <a:rPr kumimoji="1" lang="en-US" altLang="ja-JP" dirty="0" smtClean="0"/>
                        <a:t>CRE_SEM, SAC_SEM</a:t>
                      </a:r>
                      <a:endParaRPr kumimoji="1" lang="ja-JP" altLang="en-US" dirty="0"/>
                    </a:p>
                  </a:txBody>
                  <a:tcPr/>
                </a:tc>
              </a:tr>
              <a:tr h="370840">
                <a:tc>
                  <a:txBody>
                    <a:bodyPr/>
                    <a:lstStyle/>
                    <a:p>
                      <a:r>
                        <a:rPr lang="en-US" altLang="ja-JP" dirty="0" err="1" smtClean="0"/>
                        <a:t>tEventflag</a:t>
                      </a:r>
                      <a:endParaRPr kumimoji="1" lang="ja-JP" altLang="en-US" dirty="0"/>
                    </a:p>
                  </a:txBody>
                  <a:tcPr/>
                </a:tc>
                <a:tc>
                  <a:txBody>
                    <a:bodyPr/>
                    <a:lstStyle/>
                    <a:p>
                      <a:r>
                        <a:rPr kumimoji="1" lang="ja-JP" altLang="en-US" dirty="0" smtClean="0"/>
                        <a:t>イベントフラグ</a:t>
                      </a:r>
                      <a:endParaRPr kumimoji="1" lang="ja-JP" altLang="en-US" dirty="0"/>
                    </a:p>
                  </a:txBody>
                  <a:tcPr/>
                </a:tc>
                <a:tc>
                  <a:txBody>
                    <a:bodyPr/>
                    <a:lstStyle/>
                    <a:p>
                      <a:r>
                        <a:rPr kumimoji="1" lang="en-US" altLang="ja-JP" dirty="0" smtClean="0"/>
                        <a:t>CRE_FLG, SAC_FLG</a:t>
                      </a:r>
                      <a:endParaRPr kumimoji="1" lang="ja-JP" altLang="en-US" dirty="0"/>
                    </a:p>
                  </a:txBody>
                  <a:tcPr/>
                </a:tc>
              </a:tr>
              <a:tr h="370840">
                <a:tc>
                  <a:txBody>
                    <a:bodyPr/>
                    <a:lstStyle/>
                    <a:p>
                      <a:r>
                        <a:rPr lang="en-US" altLang="ja-JP" dirty="0" err="1" smtClean="0"/>
                        <a:t>tDataqueue</a:t>
                      </a:r>
                      <a:endParaRPr kumimoji="1" lang="ja-JP" altLang="en-US" dirty="0"/>
                    </a:p>
                  </a:txBody>
                  <a:tcPr/>
                </a:tc>
                <a:tc>
                  <a:txBody>
                    <a:bodyPr/>
                    <a:lstStyle/>
                    <a:p>
                      <a:r>
                        <a:rPr kumimoji="1" lang="ja-JP" altLang="en-US" dirty="0" smtClean="0"/>
                        <a:t>データキュー</a:t>
                      </a:r>
                      <a:endParaRPr kumimoji="1" lang="ja-JP" altLang="en-US" dirty="0"/>
                    </a:p>
                  </a:txBody>
                  <a:tcPr/>
                </a:tc>
                <a:tc>
                  <a:txBody>
                    <a:bodyPr/>
                    <a:lstStyle/>
                    <a:p>
                      <a:r>
                        <a:rPr kumimoji="1" lang="en-US" altLang="ja-JP" dirty="0" smtClean="0"/>
                        <a:t>CRE_DTQ,</a:t>
                      </a:r>
                      <a:r>
                        <a:rPr kumimoji="1" lang="en-US" altLang="ja-JP" baseline="0" dirty="0" smtClean="0"/>
                        <a:t> SAC_DTQ</a:t>
                      </a:r>
                      <a:endParaRPr kumimoji="1" lang="ja-JP" altLang="en-US" dirty="0"/>
                    </a:p>
                  </a:txBody>
                  <a:tcPr/>
                </a:tc>
              </a:tr>
              <a:tr h="370840">
                <a:tc>
                  <a:txBody>
                    <a:bodyPr/>
                    <a:lstStyle/>
                    <a:p>
                      <a:r>
                        <a:rPr lang="en-US" altLang="ja-JP" dirty="0" err="1" smtClean="0"/>
                        <a:t>tPriorityDataqueue</a:t>
                      </a:r>
                      <a:endParaRPr kumimoji="1" lang="ja-JP" altLang="en-US" dirty="0"/>
                    </a:p>
                  </a:txBody>
                  <a:tcPr/>
                </a:tc>
                <a:tc>
                  <a:txBody>
                    <a:bodyPr/>
                    <a:lstStyle/>
                    <a:p>
                      <a:r>
                        <a:rPr kumimoji="1" lang="ja-JP" altLang="en-US" dirty="0" smtClean="0"/>
                        <a:t>優先度データキュー</a:t>
                      </a:r>
                      <a:endParaRPr kumimoji="1" lang="ja-JP" altLang="en-US" dirty="0"/>
                    </a:p>
                  </a:txBody>
                  <a:tcPr/>
                </a:tc>
                <a:tc>
                  <a:txBody>
                    <a:bodyPr/>
                    <a:lstStyle/>
                    <a:p>
                      <a:r>
                        <a:rPr kumimoji="1" lang="en-US" altLang="ja-JP" dirty="0" smtClean="0"/>
                        <a:t>CRE_PDQ,</a:t>
                      </a:r>
                      <a:r>
                        <a:rPr kumimoji="1" lang="en-US" altLang="ja-JP" baseline="0" dirty="0" smtClean="0"/>
                        <a:t> SAC_PDQ</a:t>
                      </a:r>
                      <a:endParaRPr kumimoji="1" lang="ja-JP" altLang="en-US" dirty="0"/>
                    </a:p>
                  </a:txBody>
                  <a:tcPr/>
                </a:tc>
              </a:tr>
              <a:tr h="370840">
                <a:tc>
                  <a:txBody>
                    <a:bodyPr/>
                    <a:lstStyle/>
                    <a:p>
                      <a:r>
                        <a:rPr lang="en-US" altLang="ja-JP" dirty="0" err="1" smtClean="0"/>
                        <a:t>tMutex</a:t>
                      </a:r>
                      <a:endParaRPr kumimoji="1" lang="ja-JP" altLang="en-US" dirty="0"/>
                    </a:p>
                  </a:txBody>
                  <a:tcPr/>
                </a:tc>
                <a:tc>
                  <a:txBody>
                    <a:bodyPr/>
                    <a:lstStyle/>
                    <a:p>
                      <a:r>
                        <a:rPr kumimoji="1" lang="ja-JP" altLang="en-US" dirty="0" smtClean="0"/>
                        <a:t>ミューテックス</a:t>
                      </a:r>
                      <a:endParaRPr kumimoji="1" lang="ja-JP" altLang="en-US" dirty="0"/>
                    </a:p>
                  </a:txBody>
                  <a:tcPr/>
                </a:tc>
                <a:tc>
                  <a:txBody>
                    <a:bodyPr/>
                    <a:lstStyle/>
                    <a:p>
                      <a:r>
                        <a:rPr kumimoji="1" lang="en-US" altLang="ja-JP" dirty="0" smtClean="0"/>
                        <a:t>CRE_MTX, SAC_MTX</a:t>
                      </a:r>
                      <a:endParaRPr kumimoji="1" lang="ja-JP" altLang="en-US" dirty="0"/>
                    </a:p>
                  </a:txBody>
                  <a:tcPr/>
                </a:tc>
              </a:tr>
              <a:tr h="370840">
                <a:tc>
                  <a:txBody>
                    <a:bodyPr/>
                    <a:lstStyle/>
                    <a:p>
                      <a:r>
                        <a:rPr lang="en-US" altLang="ja-JP" dirty="0" err="1" smtClean="0"/>
                        <a:t>tFixedSizeMemoryPool</a:t>
                      </a:r>
                      <a:endParaRPr kumimoji="1" lang="ja-JP" altLang="en-US" dirty="0"/>
                    </a:p>
                  </a:txBody>
                  <a:tcPr/>
                </a:tc>
                <a:tc>
                  <a:txBody>
                    <a:bodyPr/>
                    <a:lstStyle/>
                    <a:p>
                      <a:r>
                        <a:rPr kumimoji="1" lang="ja-JP" altLang="en-US" dirty="0" smtClean="0"/>
                        <a:t>固定長メモリプール</a:t>
                      </a:r>
                      <a:endParaRPr kumimoji="1" lang="ja-JP" altLang="en-US" dirty="0"/>
                    </a:p>
                  </a:txBody>
                  <a:tcPr/>
                </a:tc>
                <a:tc>
                  <a:txBody>
                    <a:bodyPr/>
                    <a:lstStyle/>
                    <a:p>
                      <a:r>
                        <a:rPr kumimoji="1" lang="en-US" altLang="ja-JP" dirty="0" smtClean="0"/>
                        <a:t>CRE_MPF, SAC_MPF</a:t>
                      </a:r>
                      <a:endParaRPr kumimoji="1" lang="ja-JP" alt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err="1" smtClean="0"/>
                        <a:t>tMessageBuffer</a:t>
                      </a:r>
                      <a:endParaRPr lang="en-US" altLang="ja-JP" dirty="0" smtClean="0"/>
                    </a:p>
                  </a:txBody>
                  <a:tcPr/>
                </a:tc>
                <a:tc>
                  <a:txBody>
                    <a:bodyPr/>
                    <a:lstStyle/>
                    <a:p>
                      <a:r>
                        <a:rPr kumimoji="1" lang="ja-JP" altLang="en-US" dirty="0" smtClean="0"/>
                        <a:t>メッセージバッファ</a:t>
                      </a:r>
                      <a:endParaRPr kumimoji="1" lang="ja-JP" altLang="en-US" dirty="0"/>
                    </a:p>
                  </a:txBody>
                  <a:tcPr/>
                </a:tc>
                <a:tc>
                  <a:txBody>
                    <a:bodyPr/>
                    <a:lstStyle/>
                    <a:p>
                      <a:r>
                        <a:rPr kumimoji="1" lang="en-US" altLang="ja-JP" dirty="0" smtClean="0"/>
                        <a:t>CRE_MBF,</a:t>
                      </a:r>
                      <a:r>
                        <a:rPr kumimoji="1" lang="en-US" altLang="ja-JP" baseline="0" dirty="0" smtClean="0"/>
                        <a:t> SAC_MBF</a:t>
                      </a:r>
                      <a:endParaRPr kumimoji="1" lang="ja-JP" alt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err="1" smtClean="0"/>
                        <a:t>tCyclicNotifier</a:t>
                      </a:r>
                      <a:r>
                        <a:rPr lang="en-US" altLang="ja-JP" dirty="0" smtClean="0"/>
                        <a:t> </a:t>
                      </a:r>
                      <a:r>
                        <a:rPr kumimoji="1" lang="en-US" altLang="ja-JP" baseline="30000" dirty="0" smtClean="0"/>
                        <a:t>*1</a:t>
                      </a:r>
                    </a:p>
                  </a:txBody>
                  <a:tcPr/>
                </a:tc>
                <a:tc>
                  <a:txBody>
                    <a:bodyPr/>
                    <a:lstStyle/>
                    <a:p>
                      <a:r>
                        <a:rPr kumimoji="1" lang="ja-JP" altLang="en-US" dirty="0" smtClean="0"/>
                        <a:t>周期通知</a:t>
                      </a:r>
                      <a:endParaRPr kumimoji="1" lang="ja-JP" altLang="en-US" dirty="0"/>
                    </a:p>
                  </a:txBody>
                  <a:tcPr/>
                </a:tc>
                <a:tc>
                  <a:txBody>
                    <a:bodyPr/>
                    <a:lstStyle/>
                    <a:p>
                      <a:r>
                        <a:rPr kumimoji="1" lang="en-US" altLang="ja-JP" dirty="0" smtClean="0"/>
                        <a:t>CRE_CYC, SAC_CYC</a:t>
                      </a:r>
                    </a:p>
                  </a:txBody>
                  <a:tcPr/>
                </a:tc>
              </a:tr>
              <a:tr h="370840">
                <a:tc>
                  <a:txBody>
                    <a:bodyPr/>
                    <a:lstStyle/>
                    <a:p>
                      <a:r>
                        <a:rPr lang="en-US" altLang="ja-JP" dirty="0" err="1" smtClean="0"/>
                        <a:t>tAlarmNotifier</a:t>
                      </a:r>
                      <a:r>
                        <a:rPr lang="en-US" altLang="ja-JP" dirty="0" smtClean="0"/>
                        <a:t> </a:t>
                      </a:r>
                      <a:r>
                        <a:rPr kumimoji="1" lang="en-US" altLang="ja-JP" baseline="30000" dirty="0" smtClean="0"/>
                        <a:t>*1</a:t>
                      </a:r>
                      <a:endParaRPr kumimoji="1" lang="ja-JP" altLang="en-US" baseline="30000" dirty="0"/>
                    </a:p>
                  </a:txBody>
                  <a:tcPr/>
                </a:tc>
                <a:tc>
                  <a:txBody>
                    <a:bodyPr/>
                    <a:lstStyle/>
                    <a:p>
                      <a:r>
                        <a:rPr kumimoji="1" lang="ja-JP" altLang="en-US" dirty="0" smtClean="0"/>
                        <a:t>アラーム通知</a:t>
                      </a:r>
                      <a:endParaRPr kumimoji="1" lang="ja-JP" altLang="en-US" dirty="0"/>
                    </a:p>
                  </a:txBody>
                  <a:tcPr/>
                </a:tc>
                <a:tc>
                  <a:txBody>
                    <a:bodyPr/>
                    <a:lstStyle/>
                    <a:p>
                      <a:r>
                        <a:rPr kumimoji="1" lang="en-US" altLang="ja-JP" dirty="0" smtClean="0"/>
                        <a:t>CRE_ALM, SAC_ALM</a:t>
                      </a:r>
                      <a:endParaRPr kumimoji="1" lang="ja-JP" altLang="en-US" dirty="0"/>
                    </a:p>
                  </a:txBody>
                  <a:tcPr/>
                </a:tc>
              </a:tr>
            </a:tbl>
          </a:graphicData>
        </a:graphic>
      </p:graphicFrame>
    </p:spTree>
    <p:extLst>
      <p:ext uri="{BB962C8B-B14F-4D97-AF65-F5344CB8AC3E}">
        <p14:creationId xmlns:p14="http://schemas.microsoft.com/office/powerpoint/2010/main" val="35279015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pPr marL="457200" indent="-457200">
              <a:buAutoNum type="arabicParenR" startAt="2"/>
            </a:pPr>
            <a:r>
              <a:rPr kumimoji="1" lang="ja-JP" altLang="en-US" dirty="0" smtClean="0"/>
              <a:t>タイムイベントハンドラ</a:t>
            </a:r>
            <a:endParaRPr kumimoji="1" lang="en-US" altLang="ja-JP" dirty="0" smtClean="0"/>
          </a:p>
          <a:p>
            <a:pPr marL="457200" indent="-457200">
              <a:buAutoNum type="arabicParenR" startAt="2"/>
            </a:pPr>
            <a:endParaRPr lang="en-US" altLang="ja-JP" dirty="0"/>
          </a:p>
          <a:p>
            <a:pPr marL="457200" indent="-457200">
              <a:buAutoNum type="arabicParenR" startAt="2"/>
            </a:pPr>
            <a:endParaRPr kumimoji="1" lang="en-US" altLang="ja-JP" dirty="0" smtClean="0"/>
          </a:p>
          <a:p>
            <a:pPr marL="457200" indent="-457200">
              <a:buAutoNum type="arabicParenR" startAt="2"/>
            </a:pPr>
            <a:endParaRPr lang="en-US" altLang="ja-JP" dirty="0"/>
          </a:p>
          <a:p>
            <a:pPr marL="457200" indent="-457200">
              <a:buAutoNum type="arabicParenR" startAt="2"/>
            </a:pPr>
            <a:endParaRPr kumimoji="1" lang="en-US" altLang="ja-JP" dirty="0" smtClean="0"/>
          </a:p>
          <a:p>
            <a:pPr marL="457200" indent="-457200">
              <a:buAutoNum type="arabicParenR" startAt="2"/>
            </a:pPr>
            <a:endParaRPr kumimoji="1" lang="en-US" altLang="ja-JP" dirty="0" smtClean="0"/>
          </a:p>
          <a:p>
            <a:pPr marL="457200" indent="-457200">
              <a:buAutoNum type="arabicParenR" startAt="2"/>
            </a:pPr>
            <a:endParaRPr lang="en-US" altLang="ja-JP" dirty="0" smtClean="0"/>
          </a:p>
          <a:p>
            <a:pPr marL="457200" indent="-457200">
              <a:buAutoNum type="arabicParenR" startAt="2"/>
            </a:pPr>
            <a:r>
              <a:rPr lang="ja-JP" altLang="en-US" dirty="0" smtClean="0"/>
              <a:t>割込み、例外関係</a:t>
            </a:r>
            <a:endParaRPr kumimoji="1" lang="ja-JP" altLang="en-US" dirty="0"/>
          </a:p>
        </p:txBody>
      </p:sp>
      <p:sp>
        <p:nvSpPr>
          <p:cNvPr id="4" name="スライド番号プレースホルダー 3"/>
          <p:cNvSpPr>
            <a:spLocks noGrp="1"/>
          </p:cNvSpPr>
          <p:nvPr>
            <p:ph type="sldNum" sz="quarter" idx="12"/>
          </p:nvPr>
        </p:nvSpPr>
        <p:spPr/>
        <p:txBody>
          <a:bodyPr/>
          <a:lstStyle/>
          <a:p>
            <a:fld id="{667C65CE-939C-4513-9A9A-E27E33898ACC}" type="slidenum">
              <a:rPr lang="ja-JP" altLang="en-US" smtClean="0"/>
              <a:pPr/>
              <a:t>28</a:t>
            </a:fld>
            <a:endParaRPr lang="ja-JP" altLang="en-US"/>
          </a:p>
        </p:txBody>
      </p:sp>
      <p:graphicFrame>
        <p:nvGraphicFramePr>
          <p:cNvPr id="6" name="表 5"/>
          <p:cNvGraphicFramePr>
            <a:graphicFrameLocks noGrp="1"/>
          </p:cNvGraphicFramePr>
          <p:nvPr>
            <p:extLst>
              <p:ext uri="{D42A27DB-BD31-4B8C-83A1-F6EECF244321}">
                <p14:modId xmlns:p14="http://schemas.microsoft.com/office/powerpoint/2010/main" val="1065161029"/>
              </p:ext>
            </p:extLst>
          </p:nvPr>
        </p:nvGraphicFramePr>
        <p:xfrm>
          <a:off x="488814" y="703093"/>
          <a:ext cx="8166372" cy="2291080"/>
        </p:xfrm>
        <a:graphic>
          <a:graphicData uri="http://schemas.openxmlformats.org/drawingml/2006/table">
            <a:tbl>
              <a:tblPr firstRow="1" bandRow="1">
                <a:tableStyleId>{5C22544A-7EE6-4342-B048-85BDC9FD1C3A}</a:tableStyleId>
              </a:tblPr>
              <a:tblGrid>
                <a:gridCol w="2020922"/>
                <a:gridCol w="6145450"/>
              </a:tblGrid>
              <a:tr h="370840">
                <a:tc>
                  <a:txBody>
                    <a:bodyPr/>
                    <a:lstStyle/>
                    <a:p>
                      <a:endParaRPr kumimoji="1" lang="ja-JP" altLang="en-US" dirty="0"/>
                    </a:p>
                  </a:txBody>
                  <a:tcPr/>
                </a:tc>
                <a:tc>
                  <a:txBody>
                    <a:bodyPr/>
                    <a:lstStyle/>
                    <a:p>
                      <a:endParaRPr kumimoji="1" lang="ja-JP" altLang="en-US"/>
                    </a:p>
                  </a:txBody>
                  <a:tcPr/>
                </a:tc>
              </a:tr>
              <a:tr h="370840">
                <a:tc>
                  <a:txBody>
                    <a:bodyPr/>
                    <a:lstStyle/>
                    <a:p>
                      <a:r>
                        <a:rPr lang="en-US" altLang="ja-JP" dirty="0" err="1" smtClean="0"/>
                        <a:t>tCyclicHandler</a:t>
                      </a:r>
                      <a:endParaRPr lang="ja-JP" altLang="en-US" dirty="0"/>
                    </a:p>
                  </a:txBody>
                  <a:tcPr/>
                </a:tc>
                <a:tc>
                  <a:txBody>
                    <a:bodyPr/>
                    <a:lstStyle/>
                    <a:p>
                      <a:r>
                        <a:rPr lang="ja-JP" altLang="en-US" dirty="0" smtClean="0"/>
                        <a:t>タイムイベント通知の通知先がハンドラの場合に用いる複合セルタイプ。内部で </a:t>
                      </a:r>
                      <a:r>
                        <a:rPr lang="en-US" altLang="ja-JP" dirty="0" err="1" smtClean="0"/>
                        <a:t>tCyclicNotifier</a:t>
                      </a:r>
                      <a:r>
                        <a:rPr lang="en-US" altLang="ja-JP" dirty="0" smtClean="0"/>
                        <a:t> </a:t>
                      </a:r>
                      <a:r>
                        <a:rPr lang="ja-JP" altLang="en-US" dirty="0" smtClean="0"/>
                        <a:t>が用いられる。</a:t>
                      </a:r>
                      <a:endParaRPr lang="ja-JP" altLang="en-US" dirty="0"/>
                    </a:p>
                  </a:txBody>
                  <a:tcPr/>
                </a:tc>
              </a:tr>
              <a:tr h="370840">
                <a:tc>
                  <a:txBody>
                    <a:bodyPr/>
                    <a:lstStyle/>
                    <a:p>
                      <a:r>
                        <a:rPr lang="en-US" altLang="ja-JP" dirty="0" err="1" smtClean="0"/>
                        <a:t>tAlarmHandler</a:t>
                      </a:r>
                      <a:endParaRPr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アラーム通知の通知先がハンドラの場合に用いる複合セルタイプ。内部で </a:t>
                      </a:r>
                      <a:r>
                        <a:rPr lang="en-US" altLang="ja-JP" dirty="0" err="1" smtClean="0"/>
                        <a:t>tAlarmNotifier</a:t>
                      </a:r>
                      <a:r>
                        <a:rPr lang="en-US" altLang="ja-JP" dirty="0" smtClean="0"/>
                        <a:t> </a:t>
                      </a:r>
                      <a:r>
                        <a:rPr lang="ja-JP" altLang="en-US" dirty="0" smtClean="0"/>
                        <a:t>が用いられる。</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err="1" smtClean="0"/>
                        <a:t>tTimeEventHandler</a:t>
                      </a:r>
                      <a:endParaRPr lang="ja-JP" altLang="en-US" dirty="0" smtClean="0"/>
                    </a:p>
                  </a:txBody>
                  <a:tcPr/>
                </a:tc>
                <a:tc>
                  <a:txBody>
                    <a:bodyPr/>
                    <a:lstStyle/>
                    <a:p>
                      <a:r>
                        <a:rPr kumimoji="1" lang="ja-JP" altLang="en-US" dirty="0" smtClean="0"/>
                        <a:t>ハンドラを結合するためのセルタイプ</a:t>
                      </a:r>
                      <a:r>
                        <a:rPr lang="ja-JP" altLang="en-US" dirty="0" smtClean="0"/>
                        <a:t>。</a:t>
                      </a:r>
                      <a:endParaRPr kumimoji="1" lang="en-US" altLang="ja-JP" dirty="0" smtClean="0"/>
                    </a:p>
                    <a:p>
                      <a:r>
                        <a:rPr kumimoji="1" lang="ja-JP" altLang="en-US" dirty="0" smtClean="0"/>
                        <a:t>上記の複合セルタイプ内で用いる以外、通常使用しない</a:t>
                      </a:r>
                      <a:r>
                        <a:rPr lang="ja-JP" altLang="en-US" dirty="0" smtClean="0"/>
                        <a:t>。</a:t>
                      </a:r>
                      <a:endParaRPr kumimoji="1" lang="ja-JP" altLang="en-US" dirty="0"/>
                    </a:p>
                  </a:txBody>
                  <a:tcPr/>
                </a:tc>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272955336"/>
              </p:ext>
            </p:extLst>
          </p:nvPr>
        </p:nvGraphicFramePr>
        <p:xfrm>
          <a:off x="488814" y="3796739"/>
          <a:ext cx="8166372" cy="1849120"/>
        </p:xfrm>
        <a:graphic>
          <a:graphicData uri="http://schemas.openxmlformats.org/drawingml/2006/table">
            <a:tbl>
              <a:tblPr firstRow="1" bandRow="1">
                <a:tableStyleId>{5C22544A-7EE6-4342-B048-85BDC9FD1C3A}</a:tableStyleId>
              </a:tblPr>
              <a:tblGrid>
                <a:gridCol w="2466053"/>
                <a:gridCol w="3251200"/>
                <a:gridCol w="2449119"/>
              </a:tblGrid>
              <a:tr h="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err="1" smtClean="0"/>
                        <a:t>tInterruptRequest</a:t>
                      </a:r>
                      <a:endParaRPr kumimoji="1" lang="ja-JP"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割込み要求ラインの属性設定</a:t>
                      </a:r>
                    </a:p>
                  </a:txBody>
                  <a:tcPr/>
                </a:tc>
                <a:tc>
                  <a:txBody>
                    <a:bodyPr/>
                    <a:lstStyle/>
                    <a:p>
                      <a:r>
                        <a:rPr kumimoji="1" lang="en-US" altLang="ja-JP" dirty="0" smtClean="0"/>
                        <a:t>CFG_INT</a:t>
                      </a:r>
                      <a:endParaRPr kumimoji="1" lang="ja-JP" altLang="en-US" dirty="0"/>
                    </a:p>
                  </a:txBody>
                  <a:tcPr/>
                </a:tc>
              </a:tr>
              <a:tr h="370840">
                <a:tc>
                  <a:txBody>
                    <a:bodyPr/>
                    <a:lstStyle/>
                    <a:p>
                      <a:r>
                        <a:rPr lang="en-US" altLang="ja-JP" dirty="0" err="1" smtClean="0"/>
                        <a:t>tISR</a:t>
                      </a:r>
                      <a:endParaRPr lang="ja-JP" altLang="en-US" dirty="0"/>
                    </a:p>
                  </a:txBody>
                  <a:tcPr/>
                </a:tc>
                <a:tc>
                  <a:txBody>
                    <a:bodyPr/>
                    <a:lstStyle/>
                    <a:p>
                      <a:endParaRPr lang="ja-JP" altLang="en-US" dirty="0"/>
                    </a:p>
                  </a:txBody>
                  <a:tcPr/>
                </a:tc>
                <a:tc>
                  <a:txBody>
                    <a:bodyPr/>
                    <a:lstStyle/>
                    <a:p>
                      <a:r>
                        <a:rPr kumimoji="1" lang="en-US" altLang="ja-JP" dirty="0" smtClean="0"/>
                        <a:t>CRE_ISR, (SAC_ISR)</a:t>
                      </a:r>
                      <a:endParaRPr kumimoji="1" lang="ja-JP" altLang="en-US" dirty="0"/>
                    </a:p>
                  </a:txBody>
                  <a:tcPr/>
                </a:tc>
              </a:tr>
              <a:tr h="370840">
                <a:tc>
                  <a:txBody>
                    <a:bodyPr/>
                    <a:lstStyle/>
                    <a:p>
                      <a:r>
                        <a:rPr lang="en-US" altLang="ja-JP" dirty="0" err="1" smtClean="0"/>
                        <a:t>tInterruptHandler</a:t>
                      </a:r>
                      <a:endParaRPr lang="en-US" altLang="ja-JP" dirty="0" smtClean="0"/>
                    </a:p>
                  </a:txBody>
                  <a:tcPr/>
                </a:tc>
                <a:tc>
                  <a:txBody>
                    <a:bodyPr/>
                    <a:lstStyle/>
                    <a:p>
                      <a:endParaRPr lang="en-US" altLang="ja-JP" dirty="0" smtClean="0"/>
                    </a:p>
                  </a:txBody>
                  <a:tcPr/>
                </a:tc>
                <a:tc>
                  <a:txBody>
                    <a:bodyPr/>
                    <a:lstStyle/>
                    <a:p>
                      <a:r>
                        <a:rPr kumimoji="1" lang="en-US" altLang="ja-JP" dirty="0" smtClean="0"/>
                        <a:t>DEF_INH</a:t>
                      </a:r>
                      <a:endParaRPr kumimoji="1" lang="ja-JP" altLang="en-US" dirty="0"/>
                    </a:p>
                  </a:txBody>
                  <a:tcPr/>
                </a:tc>
              </a:tr>
              <a:tr h="370840">
                <a:tc>
                  <a:txBody>
                    <a:bodyPr/>
                    <a:lstStyle/>
                    <a:p>
                      <a:r>
                        <a:rPr lang="en-US" altLang="ja-JP" dirty="0" err="1" smtClean="0"/>
                        <a:t>tCpuExceptionHandler</a:t>
                      </a:r>
                      <a:endParaRPr lang="en-US" altLang="ja-JP" dirty="0" smtClean="0"/>
                    </a:p>
                  </a:txBody>
                  <a:tcPr/>
                </a:tc>
                <a:tc>
                  <a:txBody>
                    <a:bodyPr/>
                    <a:lstStyle/>
                    <a:p>
                      <a:endParaRPr lang="en-US" altLang="ja-JP" dirty="0" smtClean="0"/>
                    </a:p>
                  </a:txBody>
                  <a:tcPr/>
                </a:tc>
                <a:tc>
                  <a:txBody>
                    <a:bodyPr/>
                    <a:lstStyle/>
                    <a:p>
                      <a:r>
                        <a:rPr kumimoji="1" lang="en-US" altLang="ja-JP" dirty="0" smtClean="0"/>
                        <a:t>DEF_EXC</a:t>
                      </a:r>
                      <a:endParaRPr kumimoji="1" lang="ja-JP" altLang="en-US" dirty="0"/>
                    </a:p>
                  </a:txBody>
                  <a:tcPr/>
                </a:tc>
              </a:tr>
            </a:tbl>
          </a:graphicData>
        </a:graphic>
      </p:graphicFrame>
    </p:spTree>
    <p:extLst>
      <p:ext uri="{BB962C8B-B14F-4D97-AF65-F5344CB8AC3E}">
        <p14:creationId xmlns:p14="http://schemas.microsoft.com/office/powerpoint/2010/main" val="33563900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marL="0" indent="0">
              <a:buNone/>
            </a:pPr>
            <a:r>
              <a:rPr kumimoji="1" lang="en-US" altLang="ja-JP" dirty="0" smtClean="0"/>
              <a:t>4) </a:t>
            </a:r>
            <a:r>
              <a:rPr kumimoji="1" lang="ja-JP" altLang="en-US" dirty="0" smtClean="0"/>
              <a:t>初期化、終了ルーチン</a:t>
            </a:r>
            <a:endParaRPr kumimoji="1" lang="en-US" altLang="ja-JP" dirty="0" smtClean="0"/>
          </a:p>
          <a:p>
            <a:pPr marL="0" indent="0">
              <a:buNone/>
            </a:pPr>
            <a:endParaRPr kumimoji="1" lang="en-US" altLang="ja-JP" dirty="0" smtClean="0"/>
          </a:p>
          <a:p>
            <a:pPr marL="0" indent="0">
              <a:buNone/>
            </a:pPr>
            <a:endParaRPr lang="en-US" altLang="ja-JP" dirty="0"/>
          </a:p>
          <a:p>
            <a:pPr marL="0" indent="0">
              <a:buNone/>
            </a:pPr>
            <a:endParaRPr lang="en-US" altLang="ja-JP" dirty="0"/>
          </a:p>
          <a:p>
            <a:pPr marL="0" indent="0">
              <a:buNone/>
            </a:pPr>
            <a:endParaRPr kumimoji="1" lang="en-US" altLang="ja-JP" dirty="0" smtClean="0"/>
          </a:p>
          <a:p>
            <a:pPr marL="0" indent="0">
              <a:buNone/>
            </a:pPr>
            <a:endParaRPr lang="en-US" altLang="ja-JP" dirty="0"/>
          </a:p>
          <a:p>
            <a:pPr marL="0" indent="0">
              <a:buNone/>
            </a:pPr>
            <a:r>
              <a:rPr kumimoji="1" lang="en-US" altLang="ja-JP" dirty="0" smtClean="0"/>
              <a:t>5) </a:t>
            </a:r>
            <a:r>
              <a:rPr kumimoji="1" lang="ja-JP" altLang="en-US" dirty="0" smtClean="0"/>
              <a:t>その他</a:t>
            </a:r>
            <a:endParaRPr kumimoji="1" lang="ja-JP" altLang="en-US" dirty="0"/>
          </a:p>
        </p:txBody>
      </p:sp>
      <p:sp>
        <p:nvSpPr>
          <p:cNvPr id="4" name="スライド番号プレースホルダー 3"/>
          <p:cNvSpPr>
            <a:spLocks noGrp="1"/>
          </p:cNvSpPr>
          <p:nvPr>
            <p:ph type="sldNum" sz="quarter" idx="12"/>
          </p:nvPr>
        </p:nvSpPr>
        <p:spPr/>
        <p:txBody>
          <a:bodyPr/>
          <a:lstStyle/>
          <a:p>
            <a:fld id="{667C65CE-939C-4513-9A9A-E27E33898ACC}" type="slidenum">
              <a:rPr lang="ja-JP" altLang="en-US" smtClean="0"/>
              <a:pPr/>
              <a:t>29</a:t>
            </a:fld>
            <a:endParaRPr lang="ja-JP" altLang="en-US"/>
          </a:p>
        </p:txBody>
      </p:sp>
      <p:graphicFrame>
        <p:nvGraphicFramePr>
          <p:cNvPr id="5" name="表 4"/>
          <p:cNvGraphicFramePr>
            <a:graphicFrameLocks noGrp="1"/>
          </p:cNvGraphicFramePr>
          <p:nvPr>
            <p:extLst>
              <p:ext uri="{D42A27DB-BD31-4B8C-83A1-F6EECF244321}">
                <p14:modId xmlns:p14="http://schemas.microsoft.com/office/powerpoint/2010/main" val="871574405"/>
              </p:ext>
            </p:extLst>
          </p:nvPr>
        </p:nvGraphicFramePr>
        <p:xfrm>
          <a:off x="488814" y="602616"/>
          <a:ext cx="8166373" cy="1112520"/>
        </p:xfrm>
        <a:graphic>
          <a:graphicData uri="http://schemas.openxmlformats.org/drawingml/2006/table">
            <a:tbl>
              <a:tblPr firstRow="1" bandRow="1">
                <a:tableStyleId>{5C22544A-7EE6-4342-B048-85BDC9FD1C3A}</a:tableStyleId>
              </a:tblPr>
              <a:tblGrid>
                <a:gridCol w="1982012"/>
                <a:gridCol w="2811325"/>
                <a:gridCol w="3373036"/>
              </a:tblGrid>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r>
              <a:tr h="370840">
                <a:tc>
                  <a:txBody>
                    <a:bodyPr/>
                    <a:lstStyle/>
                    <a:p>
                      <a:r>
                        <a:rPr lang="en-US" altLang="ja-JP" dirty="0" err="1" smtClean="0"/>
                        <a:t>tInitializeRoutine</a:t>
                      </a:r>
                      <a:endParaRPr lang="en-US" altLang="ja-JP" dirty="0" smtClean="0"/>
                    </a:p>
                  </a:txBody>
                  <a:tcPr/>
                </a:tc>
                <a:tc>
                  <a:txBody>
                    <a:bodyPr/>
                    <a:lstStyle/>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ATT_INI</a:t>
                      </a:r>
                      <a:endParaRPr kumimoji="1" lang="ja-JP" altLang="en-US" dirty="0" smtClean="0"/>
                    </a:p>
                  </a:txBody>
                  <a:tcPr/>
                </a:tc>
              </a:tr>
              <a:tr h="370840">
                <a:tc>
                  <a:txBody>
                    <a:bodyPr/>
                    <a:lstStyle/>
                    <a:p>
                      <a:r>
                        <a:rPr lang="en-US" altLang="ja-JP" dirty="0" err="1" smtClean="0"/>
                        <a:t>tTerminateRoutine</a:t>
                      </a:r>
                      <a:endParaRPr lang="en-US" altLang="ja-JP" dirty="0" smtClean="0"/>
                    </a:p>
                  </a:txBody>
                  <a:tcPr/>
                </a:tc>
                <a:tc>
                  <a:txBody>
                    <a:bodyPr/>
                    <a:lstStyle/>
                    <a:p>
                      <a:endParaRPr kumimoji="1" lang="ja-JP" altLang="en-US" dirty="0"/>
                    </a:p>
                  </a:txBody>
                  <a:tcPr/>
                </a:tc>
                <a:tc>
                  <a:txBody>
                    <a:bodyPr/>
                    <a:lstStyle/>
                    <a:p>
                      <a:r>
                        <a:rPr kumimoji="1" lang="en-US" altLang="ja-JP" dirty="0" smtClean="0"/>
                        <a:t>ATT_TER</a:t>
                      </a:r>
                      <a:endParaRPr kumimoji="1" lang="ja-JP" altLang="en-US" dirty="0"/>
                    </a:p>
                  </a:txBody>
                  <a:tcPr/>
                </a:tc>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2862153306"/>
              </p:ext>
            </p:extLst>
          </p:nvPr>
        </p:nvGraphicFramePr>
        <p:xfrm>
          <a:off x="488814" y="3568016"/>
          <a:ext cx="8166372" cy="736600"/>
        </p:xfrm>
        <a:graphic>
          <a:graphicData uri="http://schemas.openxmlformats.org/drawingml/2006/table">
            <a:tbl>
              <a:tblPr firstRow="1" bandRow="1">
                <a:tableStyleId>{5C22544A-7EE6-4342-B048-85BDC9FD1C3A}</a:tableStyleId>
              </a:tblPr>
              <a:tblGrid>
                <a:gridCol w="2419756"/>
                <a:gridCol w="5746616"/>
              </a:tblGrid>
              <a:tr h="0">
                <a:tc>
                  <a:txBody>
                    <a:bodyPr/>
                    <a:lstStyle/>
                    <a:p>
                      <a:endParaRPr kumimoji="1" lang="ja-JP" altLang="en-US" dirty="0"/>
                    </a:p>
                  </a:txBody>
                  <a:tcPr/>
                </a:tc>
                <a:tc>
                  <a:txBody>
                    <a:bodyPr/>
                    <a:lstStyle/>
                    <a:p>
                      <a:endParaRPr kumimoji="1" lang="ja-JP" altLang="en-US"/>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err="1" smtClean="0"/>
                        <a:t>tKernel</a:t>
                      </a:r>
                      <a:endParaRPr kumimoji="1" lang="ja-JP" altLang="en-US" dirty="0" smtClean="0"/>
                    </a:p>
                  </a:txBody>
                  <a:tcPr/>
                </a:tc>
                <a:tc>
                  <a:txBody>
                    <a:bodyPr/>
                    <a:lstStyle/>
                    <a:p>
                      <a:endParaRPr kumimoji="1" lang="ja-JP" altLang="en-US" dirty="0"/>
                    </a:p>
                  </a:txBody>
                  <a:tcPr/>
                </a:tc>
              </a:tr>
            </a:tbl>
          </a:graphicData>
        </a:graphic>
      </p:graphicFrame>
    </p:spTree>
    <p:extLst>
      <p:ext uri="{BB962C8B-B14F-4D97-AF65-F5344CB8AC3E}">
        <p14:creationId xmlns:p14="http://schemas.microsoft.com/office/powerpoint/2010/main" val="1007416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marL="0" indent="0">
              <a:buNone/>
            </a:pPr>
            <a:r>
              <a:rPr lang="ja-JP" altLang="en-US" u="sng" dirty="0" smtClean="0"/>
              <a:t>章目次</a:t>
            </a:r>
            <a:endParaRPr lang="en-US" altLang="ja-JP" u="sng" dirty="0" smtClean="0"/>
          </a:p>
          <a:p>
            <a:pPr marL="0" indent="0">
              <a:buNone/>
            </a:pPr>
            <a:r>
              <a:rPr lang="en-US" altLang="ja-JP" dirty="0" smtClean="0"/>
              <a:t>1</a:t>
            </a:r>
            <a:r>
              <a:rPr lang="en-US" altLang="ja-JP" dirty="0" smtClean="0"/>
              <a:t>.  </a:t>
            </a:r>
            <a:r>
              <a:rPr lang="ja-JP" altLang="en-US" dirty="0" smtClean="0"/>
              <a:t>はじめ</a:t>
            </a:r>
            <a:r>
              <a:rPr lang="ja-JP" altLang="en-US" dirty="0"/>
              <a:t>に</a:t>
            </a:r>
            <a:endParaRPr lang="en-US" altLang="ja-JP" dirty="0"/>
          </a:p>
          <a:p>
            <a:r>
              <a:rPr kumimoji="1" lang="ja-JP" altLang="en-US" dirty="0" smtClean="0"/>
              <a:t>概要</a:t>
            </a:r>
            <a:endParaRPr kumimoji="1" lang="en-US" altLang="ja-JP" dirty="0" smtClean="0"/>
          </a:p>
          <a:p>
            <a:r>
              <a:rPr lang="ja-JP" altLang="en-US" dirty="0"/>
              <a:t>特徴</a:t>
            </a:r>
            <a:endParaRPr kumimoji="1" lang="en-US" altLang="ja-JP" dirty="0" smtClean="0"/>
          </a:p>
          <a:p>
            <a:r>
              <a:rPr lang="ja-JP" altLang="en-US" dirty="0" smtClean="0"/>
              <a:t>用語</a:t>
            </a:r>
            <a:endParaRPr lang="en-US" altLang="ja-JP" dirty="0" smtClean="0"/>
          </a:p>
          <a:p>
            <a:r>
              <a:rPr lang="en-US" altLang="ja-JP" dirty="0"/>
              <a:t>TOPPERS/HRP3 </a:t>
            </a:r>
            <a:r>
              <a:rPr lang="ja-JP" altLang="en-US" dirty="0"/>
              <a:t>での </a:t>
            </a:r>
            <a:r>
              <a:rPr lang="en-US" altLang="ja-JP" dirty="0"/>
              <a:t>TECS </a:t>
            </a:r>
            <a:r>
              <a:rPr lang="ja-JP" altLang="en-US" dirty="0"/>
              <a:t>の役割</a:t>
            </a:r>
          </a:p>
          <a:p>
            <a:r>
              <a:rPr lang="en-US" altLang="ja-JP" dirty="0"/>
              <a:t>TECS </a:t>
            </a:r>
            <a:r>
              <a:rPr lang="ja-JP" altLang="en-US" dirty="0"/>
              <a:t>化のメリット</a:t>
            </a:r>
          </a:p>
          <a:p>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667C65CE-939C-4513-9A9A-E27E33898ACC}" type="slidenum">
              <a:rPr lang="ja-JP" altLang="en-US" smtClean="0"/>
              <a:pPr/>
              <a:t>3</a:t>
            </a:fld>
            <a:endParaRPr lang="ja-JP" altLang="en-US"/>
          </a:p>
        </p:txBody>
      </p:sp>
    </p:spTree>
    <p:extLst>
      <p:ext uri="{BB962C8B-B14F-4D97-AF65-F5344CB8AC3E}">
        <p14:creationId xmlns:p14="http://schemas.microsoft.com/office/powerpoint/2010/main" val="3336991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pPr marL="0" indent="0">
              <a:buNone/>
            </a:pPr>
            <a:r>
              <a:rPr kumimoji="1" lang="ja-JP" altLang="en-US" u="sng" dirty="0" smtClean="0"/>
              <a:t>コード生成</a:t>
            </a:r>
            <a:endParaRPr kumimoji="1" lang="en-US" altLang="ja-JP" u="sng" dirty="0" smtClean="0"/>
          </a:p>
          <a:p>
            <a:r>
              <a:rPr lang="ja-JP" altLang="en-US" sz="2000" dirty="0" smtClean="0"/>
              <a:t>コード生成は、セルが単一のリージョンにのみ存在する場合と、複数のリージョンに存在する場合とで異なる</a:t>
            </a:r>
            <a:endParaRPr lang="en-US" altLang="ja-JP" sz="2000" dirty="0" smtClean="0"/>
          </a:p>
        </p:txBody>
      </p:sp>
      <p:sp>
        <p:nvSpPr>
          <p:cNvPr id="4" name="スライド番号プレースホルダー 3"/>
          <p:cNvSpPr>
            <a:spLocks noGrp="1"/>
          </p:cNvSpPr>
          <p:nvPr>
            <p:ph type="sldNum" sz="quarter" idx="12"/>
          </p:nvPr>
        </p:nvSpPr>
        <p:spPr/>
        <p:txBody>
          <a:bodyPr/>
          <a:lstStyle/>
          <a:p>
            <a:fld id="{667C65CE-939C-4513-9A9A-E27E33898ACC}" type="slidenum">
              <a:rPr lang="ja-JP" altLang="en-US" smtClean="0"/>
              <a:pPr/>
              <a:t>30</a:t>
            </a:fld>
            <a:endParaRPr lang="ja-JP" altLang="en-US"/>
          </a:p>
        </p:txBody>
      </p:sp>
      <p:graphicFrame>
        <p:nvGraphicFramePr>
          <p:cNvPr id="5" name="表 4"/>
          <p:cNvGraphicFramePr>
            <a:graphicFrameLocks noGrp="1"/>
          </p:cNvGraphicFramePr>
          <p:nvPr>
            <p:extLst>
              <p:ext uri="{D42A27DB-BD31-4B8C-83A1-F6EECF244321}">
                <p14:modId xmlns:p14="http://schemas.microsoft.com/office/powerpoint/2010/main" val="2926730346"/>
              </p:ext>
            </p:extLst>
          </p:nvPr>
        </p:nvGraphicFramePr>
        <p:xfrm>
          <a:off x="708162" y="1629546"/>
          <a:ext cx="7886700" cy="4495800"/>
        </p:xfrm>
        <a:graphic>
          <a:graphicData uri="http://schemas.openxmlformats.org/drawingml/2006/table">
            <a:tbl>
              <a:tblPr firstRow="1" bandRow="1">
                <a:tableStyleId>{5C22544A-7EE6-4342-B048-85BDC9FD1C3A}</a:tableStyleId>
              </a:tblPr>
              <a:tblGrid>
                <a:gridCol w="1776620"/>
                <a:gridCol w="3021495"/>
                <a:gridCol w="3088585"/>
              </a:tblGrid>
              <a:tr h="370840">
                <a:tc>
                  <a:txBody>
                    <a:bodyPr/>
                    <a:lstStyle/>
                    <a:p>
                      <a:endParaRPr kumimoji="1" lang="ja-JP" altLang="en-US" dirty="0"/>
                    </a:p>
                  </a:txBody>
                  <a:tcPr/>
                </a:tc>
                <a:tc>
                  <a:txBody>
                    <a:bodyPr/>
                    <a:lstStyle/>
                    <a:p>
                      <a:r>
                        <a:rPr kumimoji="1" lang="ja-JP" altLang="en-US" dirty="0" smtClean="0"/>
                        <a:t>単一ドメインにのみ</a:t>
                      </a:r>
                      <a:endParaRPr kumimoji="1" lang="en-US" altLang="ja-JP" dirty="0" smtClean="0"/>
                    </a:p>
                    <a:p>
                      <a:r>
                        <a:rPr kumimoji="1" lang="ja-JP" altLang="en-US" dirty="0" smtClean="0"/>
                        <a:t>存在する場合</a:t>
                      </a:r>
                      <a:endParaRPr kumimoji="1" lang="ja-JP" altLang="en-US" dirty="0"/>
                    </a:p>
                  </a:txBody>
                  <a:tcPr/>
                </a:tc>
                <a:tc>
                  <a:txBody>
                    <a:bodyPr/>
                    <a:lstStyle/>
                    <a:p>
                      <a:r>
                        <a:rPr kumimoji="1" lang="ja-JP" altLang="en-US" dirty="0" smtClean="0"/>
                        <a:t>複数のドメインに</a:t>
                      </a:r>
                      <a:endParaRPr kumimoji="1" lang="en-US" altLang="ja-JP" dirty="0" smtClean="0"/>
                    </a:p>
                    <a:p>
                      <a:r>
                        <a:rPr kumimoji="1" lang="ja-JP" altLang="en-US" dirty="0" smtClean="0"/>
                        <a:t>存在する場合</a:t>
                      </a:r>
                      <a:endParaRPr kumimoji="1" lang="ja-JP" altLang="en-US" dirty="0"/>
                    </a:p>
                  </a:txBody>
                  <a:tcPr/>
                </a:tc>
              </a:tr>
              <a:tr h="370840">
                <a:tc>
                  <a:txBody>
                    <a:bodyPr/>
                    <a:lstStyle/>
                    <a:p>
                      <a:r>
                        <a:rPr kumimoji="1" lang="en-US" altLang="ja-JP" dirty="0" err="1" smtClean="0"/>
                        <a:t>idx_is_id</a:t>
                      </a:r>
                      <a:r>
                        <a:rPr kumimoji="1" lang="en-US" altLang="ja-JP" dirty="0" smtClean="0"/>
                        <a:t> </a:t>
                      </a:r>
                      <a:r>
                        <a:rPr kumimoji="1" lang="ja-JP" altLang="en-US" dirty="0" smtClean="0"/>
                        <a:t>の強制</a:t>
                      </a:r>
                      <a:endParaRPr kumimoji="1" lang="ja-JP" altLang="en-US" dirty="0"/>
                    </a:p>
                  </a:txBody>
                  <a:tcPr/>
                </a:tc>
                <a:tc>
                  <a:txBody>
                    <a:bodyPr/>
                    <a:lstStyle/>
                    <a:p>
                      <a:r>
                        <a:rPr kumimoji="1" lang="ja-JP" altLang="en-US" dirty="0" smtClean="0"/>
                        <a:t>されない</a:t>
                      </a:r>
                      <a:endParaRPr kumimoji="1" lang="ja-JP" altLang="en-US" dirty="0"/>
                    </a:p>
                  </a:txBody>
                  <a:tcPr/>
                </a:tc>
                <a:tc>
                  <a:txBody>
                    <a:bodyPr/>
                    <a:lstStyle/>
                    <a:p>
                      <a:r>
                        <a:rPr kumimoji="1" lang="ja-JP" altLang="en-US" dirty="0" smtClean="0"/>
                        <a:t>される</a:t>
                      </a:r>
                      <a:endParaRPr kumimoji="1" lang="ja-JP" altLang="en-US" dirty="0"/>
                    </a:p>
                  </a:txBody>
                  <a:tcPr/>
                </a:tc>
              </a:tr>
              <a:tr h="370840">
                <a:tc>
                  <a:txBody>
                    <a:bodyPr/>
                    <a:lstStyle/>
                    <a:p>
                      <a:r>
                        <a:rPr kumimoji="1" lang="en-US" altLang="ja-JP" dirty="0" smtClean="0"/>
                        <a:t>CB, INIB </a:t>
                      </a:r>
                      <a:r>
                        <a:rPr kumimoji="1" lang="ja-JP" altLang="en-US" dirty="0" smtClean="0"/>
                        <a:t>の配列</a:t>
                      </a:r>
                      <a:endParaRPr kumimoji="1" lang="ja-JP" altLang="en-US" dirty="0"/>
                    </a:p>
                  </a:txBody>
                  <a:tcPr/>
                </a:tc>
                <a:tc>
                  <a:txBody>
                    <a:bodyPr/>
                    <a:lstStyle/>
                    <a:p>
                      <a:r>
                        <a:rPr kumimoji="1" lang="en-US" altLang="ja-JP" dirty="0" smtClean="0"/>
                        <a:t>CB,</a:t>
                      </a:r>
                      <a:r>
                        <a:rPr kumimoji="1" lang="en-US" altLang="ja-JP" baseline="0" dirty="0" smtClean="0"/>
                        <a:t> INIB </a:t>
                      </a:r>
                      <a:r>
                        <a:rPr kumimoji="1" lang="ja-JP" altLang="en-US" baseline="0" dirty="0" smtClean="0"/>
                        <a:t>構造体の配列</a:t>
                      </a:r>
                      <a:endParaRPr kumimoji="1" lang="en-US" altLang="ja-JP" baseline="0" dirty="0" smtClean="0"/>
                    </a:p>
                    <a:p>
                      <a:r>
                        <a:rPr kumimoji="1" lang="en-US" altLang="ja-JP" sz="1400" baseline="0" dirty="0" smtClean="0"/>
                        <a:t>(</a:t>
                      </a:r>
                      <a:r>
                        <a:rPr kumimoji="1" lang="en-US" altLang="ja-JP" sz="1400" baseline="0" dirty="0" err="1" smtClean="0"/>
                        <a:t>idx_is_id</a:t>
                      </a:r>
                      <a:r>
                        <a:rPr kumimoji="1" lang="en-US" altLang="ja-JP" sz="1400" baseline="0" dirty="0" smtClean="0"/>
                        <a:t> </a:t>
                      </a:r>
                      <a:r>
                        <a:rPr kumimoji="1" lang="ja-JP" altLang="en-US" sz="1400" baseline="0" dirty="0" smtClean="0"/>
                        <a:t>指定有の場合、複数リージョンに存在する場合と同じ</a:t>
                      </a:r>
                      <a:r>
                        <a:rPr kumimoji="1" lang="en-US" altLang="ja-JP" sz="1400" baseline="0" dirty="0" smtClean="0"/>
                        <a:t>)</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CB,</a:t>
                      </a:r>
                      <a:r>
                        <a:rPr kumimoji="1" lang="en-US" altLang="ja-JP" baseline="0" dirty="0" smtClean="0"/>
                        <a:t> INIB </a:t>
                      </a:r>
                      <a:r>
                        <a:rPr kumimoji="1" lang="ja-JP" altLang="en-US" baseline="0" dirty="0" smtClean="0"/>
                        <a:t>構造体へのポインタの配列</a:t>
                      </a:r>
                      <a:endParaRPr kumimoji="1" lang="ja-JP" altLang="en-US" dirty="0" smtClean="0"/>
                    </a:p>
                    <a:p>
                      <a:endParaRPr kumimoji="1" lang="ja-JP" altLang="en-US" dirty="0"/>
                    </a:p>
                  </a:txBody>
                  <a:tcPr/>
                </a:tc>
              </a:tr>
              <a:tr h="370840">
                <a:tc>
                  <a:txBody>
                    <a:bodyPr/>
                    <a:lstStyle/>
                    <a:p>
                      <a:r>
                        <a:rPr kumimoji="1" lang="ja-JP" altLang="en-US" dirty="0" smtClean="0"/>
                        <a:t>セルタイプ</a:t>
                      </a:r>
                      <a:r>
                        <a:rPr kumimoji="1" lang="en-US" altLang="ja-JP" dirty="0" err="1" smtClean="0"/>
                        <a:t>tecsgen</a:t>
                      </a:r>
                      <a:r>
                        <a:rPr kumimoji="1" lang="en-US" altLang="ja-JP" dirty="0" smtClean="0"/>
                        <a:t> </a:t>
                      </a:r>
                      <a:r>
                        <a:rPr kumimoji="1" lang="ja-JP" altLang="en-US" dirty="0" smtClean="0"/>
                        <a:t>コード</a:t>
                      </a:r>
                      <a:endParaRPr kumimoji="1" lang="ja-JP" altLang="en-US" dirty="0"/>
                    </a:p>
                  </a:txBody>
                  <a:tcPr/>
                </a:tc>
                <a:tc>
                  <a:txBody>
                    <a:bodyPr/>
                    <a:lstStyle/>
                    <a:p>
                      <a:r>
                        <a:rPr kumimoji="1" lang="ja-JP" altLang="en-US" dirty="0" smtClean="0"/>
                        <a:t>生成されない </a:t>
                      </a:r>
                      <a:r>
                        <a:rPr kumimoji="1" lang="en-US" altLang="ja-JP" sz="1400" dirty="0" smtClean="0"/>
                        <a:t>(</a:t>
                      </a:r>
                      <a:r>
                        <a:rPr kumimoji="1" lang="ja-JP" altLang="en-US" sz="1400" dirty="0" smtClean="0"/>
                        <a:t>セルタイプドメイン</a:t>
                      </a:r>
                      <a:r>
                        <a:rPr kumimoji="1" lang="en-US" altLang="ja-JP" sz="1400" dirty="0" err="1" smtClean="0"/>
                        <a:t>tecsgen</a:t>
                      </a:r>
                      <a:r>
                        <a:rPr kumimoji="1" lang="ja-JP" altLang="en-US" sz="1400" dirty="0" smtClean="0"/>
                        <a:t>コードの項参照</a:t>
                      </a:r>
                      <a:r>
                        <a:rPr kumimoji="1" lang="en-US" altLang="ja-JP" sz="1400" dirty="0" smtClean="0"/>
                        <a:t>)</a:t>
                      </a:r>
                      <a:endParaRPr kumimoji="1" lang="en-US" altLang="ja-JP" dirty="0" smtClean="0"/>
                    </a:p>
                  </a:txBody>
                  <a:tcPr/>
                </a:tc>
                <a:tc>
                  <a:txBody>
                    <a:bodyPr/>
                    <a:lstStyle/>
                    <a:p>
                      <a:r>
                        <a:rPr kumimoji="1" lang="ja-JP" altLang="en-US" dirty="0" smtClean="0"/>
                        <a:t>無所属</a:t>
                      </a:r>
                      <a:endParaRPr kumimoji="1" lang="en-US" altLang="ja-JP" dirty="0" smtClean="0"/>
                    </a:p>
                    <a:p>
                      <a:r>
                        <a:rPr kumimoji="1" lang="en-US" altLang="ja-JP" dirty="0" smtClean="0"/>
                        <a:t>CB,</a:t>
                      </a:r>
                      <a:r>
                        <a:rPr kumimoji="1" lang="en-US" altLang="ja-JP" baseline="0" dirty="0" smtClean="0"/>
                        <a:t> INIB </a:t>
                      </a:r>
                      <a:r>
                        <a:rPr kumimoji="1" lang="ja-JP" altLang="en-US" baseline="0" dirty="0" smtClean="0"/>
                        <a:t>の配列を記憶</a:t>
                      </a:r>
                      <a:endParaRPr kumimoji="1" lang="ja-JP" altLang="en-US" dirty="0"/>
                    </a:p>
                  </a:txBody>
                  <a:tcPr/>
                </a:tc>
              </a:tr>
              <a:tr h="370840">
                <a:tc>
                  <a:txBody>
                    <a:bodyPr/>
                    <a:lstStyle/>
                    <a:p>
                      <a:r>
                        <a:rPr kumimoji="1" lang="ja-JP" altLang="en-US" dirty="0" smtClean="0"/>
                        <a:t>セルタイプドメイン</a:t>
                      </a:r>
                      <a:r>
                        <a:rPr kumimoji="1" lang="en-US" altLang="ja-JP" dirty="0" err="1" smtClean="0"/>
                        <a:t>tecsgen</a:t>
                      </a:r>
                      <a:r>
                        <a:rPr kumimoji="1" lang="en-US" altLang="ja-JP" dirty="0" smtClean="0"/>
                        <a:t> </a:t>
                      </a:r>
                      <a:r>
                        <a:rPr kumimoji="1" lang="ja-JP" altLang="en-US" dirty="0" smtClean="0"/>
                        <a:t>コード</a:t>
                      </a:r>
                      <a:endParaRPr kumimoji="1" lang="ja-JP" altLang="en-US" dirty="0"/>
                    </a:p>
                  </a:txBody>
                  <a:tcPr/>
                </a:tc>
                <a:tc>
                  <a:txBody>
                    <a:bodyPr/>
                    <a:lstStyle/>
                    <a:p>
                      <a:r>
                        <a:rPr kumimoji="1" lang="ja-JP" altLang="en-US" dirty="0" smtClean="0"/>
                        <a:t>ドメインに所属</a:t>
                      </a:r>
                      <a:r>
                        <a:rPr kumimoji="1" lang="ja-JP" altLang="en-US" sz="1400" dirty="0" smtClean="0"/>
                        <a:t> </a:t>
                      </a:r>
                      <a:r>
                        <a:rPr kumimoji="1" lang="en-US" altLang="ja-JP" sz="1400" dirty="0" smtClean="0"/>
                        <a:t>(</a:t>
                      </a:r>
                      <a:r>
                        <a:rPr kumimoji="1" lang="ja-JP" altLang="en-US" sz="1400" dirty="0" smtClean="0"/>
                        <a:t>無所属の場合、セルタイプ</a:t>
                      </a:r>
                      <a:r>
                        <a:rPr kumimoji="1" lang="en-US" altLang="ja-JP" sz="1400" dirty="0" err="1" smtClean="0"/>
                        <a:t>tecsgen</a:t>
                      </a:r>
                      <a:r>
                        <a:rPr kumimoji="1" lang="ja-JP" altLang="en-US" sz="1400" dirty="0" smtClean="0"/>
                        <a:t>コードになる</a:t>
                      </a:r>
                      <a:r>
                        <a:rPr kumimoji="1" lang="en-US" altLang="ja-JP" sz="1400" dirty="0" smtClean="0"/>
                        <a:t>)</a:t>
                      </a:r>
                      <a:endParaRPr kumimoji="1" lang="en-US" altLang="ja-JP" dirty="0" smtClean="0"/>
                    </a:p>
                    <a:p>
                      <a:r>
                        <a:rPr kumimoji="1" lang="ja-JP" altLang="en-US" dirty="0" smtClean="0"/>
                        <a:t>セルの</a:t>
                      </a:r>
                      <a:r>
                        <a:rPr kumimoji="1" lang="en-US" altLang="ja-JP" dirty="0" smtClean="0"/>
                        <a:t>CB, INIB </a:t>
                      </a:r>
                      <a:r>
                        <a:rPr kumimoji="1" lang="ja-JP" altLang="en-US" dirty="0" smtClean="0"/>
                        <a:t>構造体</a:t>
                      </a:r>
                      <a:r>
                        <a:rPr kumimoji="1" lang="en-US" altLang="ja-JP" dirty="0" smtClean="0"/>
                        <a:t>(</a:t>
                      </a:r>
                      <a:r>
                        <a:rPr kumimoji="1" lang="ja-JP" altLang="en-US" dirty="0" smtClean="0"/>
                        <a:t>配列として</a:t>
                      </a:r>
                      <a:r>
                        <a:rPr kumimoji="1" lang="en-US" altLang="ja-JP" dirty="0" smtClean="0"/>
                        <a:t>)</a:t>
                      </a:r>
                      <a:r>
                        <a:rPr kumimoji="1" lang="ja-JP" altLang="en-US" dirty="0" smtClean="0"/>
                        <a:t>を記憶</a:t>
                      </a:r>
                      <a:endParaRPr kumimoji="1" lang="ja-JP" altLang="en-US" dirty="0"/>
                    </a:p>
                  </a:txBody>
                  <a:tcPr/>
                </a:tc>
                <a:tc>
                  <a:txBody>
                    <a:bodyPr/>
                    <a:lstStyle/>
                    <a:p>
                      <a:r>
                        <a:rPr kumimoji="1" lang="ja-JP" altLang="en-US" dirty="0" smtClean="0"/>
                        <a:t>ドメインごとに生成され、各ドメインに所属</a:t>
                      </a:r>
                      <a:endParaRPr kumimoji="1" lang="en-US" altLang="ja-JP" dirty="0" smtClean="0"/>
                    </a:p>
                    <a:p>
                      <a:r>
                        <a:rPr kumimoji="1" lang="ja-JP" altLang="en-US" dirty="0" smtClean="0"/>
                        <a:t>各セルの </a:t>
                      </a:r>
                      <a:r>
                        <a:rPr kumimoji="1" lang="en-US" altLang="ja-JP" dirty="0" smtClean="0"/>
                        <a:t>CB, INIB </a:t>
                      </a:r>
                      <a:r>
                        <a:rPr kumimoji="1" lang="ja-JP" altLang="en-US" dirty="0" smtClean="0"/>
                        <a:t>構造体を記憶</a:t>
                      </a:r>
                      <a:endParaRPr kumimoji="1" lang="ja-JP" altLang="en-US" dirty="0"/>
                    </a:p>
                  </a:txBody>
                  <a:tcPr/>
                </a:tc>
              </a:tr>
              <a:tr h="370840">
                <a:tc>
                  <a:txBody>
                    <a:bodyPr/>
                    <a:lstStyle/>
                    <a:p>
                      <a:r>
                        <a:rPr kumimoji="1" lang="ja-JP" altLang="en-US" dirty="0" smtClean="0"/>
                        <a:t>セルタイプコード</a:t>
                      </a:r>
                      <a:endParaRPr kumimoji="1" lang="ja-JP" altLang="en-US" dirty="0"/>
                    </a:p>
                  </a:txBody>
                  <a:tcPr/>
                </a:tc>
                <a:tc>
                  <a:txBody>
                    <a:bodyPr/>
                    <a:lstStyle/>
                    <a:p>
                      <a:r>
                        <a:rPr kumimoji="1" lang="ja-JP" altLang="en-US" dirty="0" smtClean="0"/>
                        <a:t>ドメインに所属</a:t>
                      </a:r>
                      <a:endParaRPr kumimoji="1" lang="ja-JP" altLang="en-US" dirty="0"/>
                    </a:p>
                  </a:txBody>
                  <a:tcPr/>
                </a:tc>
                <a:tc>
                  <a:txBody>
                    <a:bodyPr/>
                    <a:lstStyle/>
                    <a:p>
                      <a:r>
                        <a:rPr kumimoji="1" lang="ja-JP" altLang="en-US" dirty="0" smtClean="0"/>
                        <a:t>無所属</a:t>
                      </a:r>
                      <a:endParaRPr kumimoji="1" lang="ja-JP" altLang="en-US" dirty="0"/>
                    </a:p>
                  </a:txBody>
                  <a:tcPr/>
                </a:tc>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r>
            </a:tbl>
          </a:graphicData>
        </a:graphic>
      </p:graphicFrame>
    </p:spTree>
    <p:extLst>
      <p:ext uri="{BB962C8B-B14F-4D97-AF65-F5344CB8AC3E}">
        <p14:creationId xmlns:p14="http://schemas.microsoft.com/office/powerpoint/2010/main" val="27881276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ja-JP" altLang="en-US" dirty="0" smtClean="0"/>
              <a:t>シグニチャごとの対応関数</a:t>
            </a:r>
            <a:endParaRPr kumimoji="1" lang="en-US" altLang="ja-JP" dirty="0" smtClean="0"/>
          </a:p>
          <a:p>
            <a:r>
              <a:rPr lang="en-US" altLang="ja-JP" dirty="0" err="1" smtClean="0"/>
              <a:t>sKernel</a:t>
            </a:r>
            <a:r>
              <a:rPr lang="ja-JP" altLang="en-US" dirty="0"/>
              <a:t>　</a:t>
            </a:r>
            <a:r>
              <a:rPr lang="en-US" altLang="ja-JP" dirty="0" smtClean="0"/>
              <a:t>… </a:t>
            </a:r>
            <a:r>
              <a:rPr lang="en-US" altLang="ja-JP" dirty="0" err="1" smtClean="0"/>
              <a:t>sKernel</a:t>
            </a:r>
            <a:r>
              <a:rPr lang="en-US" altLang="ja-JP" dirty="0" smtClean="0"/>
              <a:t> </a:t>
            </a:r>
            <a:r>
              <a:rPr lang="ja-JP" altLang="en-US" dirty="0" smtClean="0"/>
              <a:t>はオブジェクトを特定しない、すなわち第一引数が </a:t>
            </a:r>
            <a:r>
              <a:rPr lang="en-US" altLang="ja-JP" dirty="0" smtClean="0"/>
              <a:t>ID </a:t>
            </a:r>
            <a:r>
              <a:rPr lang="ja-JP" altLang="en-US" dirty="0" smtClean="0"/>
              <a:t>ではない </a:t>
            </a:r>
            <a:r>
              <a:rPr lang="en-US" altLang="ja-JP" dirty="0" smtClean="0"/>
              <a:t>API </a:t>
            </a:r>
            <a:r>
              <a:rPr lang="ja-JP" altLang="en-US" dirty="0" smtClean="0"/>
              <a:t>を呼びだすためのシグニチャ</a:t>
            </a:r>
            <a:endParaRPr kumimoji="1" lang="ja-JP" altLang="en-US" dirty="0"/>
          </a:p>
        </p:txBody>
      </p:sp>
      <p:sp>
        <p:nvSpPr>
          <p:cNvPr id="4" name="スライド番号プレースホルダー 3"/>
          <p:cNvSpPr>
            <a:spLocks noGrp="1"/>
          </p:cNvSpPr>
          <p:nvPr>
            <p:ph type="sldNum" sz="quarter" idx="12"/>
          </p:nvPr>
        </p:nvSpPr>
        <p:spPr/>
        <p:txBody>
          <a:bodyPr/>
          <a:lstStyle/>
          <a:p>
            <a:fld id="{667C65CE-939C-4513-9A9A-E27E33898ACC}" type="slidenum">
              <a:rPr lang="ja-JP" altLang="en-US" smtClean="0"/>
              <a:pPr/>
              <a:t>31</a:t>
            </a:fld>
            <a:endParaRPr lang="ja-JP" altLang="en-US"/>
          </a:p>
        </p:txBody>
      </p:sp>
    </p:spTree>
    <p:extLst>
      <p:ext uri="{BB962C8B-B14F-4D97-AF65-F5344CB8AC3E}">
        <p14:creationId xmlns:p14="http://schemas.microsoft.com/office/powerpoint/2010/main" val="32606038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pPr algn="r"/>
            <a:r>
              <a:rPr kumimoji="1" lang="en-US" altLang="ja-JP" b="1" dirty="0" err="1" smtClean="0"/>
              <a:t>HRPSVCPlugin</a:t>
            </a:r>
            <a:endParaRPr kumimoji="1" lang="ja-JP" altLang="en-US" b="1" dirty="0"/>
          </a:p>
        </p:txBody>
      </p:sp>
      <p:sp>
        <p:nvSpPr>
          <p:cNvPr id="3" name="コンテンツ プレースホルダー 2"/>
          <p:cNvSpPr>
            <a:spLocks noGrp="1"/>
          </p:cNvSpPr>
          <p:nvPr>
            <p:ph idx="1"/>
          </p:nvPr>
        </p:nvSpPr>
        <p:spPr/>
        <p:txBody>
          <a:bodyPr/>
          <a:lstStyle/>
          <a:p>
            <a:r>
              <a:rPr lang="ja-JP" altLang="en-US" smtClean="0"/>
              <a:t>プラグイン名</a:t>
            </a:r>
            <a:endParaRPr lang="en-US" altLang="ja-JP" smtClean="0"/>
          </a:p>
          <a:p>
            <a:pPr lvl="1"/>
            <a:r>
              <a:rPr lang="en-US" altLang="ja-JP" smtClean="0"/>
              <a:t>HRPSVCPlugin</a:t>
            </a:r>
          </a:p>
          <a:p>
            <a:r>
              <a:rPr lang="ja-JP" altLang="en-US" smtClean="0"/>
              <a:t>プラグインタイプ</a:t>
            </a:r>
            <a:endParaRPr lang="en-US" altLang="ja-JP" smtClean="0"/>
          </a:p>
          <a:p>
            <a:pPr lvl="1"/>
            <a:r>
              <a:rPr lang="ja-JP" altLang="en-US" smtClean="0"/>
              <a:t>スループラグイン</a:t>
            </a:r>
            <a:endParaRPr lang="en-US" altLang="ja-JP" smtClean="0"/>
          </a:p>
          <a:p>
            <a:r>
              <a:rPr lang="ja-JP" altLang="en-US" smtClean="0"/>
              <a:t>プラグイン概要</a:t>
            </a:r>
            <a:endParaRPr lang="en-US" altLang="ja-JP" smtClean="0"/>
          </a:p>
          <a:p>
            <a:pPr lvl="1"/>
            <a:r>
              <a:rPr lang="en-US" altLang="ja-JP" smtClean="0"/>
              <a:t>HRP3</a:t>
            </a:r>
            <a:r>
              <a:rPr lang="ja-JP" altLang="en-US" smtClean="0"/>
              <a:t>拡張サービスコールプラグイン</a:t>
            </a:r>
            <a:endParaRPr lang="en-US" altLang="ja-JP" smtClean="0"/>
          </a:p>
          <a:p>
            <a:r>
              <a:rPr lang="ja-JP" altLang="en-US" smtClean="0"/>
              <a:t>作用</a:t>
            </a:r>
            <a:endParaRPr lang="en-US" altLang="ja-JP" smtClean="0"/>
          </a:p>
          <a:p>
            <a:pPr lvl="1"/>
            <a:r>
              <a:rPr lang="ja-JP" altLang="en-US" smtClean="0"/>
              <a:t>ユーザードメインからカーネルドメインへの結合に必要な、拡張サービスコール呼び元セル、同本体セルを生成し、挿入する</a:t>
            </a:r>
          </a:p>
          <a:p>
            <a:r>
              <a:rPr lang="ja-JP" altLang="en-US" smtClean="0"/>
              <a:t>関数の戻り値</a:t>
            </a:r>
            <a:endParaRPr lang="en-US" altLang="ja-JP" smtClean="0"/>
          </a:p>
          <a:p>
            <a:pPr lvl="1"/>
            <a:r>
              <a:rPr lang="en-US" altLang="ja-JP" smtClean="0"/>
              <a:t>ER </a:t>
            </a:r>
            <a:r>
              <a:rPr lang="ja-JP" altLang="en-US" smtClean="0"/>
              <a:t>まはた </a:t>
            </a:r>
            <a:r>
              <a:rPr lang="en-US" altLang="ja-JP" smtClean="0"/>
              <a:t>ER_UINT </a:t>
            </a:r>
            <a:r>
              <a:rPr lang="ja-JP" altLang="en-US" smtClean="0"/>
              <a:t>を推奨 </a:t>
            </a:r>
            <a:r>
              <a:rPr lang="en-US" altLang="ja-JP" smtClean="0"/>
              <a:t>(</a:t>
            </a:r>
            <a:r>
              <a:rPr lang="ja-JP" altLang="en-US" smtClean="0"/>
              <a:t>エラーが返る可能性があるため</a:t>
            </a:r>
            <a:r>
              <a:rPr lang="en-US" altLang="ja-JP" smtClean="0"/>
              <a:t>)</a:t>
            </a:r>
          </a:p>
          <a:p>
            <a:pPr lvl="1"/>
            <a:r>
              <a:rPr lang="ja-JP" altLang="en-US" smtClean="0"/>
              <a:t>整数型、または</a:t>
            </a:r>
            <a:r>
              <a:rPr lang="en-US" altLang="ja-JP" smtClean="0"/>
              <a:t>void</a:t>
            </a:r>
            <a:r>
              <a:rPr lang="ja-JP" altLang="en-US" smtClean="0"/>
              <a:t>型は可 </a:t>
            </a:r>
            <a:r>
              <a:rPr lang="en-US" altLang="ja-JP" smtClean="0"/>
              <a:t>(</a:t>
            </a:r>
            <a:r>
              <a:rPr lang="ja-JP" altLang="en-US" smtClean="0"/>
              <a:t>それ以外は不可</a:t>
            </a:r>
            <a:r>
              <a:rPr lang="en-US" altLang="ja-JP" smtClean="0"/>
              <a:t>)</a:t>
            </a:r>
          </a:p>
          <a:p>
            <a:pPr lvl="2"/>
            <a:r>
              <a:rPr lang="ja-JP" altLang="en-US" smtClean="0"/>
              <a:t>整数型には ブール型</a:t>
            </a:r>
            <a:r>
              <a:rPr lang="en-US" altLang="ja-JP" smtClean="0"/>
              <a:t>, </a:t>
            </a:r>
            <a:r>
              <a:rPr lang="ja-JP" altLang="en-US" smtClean="0"/>
              <a:t>文字型を含む</a:t>
            </a:r>
            <a:endParaRPr lang="en-US" altLang="ja-JP" smtClean="0"/>
          </a:p>
          <a:p>
            <a:pPr lvl="2"/>
            <a:r>
              <a:rPr lang="ja-JP" altLang="en-US" smtClean="0"/>
              <a:t>整数型が </a:t>
            </a:r>
            <a:r>
              <a:rPr lang="en-US" altLang="ja-JP" smtClean="0"/>
              <a:t>intptr_t </a:t>
            </a:r>
            <a:r>
              <a:rPr lang="ja-JP" altLang="en-US" smtClean="0"/>
              <a:t>の場合、ポインタ値のチェックが行われない。プラグインは、</a:t>
            </a:r>
            <a:r>
              <a:rPr lang="en-US" altLang="ja-JP" smtClean="0"/>
              <a:t>teccsgen </a:t>
            </a:r>
            <a:r>
              <a:rPr lang="ja-JP" altLang="en-US" smtClean="0"/>
              <a:t>実行時情報を出力する</a:t>
            </a:r>
          </a:p>
          <a:p>
            <a:pPr lvl="2"/>
            <a:endParaRPr lang="en-US" altLang="ja-JP" dirty="0" smtClean="0"/>
          </a:p>
        </p:txBody>
      </p:sp>
      <p:sp>
        <p:nvSpPr>
          <p:cNvPr id="4" name="スライド番号プレースホルダー 3"/>
          <p:cNvSpPr>
            <a:spLocks noGrp="1"/>
          </p:cNvSpPr>
          <p:nvPr>
            <p:ph type="sldNum" sz="quarter" idx="12"/>
          </p:nvPr>
        </p:nvSpPr>
        <p:spPr/>
        <p:txBody>
          <a:bodyPr/>
          <a:lstStyle/>
          <a:p>
            <a:fld id="{667C65CE-939C-4513-9A9A-E27E33898ACC}" type="slidenum">
              <a:rPr lang="ja-JP" altLang="en-US" smtClean="0"/>
              <a:pPr/>
              <a:t>32</a:t>
            </a:fld>
            <a:endParaRPr lang="ja-JP" altLang="en-US"/>
          </a:p>
        </p:txBody>
      </p:sp>
    </p:spTree>
    <p:extLst>
      <p:ext uri="{BB962C8B-B14F-4D97-AF65-F5344CB8AC3E}">
        <p14:creationId xmlns:p14="http://schemas.microsoft.com/office/powerpoint/2010/main" val="26728014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r"/>
            <a:r>
              <a:rPr lang="en-US" altLang="ja-JP" b="1" dirty="0" err="1"/>
              <a:t>HRPSVCPlugin</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sz="2000" u="sng" dirty="0"/>
              <a:t>関数</a:t>
            </a:r>
            <a:r>
              <a:rPr lang="ja-JP" altLang="en-US" sz="2000" u="sng" dirty="0" smtClean="0"/>
              <a:t>の引数</a:t>
            </a:r>
            <a:endParaRPr lang="en-US" altLang="ja-JP" sz="2000" dirty="0"/>
          </a:p>
          <a:p>
            <a:pPr lvl="1"/>
            <a:r>
              <a:rPr lang="en-US" altLang="ja-JP" dirty="0"/>
              <a:t>in, out, </a:t>
            </a:r>
            <a:r>
              <a:rPr lang="en-US" altLang="ja-JP" dirty="0" err="1"/>
              <a:t>inout</a:t>
            </a:r>
            <a:r>
              <a:rPr lang="en-US" altLang="ja-JP" dirty="0"/>
              <a:t> </a:t>
            </a:r>
            <a:r>
              <a:rPr lang="ja-JP" altLang="en-US" dirty="0"/>
              <a:t>に制限する </a:t>
            </a:r>
            <a:r>
              <a:rPr lang="en-US" altLang="ja-JP" dirty="0"/>
              <a:t>(send, receive </a:t>
            </a:r>
            <a:r>
              <a:rPr lang="ja-JP" altLang="en-US" dirty="0"/>
              <a:t>は不可</a:t>
            </a:r>
            <a:r>
              <a:rPr lang="en-US" altLang="ja-JP" dirty="0"/>
              <a:t>)</a:t>
            </a:r>
          </a:p>
          <a:p>
            <a:pPr lvl="1"/>
            <a:r>
              <a:rPr lang="ja-JP" altLang="en-US" dirty="0"/>
              <a:t>引数の個数は、</a:t>
            </a:r>
            <a:r>
              <a:rPr lang="en-US" altLang="ja-JP" dirty="0"/>
              <a:t>5</a:t>
            </a:r>
            <a:r>
              <a:rPr lang="ja-JP" altLang="en-US" dirty="0"/>
              <a:t>つ以内</a:t>
            </a:r>
            <a:endParaRPr lang="en-US" altLang="ja-JP" dirty="0"/>
          </a:p>
          <a:p>
            <a:pPr lvl="1"/>
            <a:r>
              <a:rPr lang="ja-JP" altLang="en-US" dirty="0"/>
              <a:t>型は、</a:t>
            </a:r>
            <a:r>
              <a:rPr lang="en-US" altLang="ja-JP" dirty="0"/>
              <a:t>in </a:t>
            </a:r>
            <a:r>
              <a:rPr lang="ja-JP" altLang="en-US" dirty="0"/>
              <a:t>の場合、整数型、または、ポインタ型に限定する </a:t>
            </a:r>
            <a:r>
              <a:rPr lang="en-US" altLang="ja-JP" dirty="0"/>
              <a:t>(</a:t>
            </a:r>
            <a:r>
              <a:rPr lang="ja-JP" altLang="en-US" dirty="0"/>
              <a:t>構造体型、浮動</a:t>
            </a:r>
            <a:r>
              <a:rPr lang="ja-JP" altLang="en-US" dirty="0" smtClean="0"/>
              <a:t>小数型、配列型は</a:t>
            </a:r>
            <a:r>
              <a:rPr lang="ja-JP" altLang="en-US" dirty="0"/>
              <a:t>不可）、</a:t>
            </a:r>
            <a:r>
              <a:rPr lang="en-US" altLang="ja-JP" dirty="0"/>
              <a:t>out, </a:t>
            </a:r>
            <a:r>
              <a:rPr lang="en-US" altLang="ja-JP" dirty="0" err="1"/>
              <a:t>inout</a:t>
            </a:r>
            <a:r>
              <a:rPr lang="en-US" altLang="ja-JP" dirty="0"/>
              <a:t> </a:t>
            </a:r>
            <a:r>
              <a:rPr lang="ja-JP" altLang="en-US" dirty="0"/>
              <a:t>の場合、ポインタ型でなければならない</a:t>
            </a:r>
            <a:endParaRPr lang="en-US" altLang="ja-JP" dirty="0"/>
          </a:p>
          <a:p>
            <a:pPr lvl="1"/>
            <a:r>
              <a:rPr lang="ja-JP" altLang="en-US" dirty="0"/>
              <a:t>ポインタ型の参照先は、整数型、浮動小数型、構造体型に限定する</a:t>
            </a:r>
            <a:endParaRPr lang="en-US" altLang="ja-JP" dirty="0"/>
          </a:p>
          <a:p>
            <a:pPr lvl="1"/>
            <a:r>
              <a:rPr lang="ja-JP" altLang="en-US" dirty="0"/>
              <a:t>ポインタ型は </a:t>
            </a:r>
            <a:r>
              <a:rPr lang="en-US" altLang="ja-JP" dirty="0" err="1"/>
              <a:t>size_is</a:t>
            </a:r>
            <a:r>
              <a:rPr lang="en-US" altLang="ja-JP" dirty="0"/>
              <a:t>, string </a:t>
            </a:r>
            <a:r>
              <a:rPr lang="ja-JP" altLang="en-US" dirty="0" smtClean="0"/>
              <a:t>指定</a:t>
            </a:r>
            <a:r>
              <a:rPr lang="ja-JP" altLang="en-US" dirty="0"/>
              <a:t>することも</a:t>
            </a:r>
            <a:r>
              <a:rPr lang="ja-JP" altLang="en-US" dirty="0" smtClean="0"/>
              <a:t>可能。ただし </a:t>
            </a:r>
            <a:r>
              <a:rPr lang="en-US" altLang="ja-JP" dirty="0" smtClean="0"/>
              <a:t>out </a:t>
            </a:r>
            <a:r>
              <a:rPr lang="ja-JP" altLang="en-US" dirty="0" smtClean="0"/>
              <a:t>の場合 </a:t>
            </a:r>
            <a:r>
              <a:rPr lang="en-US" altLang="ja-JP" dirty="0" smtClean="0"/>
              <a:t>string </a:t>
            </a:r>
            <a:r>
              <a:rPr lang="ja-JP" altLang="en-US" dirty="0" smtClean="0"/>
              <a:t>の引数を省略できない</a:t>
            </a:r>
            <a:endParaRPr lang="en-US" altLang="ja-JP" dirty="0" smtClean="0"/>
          </a:p>
          <a:p>
            <a:pPr lvl="2"/>
            <a:r>
              <a:rPr lang="en-US" altLang="ja-JP" dirty="0" smtClean="0"/>
              <a:t>string </a:t>
            </a:r>
            <a:r>
              <a:rPr lang="ja-JP" altLang="en-US" dirty="0" smtClean="0"/>
              <a:t>の引数が省略された場合 </a:t>
            </a:r>
            <a:r>
              <a:rPr lang="en-US" altLang="ja-JP" dirty="0" err="1" smtClean="0"/>
              <a:t>prb_str</a:t>
            </a:r>
            <a:r>
              <a:rPr lang="en-US" altLang="ja-JP" dirty="0" smtClean="0"/>
              <a:t> </a:t>
            </a:r>
            <a:r>
              <a:rPr lang="ja-JP" altLang="en-US" dirty="0" smtClean="0"/>
              <a:t>関数によりチェック</a:t>
            </a:r>
            <a:endParaRPr lang="en-US" altLang="ja-JP" dirty="0" smtClean="0"/>
          </a:p>
          <a:p>
            <a:pPr lvl="2"/>
            <a:r>
              <a:rPr lang="ja-JP" altLang="en-US" dirty="0"/>
              <a:t>他</a:t>
            </a:r>
            <a:r>
              <a:rPr lang="ja-JP" altLang="en-US" dirty="0" smtClean="0"/>
              <a:t>は </a:t>
            </a:r>
            <a:r>
              <a:rPr lang="en-US" altLang="ja-JP" dirty="0" err="1" smtClean="0"/>
              <a:t>prb_mem</a:t>
            </a:r>
            <a:r>
              <a:rPr lang="en-US" altLang="ja-JP" dirty="0" smtClean="0"/>
              <a:t> </a:t>
            </a:r>
            <a:r>
              <a:rPr lang="ja-JP" altLang="en-US" dirty="0" smtClean="0"/>
              <a:t>関数によりチェック</a:t>
            </a:r>
            <a:endParaRPr lang="en-US" altLang="ja-JP" dirty="0"/>
          </a:p>
          <a:p>
            <a:pPr lvl="1"/>
            <a:r>
              <a:rPr lang="ja-JP" altLang="en-US" dirty="0"/>
              <a:t>構造体型のメンバは、整数型、浮動小数型、配列型に限定する</a:t>
            </a:r>
            <a:endParaRPr lang="en-US" altLang="ja-JP" dirty="0"/>
          </a:p>
          <a:p>
            <a:pPr lvl="1"/>
            <a:r>
              <a:rPr lang="ja-JP" altLang="en-US" dirty="0"/>
              <a:t>構造体型のメンバの</a:t>
            </a:r>
            <a:r>
              <a:rPr lang="ja-JP" altLang="en-US" dirty="0" smtClean="0"/>
              <a:t>配列型の要素は</a:t>
            </a:r>
            <a:r>
              <a:rPr lang="ja-JP" altLang="en-US" dirty="0"/>
              <a:t>、整数型、浮動小数型に限定する</a:t>
            </a:r>
            <a:endParaRPr lang="en-US" altLang="ja-JP" dirty="0"/>
          </a:p>
          <a:p>
            <a:pPr lvl="1"/>
            <a:r>
              <a:rPr lang="ja-JP" altLang="en-US" dirty="0"/>
              <a:t>整数型には ブール型</a:t>
            </a:r>
            <a:r>
              <a:rPr lang="en-US" altLang="ja-JP" dirty="0"/>
              <a:t>, </a:t>
            </a:r>
            <a:r>
              <a:rPr lang="ja-JP" altLang="en-US" dirty="0"/>
              <a:t>文字型を含む</a:t>
            </a:r>
            <a:endParaRPr lang="en-US" altLang="ja-JP" dirty="0"/>
          </a:p>
          <a:p>
            <a:pPr lvl="1"/>
            <a:r>
              <a:rPr lang="ja-JP" altLang="en-US" dirty="0"/>
              <a:t>整数型が </a:t>
            </a:r>
            <a:r>
              <a:rPr lang="en-US" altLang="ja-JP" dirty="0" err="1"/>
              <a:t>intptr_t</a:t>
            </a:r>
            <a:r>
              <a:rPr lang="en-US" altLang="ja-JP" dirty="0"/>
              <a:t> </a:t>
            </a:r>
            <a:r>
              <a:rPr lang="ja-JP" altLang="en-US" dirty="0"/>
              <a:t>の場合、ポインタ値のチェックが行われない</a:t>
            </a:r>
            <a:r>
              <a:rPr lang="ja-JP" altLang="en-US" dirty="0" smtClean="0"/>
              <a:t>。</a:t>
            </a:r>
            <a:r>
              <a:rPr lang="ja-JP" altLang="en-US" dirty="0"/>
              <a:t>プラグインは、</a:t>
            </a:r>
            <a:r>
              <a:rPr lang="en-US" altLang="ja-JP" dirty="0" err="1"/>
              <a:t>teccsgen</a:t>
            </a:r>
            <a:r>
              <a:rPr lang="en-US" altLang="ja-JP" dirty="0"/>
              <a:t> </a:t>
            </a:r>
            <a:r>
              <a:rPr lang="ja-JP" altLang="en-US" dirty="0"/>
              <a:t>実行時情報を出力</a:t>
            </a:r>
            <a:r>
              <a:rPr lang="ja-JP" altLang="en-US" dirty="0" smtClean="0"/>
              <a:t>する</a:t>
            </a:r>
            <a:endParaRPr lang="ja-JP" altLang="en-US" dirty="0"/>
          </a:p>
        </p:txBody>
      </p:sp>
      <p:sp>
        <p:nvSpPr>
          <p:cNvPr id="4" name="スライド番号プレースホルダー 3"/>
          <p:cNvSpPr>
            <a:spLocks noGrp="1"/>
          </p:cNvSpPr>
          <p:nvPr>
            <p:ph type="sldNum" sz="quarter" idx="12"/>
          </p:nvPr>
        </p:nvSpPr>
        <p:spPr/>
        <p:txBody>
          <a:bodyPr/>
          <a:lstStyle/>
          <a:p>
            <a:fld id="{667C65CE-939C-4513-9A9A-E27E33898ACC}" type="slidenum">
              <a:rPr lang="ja-JP" altLang="en-US" smtClean="0"/>
              <a:pPr/>
              <a:t>33</a:t>
            </a:fld>
            <a:endParaRPr lang="ja-JP" altLang="en-US"/>
          </a:p>
        </p:txBody>
      </p:sp>
    </p:spTree>
    <p:extLst>
      <p:ext uri="{BB962C8B-B14F-4D97-AF65-F5344CB8AC3E}">
        <p14:creationId xmlns:p14="http://schemas.microsoft.com/office/powerpoint/2010/main" val="37453233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pPr algn="r"/>
            <a:r>
              <a:rPr kumimoji="1" lang="en-US" altLang="ja-JP" b="1" dirty="0" err="1" smtClean="0"/>
              <a:t>HRPRPCPlugin</a:t>
            </a:r>
            <a:endParaRPr kumimoji="1" lang="ja-JP" altLang="en-US" b="1" dirty="0"/>
          </a:p>
        </p:txBody>
      </p:sp>
      <p:sp>
        <p:nvSpPr>
          <p:cNvPr id="3" name="コンテンツ プレースホルダー 2"/>
          <p:cNvSpPr>
            <a:spLocks noGrp="1"/>
          </p:cNvSpPr>
          <p:nvPr>
            <p:ph idx="1"/>
          </p:nvPr>
        </p:nvSpPr>
        <p:spPr/>
        <p:txBody>
          <a:bodyPr>
            <a:normAutofit lnSpcReduction="10000"/>
          </a:bodyPr>
          <a:lstStyle/>
          <a:p>
            <a:r>
              <a:rPr lang="ja-JP" altLang="en-US" dirty="0" smtClean="0"/>
              <a:t>プラグイン名</a:t>
            </a:r>
            <a:endParaRPr lang="en-US" altLang="ja-JP" dirty="0" smtClean="0"/>
          </a:p>
          <a:p>
            <a:pPr lvl="1"/>
            <a:r>
              <a:rPr lang="en-US" altLang="ja-JP" dirty="0" err="1" smtClean="0"/>
              <a:t>HRPRPCPlugin</a:t>
            </a:r>
            <a:endParaRPr lang="en-US" altLang="ja-JP" dirty="0" smtClean="0"/>
          </a:p>
          <a:p>
            <a:r>
              <a:rPr lang="ja-JP" altLang="en-US" dirty="0" smtClean="0"/>
              <a:t>プラグインタイプ</a:t>
            </a:r>
            <a:endParaRPr lang="en-US" altLang="ja-JP" dirty="0" smtClean="0"/>
          </a:p>
          <a:p>
            <a:pPr lvl="1"/>
            <a:r>
              <a:rPr lang="ja-JP" altLang="en-US" dirty="0" smtClean="0"/>
              <a:t>スループラグイン</a:t>
            </a:r>
            <a:endParaRPr lang="en-US" altLang="ja-JP" dirty="0" smtClean="0"/>
          </a:p>
          <a:p>
            <a:r>
              <a:rPr lang="ja-JP" altLang="en-US" dirty="0" smtClean="0"/>
              <a:t>プラグイン概要</a:t>
            </a:r>
            <a:endParaRPr lang="en-US" altLang="ja-JP" dirty="0" smtClean="0"/>
          </a:p>
          <a:p>
            <a:pPr lvl="1"/>
            <a:r>
              <a:rPr lang="en-US" altLang="ja-JP" dirty="0" smtClean="0"/>
              <a:t>HRP3</a:t>
            </a:r>
            <a:r>
              <a:rPr lang="ja-JP" altLang="en-US" dirty="0" smtClean="0"/>
              <a:t> </a:t>
            </a:r>
            <a:r>
              <a:rPr lang="en-US" altLang="ja-JP" dirty="0" smtClean="0"/>
              <a:t>RPC </a:t>
            </a:r>
            <a:r>
              <a:rPr lang="ja-JP" altLang="en-US" dirty="0" smtClean="0"/>
              <a:t>プラグイン</a:t>
            </a:r>
            <a:endParaRPr lang="en-US" altLang="ja-JP" dirty="0" smtClean="0"/>
          </a:p>
          <a:p>
            <a:r>
              <a:rPr lang="ja-JP" altLang="en-US" dirty="0" smtClean="0"/>
              <a:t>作用</a:t>
            </a:r>
            <a:endParaRPr lang="en-US" altLang="ja-JP" dirty="0" smtClean="0"/>
          </a:p>
          <a:p>
            <a:pPr lvl="1"/>
            <a:r>
              <a:rPr lang="ja-JP" altLang="en-US" dirty="0" smtClean="0"/>
              <a:t>ユーザードメインから異なるユーザードメインへの結合に必要な、マーシャラ、チャンネル</a:t>
            </a:r>
            <a:r>
              <a:rPr lang="ja-JP" altLang="en-US" dirty="0"/>
              <a:t>、アンマーシャラから構成されるリモート呼出しチャンネル</a:t>
            </a:r>
            <a:r>
              <a:rPr lang="ja-JP" altLang="en-US" dirty="0" smtClean="0"/>
              <a:t>を挿入する。チャンネルには 、メッセージバッファを用いる。マーシャラ、アンマーシャラは、オペイク</a:t>
            </a:r>
            <a:r>
              <a:rPr lang="en-US" altLang="ja-JP" dirty="0" smtClean="0"/>
              <a:t>RPC</a:t>
            </a:r>
            <a:r>
              <a:rPr lang="ja-JP" altLang="en-US" smtClean="0"/>
              <a:t>プラグインをベース</a:t>
            </a:r>
            <a:endParaRPr lang="ja-JP" altLang="en-US" dirty="0" smtClean="0"/>
          </a:p>
          <a:p>
            <a:r>
              <a:rPr lang="ja-JP" altLang="en-US" dirty="0" smtClean="0"/>
              <a:t>関数の戻り値</a:t>
            </a:r>
            <a:endParaRPr lang="en-US" altLang="ja-JP" dirty="0" smtClean="0"/>
          </a:p>
          <a:p>
            <a:pPr lvl="1"/>
            <a:r>
              <a:rPr lang="en-US" altLang="ja-JP" dirty="0" smtClean="0"/>
              <a:t>ER </a:t>
            </a:r>
            <a:r>
              <a:rPr lang="ja-JP" altLang="en-US" dirty="0" smtClean="0"/>
              <a:t>まはた </a:t>
            </a:r>
            <a:r>
              <a:rPr lang="en-US" altLang="ja-JP" dirty="0" smtClean="0"/>
              <a:t>ER_UINT </a:t>
            </a:r>
            <a:r>
              <a:rPr lang="ja-JP" altLang="en-US" dirty="0" smtClean="0"/>
              <a:t>を推奨 </a:t>
            </a:r>
            <a:r>
              <a:rPr lang="en-US" altLang="ja-JP" dirty="0" smtClean="0"/>
              <a:t>(</a:t>
            </a:r>
            <a:r>
              <a:rPr lang="ja-JP" altLang="en-US" dirty="0" smtClean="0"/>
              <a:t>エラーが返る可能性があるため</a:t>
            </a:r>
            <a:r>
              <a:rPr lang="en-US" altLang="ja-JP" dirty="0" smtClean="0"/>
              <a:t>)</a:t>
            </a:r>
          </a:p>
          <a:p>
            <a:pPr lvl="1"/>
            <a:r>
              <a:rPr lang="ja-JP" altLang="en-US" dirty="0" smtClean="0"/>
              <a:t>整数型、または</a:t>
            </a:r>
            <a:r>
              <a:rPr lang="en-US" altLang="ja-JP" dirty="0" smtClean="0"/>
              <a:t>void</a:t>
            </a:r>
            <a:r>
              <a:rPr lang="ja-JP" altLang="en-US" dirty="0" smtClean="0"/>
              <a:t>型は可 </a:t>
            </a:r>
            <a:r>
              <a:rPr lang="en-US" altLang="ja-JP" dirty="0" smtClean="0"/>
              <a:t>(</a:t>
            </a:r>
            <a:r>
              <a:rPr lang="ja-JP" altLang="en-US" dirty="0" smtClean="0"/>
              <a:t>それ以外は不可</a:t>
            </a:r>
            <a:r>
              <a:rPr lang="en-US" altLang="ja-JP" dirty="0" smtClean="0"/>
              <a:t>)</a:t>
            </a:r>
          </a:p>
          <a:p>
            <a:pPr lvl="2"/>
            <a:r>
              <a:rPr lang="ja-JP" altLang="en-US" dirty="0" smtClean="0"/>
              <a:t>整数型には ブール型</a:t>
            </a:r>
            <a:r>
              <a:rPr lang="en-US" altLang="ja-JP" dirty="0" smtClean="0"/>
              <a:t>, </a:t>
            </a:r>
            <a:r>
              <a:rPr lang="ja-JP" altLang="en-US" dirty="0" smtClean="0"/>
              <a:t>文字型を含む</a:t>
            </a:r>
            <a:endParaRPr lang="en-US" altLang="ja-JP" dirty="0" smtClean="0"/>
          </a:p>
          <a:p>
            <a:pPr lvl="2"/>
            <a:r>
              <a:rPr lang="ja-JP" altLang="en-US" dirty="0" smtClean="0"/>
              <a:t>整数型が </a:t>
            </a:r>
            <a:r>
              <a:rPr lang="en-US" altLang="ja-JP" dirty="0" err="1" smtClean="0"/>
              <a:t>intptr_t</a:t>
            </a:r>
            <a:r>
              <a:rPr lang="en-US" altLang="ja-JP" dirty="0" smtClean="0"/>
              <a:t> </a:t>
            </a:r>
            <a:r>
              <a:rPr lang="ja-JP" altLang="en-US" dirty="0" smtClean="0"/>
              <a:t>の場合、ポインタ値のチェックが行われない。プラグインは、</a:t>
            </a:r>
            <a:r>
              <a:rPr lang="en-US" altLang="ja-JP" dirty="0" err="1" smtClean="0"/>
              <a:t>teccsgen</a:t>
            </a:r>
            <a:r>
              <a:rPr lang="en-US" altLang="ja-JP" dirty="0" smtClean="0"/>
              <a:t> </a:t>
            </a:r>
            <a:r>
              <a:rPr lang="ja-JP" altLang="en-US" dirty="0" smtClean="0"/>
              <a:t>実行時情報を出力する</a:t>
            </a:r>
          </a:p>
          <a:p>
            <a:pPr lvl="2"/>
            <a:endParaRPr lang="en-US" altLang="ja-JP" dirty="0" smtClean="0"/>
          </a:p>
        </p:txBody>
      </p:sp>
      <p:sp>
        <p:nvSpPr>
          <p:cNvPr id="4" name="スライド番号プレースホルダー 3"/>
          <p:cNvSpPr>
            <a:spLocks noGrp="1"/>
          </p:cNvSpPr>
          <p:nvPr>
            <p:ph type="sldNum" sz="quarter" idx="12"/>
          </p:nvPr>
        </p:nvSpPr>
        <p:spPr/>
        <p:txBody>
          <a:bodyPr/>
          <a:lstStyle/>
          <a:p>
            <a:fld id="{667C65CE-939C-4513-9A9A-E27E33898ACC}" type="slidenum">
              <a:rPr lang="ja-JP" altLang="en-US" smtClean="0"/>
              <a:pPr/>
              <a:t>34</a:t>
            </a:fld>
            <a:endParaRPr lang="ja-JP" altLang="en-US"/>
          </a:p>
        </p:txBody>
      </p:sp>
    </p:spTree>
    <p:extLst>
      <p:ext uri="{BB962C8B-B14F-4D97-AF65-F5344CB8AC3E}">
        <p14:creationId xmlns:p14="http://schemas.microsoft.com/office/powerpoint/2010/main" val="3877425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pPr marL="0" indent="0">
              <a:buNone/>
            </a:pPr>
            <a:r>
              <a:rPr lang="ja-JP" altLang="en-US" u="sng" dirty="0"/>
              <a:t>概要</a:t>
            </a:r>
            <a:endParaRPr lang="en-US" altLang="ja-JP" u="sng" dirty="0" smtClean="0"/>
          </a:p>
          <a:p>
            <a:r>
              <a:rPr lang="en-US" altLang="ja-JP" dirty="0" smtClean="0"/>
              <a:t>TOPPPERS/HRP3</a:t>
            </a:r>
            <a:r>
              <a:rPr lang="ja-JP" altLang="en-US" dirty="0" smtClean="0"/>
              <a:t> での </a:t>
            </a:r>
            <a:r>
              <a:rPr lang="en-US" altLang="ja-JP" dirty="0" smtClean="0"/>
              <a:t>TECS </a:t>
            </a:r>
            <a:r>
              <a:rPr lang="ja-JP" altLang="en-US" dirty="0" smtClean="0"/>
              <a:t>の役割を説明する</a:t>
            </a:r>
            <a:endParaRPr lang="en-US" altLang="ja-JP" dirty="0" smtClean="0"/>
          </a:p>
          <a:p>
            <a:pPr lvl="1"/>
            <a:r>
              <a:rPr lang="en-US" altLang="ja-JP" dirty="0" smtClean="0"/>
              <a:t>TOPPERS/HRP3 </a:t>
            </a:r>
            <a:r>
              <a:rPr lang="ja-JP" altLang="en-US" dirty="0" smtClean="0"/>
              <a:t>の仕様であることを明示しない場合、</a:t>
            </a:r>
            <a:r>
              <a:rPr lang="en-US" altLang="ja-JP" dirty="0" smtClean="0"/>
              <a:t>TECS </a:t>
            </a:r>
            <a:r>
              <a:rPr lang="ja-JP" altLang="en-US" dirty="0" smtClean="0"/>
              <a:t>の仕様を説明</a:t>
            </a:r>
            <a:endParaRPr lang="en-US" altLang="ja-JP" dirty="0" smtClean="0"/>
          </a:p>
          <a:p>
            <a:pPr lvl="1"/>
            <a:r>
              <a:rPr lang="en-US" altLang="ja-JP" dirty="0" smtClean="0"/>
              <a:t>TECS </a:t>
            </a:r>
            <a:r>
              <a:rPr lang="ja-JP" altLang="en-US" dirty="0" smtClean="0"/>
              <a:t>化以外については、</a:t>
            </a:r>
            <a:r>
              <a:rPr lang="en-US" altLang="ja-JP" dirty="0" smtClean="0"/>
              <a:t>TOPPERS </a:t>
            </a:r>
            <a:r>
              <a:rPr lang="ja-JP" altLang="en-US" dirty="0" smtClean="0"/>
              <a:t>統合仕様書 </a:t>
            </a:r>
            <a:r>
              <a:rPr lang="en-US" altLang="ja-JP" dirty="0" smtClean="0"/>
              <a:t>V3.1 </a:t>
            </a:r>
            <a:r>
              <a:rPr lang="ja-JP" altLang="en-US" dirty="0" smtClean="0"/>
              <a:t>を参照</a:t>
            </a:r>
            <a:endParaRPr lang="en-US" altLang="ja-JP" dirty="0" smtClean="0"/>
          </a:p>
          <a:p>
            <a:pPr lvl="1"/>
            <a:r>
              <a:rPr kumimoji="1" lang="en-US" altLang="ja-JP" dirty="0" smtClean="0"/>
              <a:t>TECS</a:t>
            </a:r>
            <a:r>
              <a:rPr kumimoji="1" lang="ja-JP" altLang="en-US" dirty="0" smtClean="0"/>
              <a:t>ジェネレータ </a:t>
            </a:r>
            <a:r>
              <a:rPr kumimoji="1" lang="en-US" altLang="ja-JP" dirty="0" smtClean="0"/>
              <a:t>V1.6.0 </a:t>
            </a:r>
            <a:r>
              <a:rPr kumimoji="1" lang="ja-JP" altLang="en-US" dirty="0" smtClean="0"/>
              <a:t>から </a:t>
            </a:r>
            <a:r>
              <a:rPr lang="en-US" altLang="ja-JP" dirty="0"/>
              <a:t> </a:t>
            </a:r>
            <a:r>
              <a:rPr lang="en-US" altLang="ja-JP" dirty="0" smtClean="0"/>
              <a:t>TOPPERS/HRP3 </a:t>
            </a:r>
            <a:r>
              <a:rPr lang="ja-JP" altLang="en-US" dirty="0" smtClean="0"/>
              <a:t>を</a:t>
            </a:r>
            <a:r>
              <a:rPr kumimoji="1" lang="ja-JP" altLang="en-US" dirty="0" smtClean="0"/>
              <a:t>正式サポート</a:t>
            </a:r>
            <a:endParaRPr kumimoji="1" lang="en-US" altLang="ja-JP" dirty="0" smtClean="0"/>
          </a:p>
          <a:p>
            <a:pPr lvl="2"/>
            <a:r>
              <a:rPr lang="ja-JP" altLang="en-US" dirty="0"/>
              <a:t>本書</a:t>
            </a:r>
            <a:r>
              <a:rPr lang="ja-JP" altLang="en-US" dirty="0" smtClean="0"/>
              <a:t>は </a:t>
            </a:r>
            <a:r>
              <a:rPr lang="en-US" altLang="ja-JP" dirty="0" smtClean="0"/>
              <a:t>V1.6.1 </a:t>
            </a:r>
            <a:r>
              <a:rPr lang="ja-JP" altLang="en-US" dirty="0" err="1" smtClean="0"/>
              <a:t>での</a:t>
            </a:r>
            <a:r>
              <a:rPr lang="ja-JP" altLang="en-US" dirty="0"/>
              <a:t>仕様</a:t>
            </a:r>
            <a:r>
              <a:rPr lang="ja-JP" altLang="en-US" dirty="0" smtClean="0"/>
              <a:t>を説明 </a:t>
            </a:r>
            <a:r>
              <a:rPr lang="en-US" altLang="ja-JP" dirty="0" smtClean="0"/>
              <a:t>(</a:t>
            </a:r>
            <a:r>
              <a:rPr lang="ja-JP" altLang="en-US" smtClean="0"/>
              <a:t>一部 </a:t>
            </a:r>
            <a:r>
              <a:rPr lang="en-US" altLang="ja-JP" smtClean="0"/>
              <a:t>V1.6.0 </a:t>
            </a:r>
            <a:r>
              <a:rPr lang="ja-JP" altLang="en-US" dirty="0" smtClean="0"/>
              <a:t>と相違</a:t>
            </a:r>
            <a:r>
              <a:rPr lang="en-US" altLang="ja-JP" dirty="0" smtClean="0"/>
              <a:t>)</a:t>
            </a:r>
            <a:endParaRPr kumimoji="1" lang="en-US" altLang="ja-JP" dirty="0" smtClean="0"/>
          </a:p>
          <a:p>
            <a:pPr marL="0" indent="0">
              <a:buNone/>
            </a:pPr>
            <a:r>
              <a:rPr lang="ja-JP" altLang="en-US" u="sng" dirty="0" smtClean="0">
                <a:latin typeface="+mn-ea"/>
                <a:cs typeface="Courier New" panose="02070309020205020404" pitchFamily="49" charset="0"/>
              </a:rPr>
              <a:t>特徴</a:t>
            </a:r>
            <a:endParaRPr lang="en-US" altLang="ja-JP" u="sng" dirty="0" smtClean="0">
              <a:latin typeface="+mn-ea"/>
              <a:cs typeface="Courier New" panose="02070309020205020404" pitchFamily="49" charset="0"/>
            </a:endParaRPr>
          </a:p>
          <a:p>
            <a:r>
              <a:rPr lang="en-US" altLang="ja-JP" dirty="0" smtClean="0">
                <a:latin typeface="+mn-ea"/>
                <a:cs typeface="Courier New" panose="02070309020205020404" pitchFamily="49" charset="0"/>
              </a:rPr>
              <a:t>TOPPERS/HRP3</a:t>
            </a:r>
            <a:r>
              <a:rPr lang="ja-JP" altLang="en-US" dirty="0">
                <a:latin typeface="+mn-ea"/>
                <a:cs typeface="Courier New" panose="02070309020205020404" pitchFamily="49" charset="0"/>
              </a:rPr>
              <a:t>の保護ドメイン</a:t>
            </a:r>
            <a:r>
              <a:rPr lang="ja-JP" altLang="en-US" dirty="0" smtClean="0">
                <a:latin typeface="+mn-ea"/>
                <a:cs typeface="Courier New" panose="02070309020205020404" pitchFamily="49" charset="0"/>
              </a:rPr>
              <a:t>を活用するにおいて、</a:t>
            </a:r>
            <a:r>
              <a:rPr lang="en-US" altLang="ja-JP" dirty="0" smtClean="0">
                <a:latin typeface="+mn-ea"/>
                <a:cs typeface="Courier New" panose="02070309020205020404" pitchFamily="49" charset="0"/>
              </a:rPr>
              <a:t>TECS </a:t>
            </a:r>
            <a:r>
              <a:rPr lang="ja-JP" altLang="en-US" dirty="0" err="1" smtClean="0">
                <a:latin typeface="+mn-ea"/>
                <a:cs typeface="Courier New" panose="02070309020205020404" pitchFamily="49" charset="0"/>
              </a:rPr>
              <a:t>は必</a:t>
            </a:r>
            <a:r>
              <a:rPr lang="ja-JP" altLang="en-US" dirty="0" smtClean="0">
                <a:latin typeface="+mn-ea"/>
                <a:cs typeface="Courier New" panose="02070309020205020404" pitchFamily="49" charset="0"/>
              </a:rPr>
              <a:t>需品といっても過言ではない</a:t>
            </a:r>
            <a:endParaRPr lang="en-US" altLang="ja-JP" dirty="0" smtClean="0">
              <a:latin typeface="+mn-ea"/>
              <a:cs typeface="Courier New" panose="02070309020205020404" pitchFamily="49" charset="0"/>
            </a:endParaRPr>
          </a:p>
          <a:p>
            <a:r>
              <a:rPr lang="ja-JP" altLang="en-US" dirty="0" smtClean="0">
                <a:latin typeface="+mn-ea"/>
                <a:cs typeface="Courier New" panose="02070309020205020404" pitchFamily="49" charset="0"/>
              </a:rPr>
              <a:t>コンポーネント図上で、どのように保護するか検討できる</a:t>
            </a:r>
            <a:endParaRPr lang="en-US" altLang="ja-JP" dirty="0" smtClean="0">
              <a:latin typeface="+mn-ea"/>
              <a:cs typeface="Courier New" panose="02070309020205020404" pitchFamily="49" charset="0"/>
            </a:endParaRPr>
          </a:p>
          <a:p>
            <a:pPr lvl="1"/>
            <a:r>
              <a:rPr lang="ja-JP" altLang="en-US" dirty="0" smtClean="0">
                <a:latin typeface="+mn-ea"/>
                <a:cs typeface="Courier New" panose="02070309020205020404" pitchFamily="49" charset="0"/>
              </a:rPr>
              <a:t>図で検討できるため、保護を可視化できる</a:t>
            </a:r>
            <a:endParaRPr lang="en-US" altLang="ja-JP" dirty="0" smtClean="0">
              <a:latin typeface="+mn-ea"/>
              <a:cs typeface="Courier New" panose="02070309020205020404" pitchFamily="49" charset="0"/>
            </a:endParaRPr>
          </a:p>
          <a:p>
            <a:r>
              <a:rPr lang="ja-JP" altLang="en-US" dirty="0" smtClean="0">
                <a:latin typeface="+mn-ea"/>
                <a:cs typeface="Courier New" panose="02070309020205020404" pitchFamily="49" charset="0"/>
              </a:rPr>
              <a:t>その</a:t>
            </a:r>
            <a:r>
              <a:rPr lang="ja-JP" altLang="en-US" dirty="0">
                <a:latin typeface="+mn-ea"/>
                <a:cs typeface="Courier New" panose="02070309020205020404" pitchFamily="49" charset="0"/>
              </a:rPr>
              <a:t>結果</a:t>
            </a:r>
            <a:r>
              <a:rPr lang="ja-JP" altLang="en-US" dirty="0" smtClean="0">
                <a:latin typeface="+mn-ea"/>
                <a:cs typeface="Courier New" panose="02070309020205020404" pitchFamily="49" charset="0"/>
              </a:rPr>
              <a:t>を </a:t>
            </a:r>
            <a:r>
              <a:rPr lang="en-US" altLang="ja-JP" dirty="0" smtClean="0">
                <a:latin typeface="+mn-ea"/>
                <a:cs typeface="Courier New" panose="02070309020205020404" pitchFamily="49" charset="0"/>
              </a:rPr>
              <a:t>TECS CDL </a:t>
            </a:r>
            <a:r>
              <a:rPr lang="ja-JP" altLang="en-US" dirty="0" smtClean="0">
                <a:latin typeface="+mn-ea"/>
                <a:cs typeface="Courier New" panose="02070309020205020404" pitchFamily="49" charset="0"/>
              </a:rPr>
              <a:t>に直接的に反映できる</a:t>
            </a:r>
            <a:endParaRPr lang="en-US" altLang="ja-JP" dirty="0" smtClean="0">
              <a:latin typeface="+mn-ea"/>
              <a:cs typeface="Courier New" panose="02070309020205020404" pitchFamily="49" charset="0"/>
            </a:endParaRPr>
          </a:p>
          <a:p>
            <a:r>
              <a:rPr lang="en-US" altLang="ja-JP" dirty="0" smtClean="0">
                <a:latin typeface="+mn-ea"/>
                <a:cs typeface="Courier New" panose="02070309020205020404" pitchFamily="49" charset="0"/>
              </a:rPr>
              <a:t>TECS CDL </a:t>
            </a:r>
            <a:r>
              <a:rPr lang="ja-JP" altLang="en-US" dirty="0" smtClean="0">
                <a:latin typeface="+mn-ea"/>
                <a:cs typeface="Courier New" panose="02070309020205020404" pitchFamily="49" charset="0"/>
              </a:rPr>
              <a:t>から、面倒な </a:t>
            </a:r>
            <a:r>
              <a:rPr lang="en-US" altLang="ja-JP" dirty="0" smtClean="0">
                <a:latin typeface="+mn-ea"/>
                <a:cs typeface="Courier New" panose="02070309020205020404" pitchFamily="49" charset="0"/>
              </a:rPr>
              <a:t>ATT_MOD </a:t>
            </a:r>
            <a:r>
              <a:rPr lang="ja-JP" altLang="en-US" dirty="0" smtClean="0">
                <a:latin typeface="+mn-ea"/>
                <a:cs typeface="Courier New" panose="02070309020205020404" pitchFamily="49" charset="0"/>
              </a:rPr>
              <a:t>の記述を自動生成</a:t>
            </a:r>
            <a:endParaRPr lang="en-US" altLang="ja-JP" dirty="0" smtClean="0">
              <a:latin typeface="+mn-ea"/>
              <a:cs typeface="Courier New" panose="02070309020205020404" pitchFamily="49" charset="0"/>
            </a:endParaRPr>
          </a:p>
          <a:p>
            <a:r>
              <a:rPr lang="ja-JP" altLang="en-US" dirty="0" smtClean="0">
                <a:latin typeface="+mn-ea"/>
                <a:cs typeface="Courier New" panose="02070309020205020404" pitchFamily="49" charset="0"/>
              </a:rPr>
              <a:t>ドメインをまたぐ際に必要なコードを自動生成</a:t>
            </a:r>
            <a:endParaRPr lang="en-US" altLang="ja-JP" dirty="0">
              <a:latin typeface="+mn-ea"/>
              <a:cs typeface="Courier New" panose="02070309020205020404" pitchFamily="49" charset="0"/>
            </a:endParaRPr>
          </a:p>
        </p:txBody>
      </p:sp>
      <p:sp>
        <p:nvSpPr>
          <p:cNvPr id="2" name="スライド番号プレースホルダー 1"/>
          <p:cNvSpPr>
            <a:spLocks noGrp="1"/>
          </p:cNvSpPr>
          <p:nvPr>
            <p:ph type="sldNum" sz="quarter" idx="12"/>
          </p:nvPr>
        </p:nvSpPr>
        <p:spPr/>
        <p:txBody>
          <a:bodyPr/>
          <a:lstStyle/>
          <a:p>
            <a:fld id="{667C65CE-939C-4513-9A9A-E27E33898ACC}" type="slidenum">
              <a:rPr kumimoji="1" lang="ja-JP" altLang="en-US" smtClean="0"/>
              <a:t>4</a:t>
            </a:fld>
            <a:endParaRPr kumimoji="1" lang="ja-JP" altLang="en-US"/>
          </a:p>
        </p:txBody>
      </p:sp>
    </p:spTree>
    <p:extLst>
      <p:ext uri="{BB962C8B-B14F-4D97-AF65-F5344CB8AC3E}">
        <p14:creationId xmlns:p14="http://schemas.microsoft.com/office/powerpoint/2010/main" val="2389457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marL="0" indent="0">
              <a:buNone/>
            </a:pPr>
            <a:r>
              <a:rPr lang="ja-JP" altLang="en-US" u="sng" dirty="0"/>
              <a:t>用語</a:t>
            </a:r>
            <a:endParaRPr lang="en-US" altLang="ja-JP" u="sng" dirty="0"/>
          </a:p>
          <a:p>
            <a:r>
              <a:rPr lang="ja-JP" altLang="en-US" dirty="0">
                <a:latin typeface="+mn-ea"/>
              </a:rPr>
              <a:t>保護ドメイン</a:t>
            </a:r>
            <a:r>
              <a:rPr lang="en-US" altLang="ja-JP" dirty="0">
                <a:latin typeface="+mn-ea"/>
              </a:rPr>
              <a:t>…</a:t>
            </a:r>
            <a:r>
              <a:rPr lang="ja-JP" altLang="en-US" dirty="0">
                <a:latin typeface="+mn-ea"/>
              </a:rPr>
              <a:t> </a:t>
            </a:r>
            <a:r>
              <a:rPr lang="en-US" altLang="ja-JP" dirty="0">
                <a:latin typeface="+mn-ea"/>
              </a:rPr>
              <a:t>TOPPERS/HRP3 </a:t>
            </a:r>
            <a:r>
              <a:rPr lang="ja-JP" altLang="en-US" dirty="0">
                <a:latin typeface="+mn-ea"/>
              </a:rPr>
              <a:t>カーネルで用いられる、メモリ保護の単位</a:t>
            </a:r>
            <a:endParaRPr lang="en-US" altLang="ja-JP" dirty="0">
              <a:latin typeface="+mn-ea"/>
            </a:endParaRPr>
          </a:p>
          <a:p>
            <a:r>
              <a:rPr lang="ja-JP" altLang="en-US" dirty="0">
                <a:latin typeface="+mn-ea"/>
                <a:cs typeface="Courier New" panose="02070309020205020404" pitchFamily="49" charset="0"/>
              </a:rPr>
              <a:t>リージョン</a:t>
            </a:r>
            <a:r>
              <a:rPr lang="en-US" altLang="ja-JP" dirty="0">
                <a:latin typeface="+mn-ea"/>
              </a:rPr>
              <a:t>…</a:t>
            </a:r>
            <a:r>
              <a:rPr lang="ja-JP" altLang="en-US" dirty="0">
                <a:latin typeface="+mn-ea"/>
                <a:cs typeface="Courier New" panose="02070309020205020404" pitchFamily="49" charset="0"/>
              </a:rPr>
              <a:t> </a:t>
            </a:r>
            <a:r>
              <a:rPr lang="en-US" altLang="ja-JP" dirty="0">
                <a:latin typeface="+mn-ea"/>
                <a:cs typeface="Courier New" panose="02070309020205020404" pitchFamily="49" charset="0"/>
              </a:rPr>
              <a:t>TECS </a:t>
            </a:r>
            <a:r>
              <a:rPr lang="ja-JP" altLang="en-US" dirty="0">
                <a:latin typeface="+mn-ea"/>
                <a:cs typeface="Courier New" panose="02070309020205020404" pitchFamily="49" charset="0"/>
              </a:rPr>
              <a:t>で用いられる、セルの配置を制御する単位</a:t>
            </a:r>
            <a:endParaRPr lang="en-US" altLang="ja-JP" sz="1400" dirty="0">
              <a:latin typeface="+mn-ea"/>
              <a:cs typeface="Courier New" panose="02070309020205020404" pitchFamily="49" charset="0"/>
            </a:endParaRPr>
          </a:p>
          <a:p>
            <a:pPr lvl="1"/>
            <a:r>
              <a:rPr lang="ja-JP" altLang="en-US" dirty="0" smtClean="0">
                <a:latin typeface="+mn-ea"/>
                <a:cs typeface="Courier New" panose="02070309020205020404" pitchFamily="49" charset="0"/>
              </a:rPr>
              <a:t>指定</a:t>
            </a:r>
            <a:r>
              <a:rPr lang="ja-JP" altLang="en-US" dirty="0">
                <a:latin typeface="+mn-ea"/>
                <a:cs typeface="Courier New" panose="02070309020205020404" pitchFamily="49" charset="0"/>
              </a:rPr>
              <a:t>によりノード、リンク単位、ドメイン、クラスと</a:t>
            </a:r>
            <a:r>
              <a:rPr lang="ja-JP" altLang="en-US" dirty="0" smtClean="0">
                <a:latin typeface="+mn-ea"/>
                <a:cs typeface="Courier New" panose="02070309020205020404" pitchFamily="49" charset="0"/>
              </a:rPr>
              <a:t>なる</a:t>
            </a:r>
            <a:endParaRPr lang="en-US" altLang="ja-JP" dirty="0" smtClean="0">
              <a:latin typeface="+mn-ea"/>
              <a:cs typeface="Courier New" panose="02070309020205020404" pitchFamily="49" charset="0"/>
            </a:endParaRPr>
          </a:p>
          <a:p>
            <a:pPr lvl="1"/>
            <a:r>
              <a:rPr lang="en-US" altLang="ja-JP" dirty="0" smtClean="0">
                <a:latin typeface="+mn-ea"/>
                <a:cs typeface="Courier New" panose="02070309020205020404" pitchFamily="49" charset="0"/>
              </a:rPr>
              <a:t>HRP3 </a:t>
            </a:r>
            <a:r>
              <a:rPr lang="ja-JP" altLang="en-US" dirty="0" smtClean="0">
                <a:latin typeface="+mn-ea"/>
                <a:cs typeface="Courier New" panose="02070309020205020404" pitchFamily="49" charset="0"/>
              </a:rPr>
              <a:t>の保護ドメインは、</a:t>
            </a:r>
            <a:r>
              <a:rPr lang="en-US" altLang="ja-JP" dirty="0" smtClean="0">
                <a:latin typeface="+mn-ea"/>
                <a:cs typeface="Courier New" panose="02070309020205020404" pitchFamily="49" charset="0"/>
              </a:rPr>
              <a:t>TECS</a:t>
            </a:r>
            <a:r>
              <a:rPr lang="ja-JP" altLang="en-US" dirty="0" smtClean="0">
                <a:latin typeface="+mn-ea"/>
                <a:cs typeface="Courier New" panose="02070309020205020404" pitchFamily="49" charset="0"/>
              </a:rPr>
              <a:t>ではドメイン指定されたリージョンが対応する</a:t>
            </a:r>
            <a:endParaRPr lang="en-US" altLang="ja-JP" dirty="0">
              <a:latin typeface="+mn-ea"/>
              <a:cs typeface="Courier New" panose="02070309020205020404" pitchFamily="49" charset="0"/>
            </a:endParaRPr>
          </a:p>
          <a:p>
            <a:pPr lvl="1"/>
            <a:r>
              <a:rPr lang="ja-JP" altLang="en-US" dirty="0">
                <a:latin typeface="+mn-ea"/>
                <a:cs typeface="Courier New" panose="02070309020205020404" pitchFamily="49" charset="0"/>
              </a:rPr>
              <a:t>リージョン間のセルの結合を制限できる</a:t>
            </a:r>
            <a:endParaRPr lang="en-US" altLang="ja-JP" dirty="0">
              <a:latin typeface="+mn-ea"/>
              <a:cs typeface="Courier New" panose="02070309020205020404" pitchFamily="49" charset="0"/>
            </a:endParaRPr>
          </a:p>
          <a:p>
            <a:pPr lvl="1"/>
            <a:r>
              <a:rPr lang="ja-JP" altLang="en-US" dirty="0" smtClean="0">
                <a:latin typeface="+mn-ea"/>
                <a:cs typeface="Courier New" panose="02070309020205020404" pitchFamily="49" charset="0"/>
              </a:rPr>
              <a:t>ネームスペースの</a:t>
            </a:r>
            <a:r>
              <a:rPr lang="ja-JP" altLang="en-US" dirty="0">
                <a:latin typeface="+mn-ea"/>
                <a:cs typeface="Courier New" panose="02070309020205020404" pitchFamily="49" charset="0"/>
              </a:rPr>
              <a:t>機能も併せ持つ</a:t>
            </a:r>
            <a:endParaRPr lang="en-US" altLang="ja-JP" dirty="0">
              <a:latin typeface="+mn-ea"/>
              <a:cs typeface="Courier New" panose="02070309020205020404" pitchFamily="49" charset="0"/>
            </a:endParaRPr>
          </a:p>
          <a:p>
            <a:r>
              <a:rPr lang="en-US" altLang="ja-JP" dirty="0" smtClean="0">
                <a:latin typeface="+mn-ea"/>
                <a:cs typeface="Courier New" panose="02070309020205020404" pitchFamily="49" charset="0"/>
              </a:rPr>
              <a:t>ASP3</a:t>
            </a:r>
            <a:endParaRPr lang="en-US" altLang="ja-JP" dirty="0">
              <a:latin typeface="+mn-ea"/>
              <a:cs typeface="Courier New" panose="02070309020205020404" pitchFamily="49" charset="0"/>
            </a:endParaRPr>
          </a:p>
          <a:p>
            <a:pPr lvl="1"/>
            <a:r>
              <a:rPr lang="en-US" altLang="ja-JP" dirty="0">
                <a:latin typeface="+mn-ea"/>
                <a:cs typeface="Courier New" panose="02070309020205020404" pitchFamily="49" charset="0"/>
              </a:rPr>
              <a:t>TOPPERS/ASP3 </a:t>
            </a:r>
            <a:r>
              <a:rPr lang="ja-JP" altLang="en-US" dirty="0">
                <a:latin typeface="+mn-ea"/>
                <a:cs typeface="Courier New" panose="02070309020205020404" pitchFamily="49" charset="0"/>
              </a:rPr>
              <a:t>のことを、略して </a:t>
            </a:r>
            <a:r>
              <a:rPr lang="en-US" altLang="ja-JP" dirty="0">
                <a:latin typeface="+mn-ea"/>
                <a:cs typeface="Courier New" panose="02070309020205020404" pitchFamily="49" charset="0"/>
              </a:rPr>
              <a:t>ASP3 </a:t>
            </a:r>
            <a:r>
              <a:rPr lang="ja-JP" altLang="en-US" dirty="0">
                <a:latin typeface="+mn-ea"/>
                <a:cs typeface="Courier New" panose="02070309020205020404" pitchFamily="49" charset="0"/>
              </a:rPr>
              <a:t>と記載することがある</a:t>
            </a:r>
            <a:endParaRPr lang="en-US" altLang="ja-JP" dirty="0">
              <a:latin typeface="+mn-ea"/>
              <a:cs typeface="Courier New" panose="02070309020205020404" pitchFamily="49" charset="0"/>
            </a:endParaRPr>
          </a:p>
          <a:p>
            <a:r>
              <a:rPr lang="en-US" altLang="ja-JP" dirty="0">
                <a:latin typeface="+mn-ea"/>
                <a:cs typeface="Courier New" panose="02070309020205020404" pitchFamily="49" charset="0"/>
              </a:rPr>
              <a:t>HRP3</a:t>
            </a:r>
          </a:p>
          <a:p>
            <a:pPr lvl="1"/>
            <a:r>
              <a:rPr lang="en-US" altLang="ja-JP" dirty="0">
                <a:latin typeface="+mn-ea"/>
                <a:cs typeface="Courier New" panose="02070309020205020404" pitchFamily="49" charset="0"/>
              </a:rPr>
              <a:t>TOPPERS/HRP3 </a:t>
            </a:r>
            <a:r>
              <a:rPr lang="ja-JP" altLang="en-US" dirty="0">
                <a:latin typeface="+mn-ea"/>
                <a:cs typeface="Courier New" panose="02070309020205020404" pitchFamily="49" charset="0"/>
              </a:rPr>
              <a:t>のことを、略して </a:t>
            </a:r>
            <a:r>
              <a:rPr lang="en-US" altLang="ja-JP" dirty="0">
                <a:latin typeface="+mn-ea"/>
                <a:cs typeface="Courier New" panose="02070309020205020404" pitchFamily="49" charset="0"/>
              </a:rPr>
              <a:t>HRP3 </a:t>
            </a:r>
            <a:r>
              <a:rPr lang="ja-JP" altLang="en-US" dirty="0">
                <a:latin typeface="+mn-ea"/>
                <a:cs typeface="Courier New" panose="02070309020205020404" pitchFamily="49" charset="0"/>
              </a:rPr>
              <a:t>と記載することがある</a:t>
            </a:r>
            <a:endParaRPr kumimoji="1" lang="ja-JP" altLang="en-US" dirty="0"/>
          </a:p>
        </p:txBody>
      </p:sp>
      <p:sp>
        <p:nvSpPr>
          <p:cNvPr id="2" name="スライド番号プレースホルダー 1"/>
          <p:cNvSpPr>
            <a:spLocks noGrp="1"/>
          </p:cNvSpPr>
          <p:nvPr>
            <p:ph type="sldNum" sz="quarter" idx="12"/>
          </p:nvPr>
        </p:nvSpPr>
        <p:spPr/>
        <p:txBody>
          <a:bodyPr/>
          <a:lstStyle/>
          <a:p>
            <a:fld id="{667C65CE-939C-4513-9A9A-E27E33898ACC}" type="slidenum">
              <a:rPr kumimoji="1" lang="ja-JP" altLang="en-US" smtClean="0"/>
              <a:t>5</a:t>
            </a:fld>
            <a:endParaRPr kumimoji="1" lang="ja-JP" altLang="en-US"/>
          </a:p>
        </p:txBody>
      </p:sp>
    </p:spTree>
    <p:extLst>
      <p:ext uri="{BB962C8B-B14F-4D97-AF65-F5344CB8AC3E}">
        <p14:creationId xmlns:p14="http://schemas.microsoft.com/office/powerpoint/2010/main" val="557838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pPr marL="0" indent="0">
              <a:buNone/>
            </a:pPr>
            <a:r>
              <a:rPr kumimoji="1" lang="en-US" altLang="ja-JP" u="sng" dirty="0" smtClean="0"/>
              <a:t>TOPPERS/HRP3 </a:t>
            </a:r>
            <a:r>
              <a:rPr kumimoji="1" lang="ja-JP" altLang="en-US" u="sng" dirty="0" smtClean="0"/>
              <a:t>での </a:t>
            </a:r>
            <a:r>
              <a:rPr kumimoji="1" lang="en-US" altLang="ja-JP" u="sng" dirty="0" smtClean="0"/>
              <a:t>TECS </a:t>
            </a:r>
            <a:r>
              <a:rPr kumimoji="1" lang="ja-JP" altLang="en-US" u="sng" dirty="0" smtClean="0"/>
              <a:t>の役割</a:t>
            </a:r>
            <a:endParaRPr kumimoji="1" lang="en-US" altLang="ja-JP" u="sng" dirty="0" smtClean="0"/>
          </a:p>
          <a:p>
            <a:pPr lvl="1"/>
            <a:r>
              <a:rPr lang="en-US" altLang="ja-JP" dirty="0" smtClean="0"/>
              <a:t>ASP3 </a:t>
            </a:r>
            <a:r>
              <a:rPr lang="ja-JP" altLang="en-US" dirty="0" smtClean="0"/>
              <a:t>と同様に以下の目的で使用される</a:t>
            </a:r>
            <a:endParaRPr lang="en-US" altLang="ja-JP" dirty="0" smtClean="0"/>
          </a:p>
          <a:p>
            <a:r>
              <a:rPr lang="ja-JP" altLang="en-US" dirty="0" smtClean="0"/>
              <a:t>システムログ部およびシリアル</a:t>
            </a:r>
            <a:r>
              <a:rPr lang="en-US" altLang="ja-JP" dirty="0" smtClean="0"/>
              <a:t>I/F</a:t>
            </a:r>
            <a:r>
              <a:rPr lang="ja-JP" altLang="en-US" dirty="0" smtClean="0"/>
              <a:t>部の </a:t>
            </a:r>
            <a:r>
              <a:rPr lang="en-US" altLang="ja-JP" dirty="0" smtClean="0"/>
              <a:t>TECS </a:t>
            </a:r>
            <a:r>
              <a:rPr lang="ja-JP" altLang="en-US" dirty="0" smtClean="0"/>
              <a:t>化</a:t>
            </a:r>
            <a:endParaRPr lang="en-US" altLang="ja-JP" dirty="0" smtClean="0"/>
          </a:p>
          <a:p>
            <a:pPr lvl="1"/>
            <a:r>
              <a:rPr lang="ja-JP" altLang="en-US" dirty="0" smtClean="0"/>
              <a:t>ターゲットごとの改変を、コンポーネントの変更、置き換えにより対応（プロダクトライン的な使い方）</a:t>
            </a:r>
            <a:endParaRPr lang="en-US" altLang="ja-JP" dirty="0" smtClean="0"/>
          </a:p>
          <a:p>
            <a:r>
              <a:rPr lang="en-US" altLang="ja-JP" dirty="0" smtClean="0"/>
              <a:t>TECS</a:t>
            </a:r>
            <a:r>
              <a:rPr lang="ja-JP" altLang="en-US" dirty="0" smtClean="0"/>
              <a:t>を使用したアプリ開発用に、カーネルオブジェクトを</a:t>
            </a:r>
            <a:r>
              <a:rPr lang="en-US" altLang="ja-JP" dirty="0" smtClean="0"/>
              <a:t>TECS </a:t>
            </a:r>
            <a:r>
              <a:rPr lang="ja-JP" altLang="en-US" dirty="0" smtClean="0"/>
              <a:t>コンポーネント化</a:t>
            </a:r>
            <a:endParaRPr lang="en-US" altLang="ja-JP" dirty="0" smtClean="0"/>
          </a:p>
          <a:p>
            <a:pPr lvl="1"/>
            <a:r>
              <a:rPr lang="en-US" altLang="ja-JP" dirty="0" smtClean="0"/>
              <a:t>TECS </a:t>
            </a:r>
            <a:r>
              <a:rPr lang="ja-JP" altLang="en-US" dirty="0" smtClean="0"/>
              <a:t>版のサンプルアプリケーションも同梱</a:t>
            </a:r>
            <a:endParaRPr lang="en-US" altLang="ja-JP" dirty="0" smtClean="0"/>
          </a:p>
          <a:p>
            <a:pPr lvl="2"/>
            <a:endParaRPr lang="en-US" altLang="ja-JP" dirty="0" smtClean="0"/>
          </a:p>
          <a:p>
            <a:pPr lvl="1"/>
            <a:endParaRPr kumimoji="1" lang="ja-JP" altLang="en-US" dirty="0"/>
          </a:p>
        </p:txBody>
      </p:sp>
      <p:sp>
        <p:nvSpPr>
          <p:cNvPr id="2" name="スライド番号プレースホルダー 1"/>
          <p:cNvSpPr>
            <a:spLocks noGrp="1"/>
          </p:cNvSpPr>
          <p:nvPr>
            <p:ph type="sldNum" sz="quarter" idx="12"/>
          </p:nvPr>
        </p:nvSpPr>
        <p:spPr/>
        <p:txBody>
          <a:bodyPr/>
          <a:lstStyle/>
          <a:p>
            <a:fld id="{667C65CE-939C-4513-9A9A-E27E33898ACC}" type="slidenum">
              <a:rPr kumimoji="1" lang="ja-JP" altLang="en-US" smtClean="0"/>
              <a:t>6</a:t>
            </a:fld>
            <a:endParaRPr kumimoji="1" lang="ja-JP" altLang="en-US"/>
          </a:p>
        </p:txBody>
      </p:sp>
    </p:spTree>
    <p:extLst>
      <p:ext uri="{BB962C8B-B14F-4D97-AF65-F5344CB8AC3E}">
        <p14:creationId xmlns:p14="http://schemas.microsoft.com/office/powerpoint/2010/main" val="1063517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marL="0" indent="0">
              <a:buNone/>
            </a:pPr>
            <a:r>
              <a:rPr lang="en-US" altLang="ja-JP" u="sng" dirty="0" smtClean="0"/>
              <a:t>TECS </a:t>
            </a:r>
            <a:r>
              <a:rPr lang="ja-JP" altLang="en-US" u="sng" dirty="0"/>
              <a:t>化</a:t>
            </a:r>
            <a:r>
              <a:rPr lang="ja-JP" altLang="en-US" u="sng" dirty="0" smtClean="0"/>
              <a:t>のメリット</a:t>
            </a:r>
            <a:endParaRPr lang="en-US" altLang="ja-JP" u="sng" dirty="0"/>
          </a:p>
          <a:p>
            <a:r>
              <a:rPr lang="ja-JP" altLang="en-US" dirty="0" smtClean="0"/>
              <a:t>ポーティング</a:t>
            </a:r>
            <a:endParaRPr lang="en-US" altLang="ja-JP" dirty="0"/>
          </a:p>
          <a:p>
            <a:pPr lvl="1"/>
            <a:r>
              <a:rPr lang="ja-JP" altLang="en-US" sz="2400" dirty="0"/>
              <a:t>シリアル</a:t>
            </a:r>
            <a:r>
              <a:rPr lang="en-US" altLang="ja-JP" sz="2400" dirty="0"/>
              <a:t>I/F</a:t>
            </a:r>
            <a:r>
              <a:rPr lang="ja-JP" altLang="en-US" sz="2400" dirty="0" smtClean="0"/>
              <a:t>部を、</a:t>
            </a:r>
            <a:r>
              <a:rPr lang="en-US" altLang="ja-JP" sz="2400" dirty="0"/>
              <a:t>ASP3 </a:t>
            </a:r>
            <a:r>
              <a:rPr lang="ja-JP" altLang="en-US" sz="2400" dirty="0"/>
              <a:t>用と共通化できる</a:t>
            </a:r>
            <a:endParaRPr lang="en-US" altLang="ja-JP" sz="2400" dirty="0"/>
          </a:p>
          <a:p>
            <a:pPr lvl="2"/>
            <a:r>
              <a:rPr lang="en-US" altLang="ja-JP" sz="2000" dirty="0"/>
              <a:t>HRP3 </a:t>
            </a:r>
            <a:r>
              <a:rPr lang="ja-JP" altLang="en-US" sz="2000" dirty="0"/>
              <a:t>では、カーネルドメイン用にコードを書くだけ</a:t>
            </a:r>
            <a:endParaRPr lang="en-US" altLang="ja-JP" sz="2000" dirty="0"/>
          </a:p>
          <a:p>
            <a:r>
              <a:rPr lang="ja-JP" altLang="en-US" dirty="0"/>
              <a:t>アプリケーション開発</a:t>
            </a:r>
            <a:endParaRPr lang="en-US" altLang="ja-JP" dirty="0"/>
          </a:p>
          <a:p>
            <a:pPr lvl="1"/>
            <a:r>
              <a:rPr lang="ja-JP" altLang="en-US" sz="2400" dirty="0"/>
              <a:t>保護ドメインへの分割を </a:t>
            </a:r>
            <a:r>
              <a:rPr lang="en-US" altLang="ja-JP" sz="2400" dirty="0"/>
              <a:t>TECS </a:t>
            </a:r>
            <a:r>
              <a:rPr lang="ja-JP" altLang="en-US" sz="2400" dirty="0"/>
              <a:t>のリージョンで</a:t>
            </a:r>
            <a:r>
              <a:rPr lang="ja-JP" altLang="en-US" sz="2400" dirty="0" smtClean="0"/>
              <a:t>対応</a:t>
            </a:r>
            <a:endParaRPr lang="en-US" altLang="ja-JP" sz="2400" dirty="0"/>
          </a:p>
          <a:p>
            <a:pPr lvl="2"/>
            <a:r>
              <a:rPr lang="ja-JP" altLang="en-US" sz="2000" dirty="0"/>
              <a:t>保護ドメインごとに、分けて</a:t>
            </a:r>
            <a:r>
              <a:rPr lang="ja-JP" altLang="en-US" sz="2000" dirty="0" smtClean="0"/>
              <a:t>コードを生成</a:t>
            </a:r>
            <a:endParaRPr lang="en-US" altLang="ja-JP" sz="2000" dirty="0"/>
          </a:p>
          <a:p>
            <a:pPr lvl="2"/>
            <a:r>
              <a:rPr lang="en-US" altLang="ja-JP" sz="2000" dirty="0"/>
              <a:t>ATT_MOD </a:t>
            </a:r>
            <a:r>
              <a:rPr lang="ja-JP" altLang="en-US" sz="2000" dirty="0"/>
              <a:t>の記述を自動生成するので、セルをリージョンに置くだけで</a:t>
            </a:r>
            <a:r>
              <a:rPr lang="ja-JP" altLang="en-US" sz="2000" dirty="0" smtClean="0"/>
              <a:t>保護を実現</a:t>
            </a:r>
            <a:endParaRPr lang="en-US" altLang="ja-JP" sz="2000" dirty="0" smtClean="0"/>
          </a:p>
          <a:p>
            <a:pPr lvl="2"/>
            <a:r>
              <a:rPr lang="ja-JP" altLang="en-US" sz="2000" dirty="0" smtClean="0"/>
              <a:t>アクセス許可ベクタ</a:t>
            </a:r>
            <a:r>
              <a:rPr lang="en-US" altLang="ja-JP" sz="2000" dirty="0" smtClean="0"/>
              <a:t>(</a:t>
            </a:r>
            <a:r>
              <a:rPr lang="ja-JP" altLang="en-US" sz="2000" dirty="0" smtClean="0"/>
              <a:t>アクセスパターン）を適切に設定</a:t>
            </a:r>
            <a:endParaRPr lang="en-US" altLang="ja-JP" sz="2000" dirty="0" smtClean="0"/>
          </a:p>
          <a:p>
            <a:pPr lvl="3"/>
            <a:endParaRPr lang="en-US" altLang="ja-JP" sz="2000" dirty="0"/>
          </a:p>
          <a:p>
            <a:pPr lvl="1"/>
            <a:r>
              <a:rPr lang="ja-JP" altLang="en-US" sz="2400" dirty="0"/>
              <a:t>保護ドメインをまたぐ呼出し</a:t>
            </a:r>
            <a:r>
              <a:rPr lang="ja-JP" altLang="en-US" sz="2400" dirty="0" smtClean="0"/>
              <a:t>のコードを自動生成</a:t>
            </a:r>
            <a:endParaRPr lang="en-US" altLang="ja-JP" sz="2400" dirty="0" smtClean="0"/>
          </a:p>
          <a:p>
            <a:pPr lvl="2"/>
            <a:r>
              <a:rPr lang="ja-JP" altLang="en-US" sz="2000" dirty="0" smtClean="0"/>
              <a:t>ユーザードメイン</a:t>
            </a:r>
            <a:r>
              <a:rPr lang="ja-JP" altLang="en-US" sz="2000" dirty="0"/>
              <a:t>⇒</a:t>
            </a:r>
            <a:r>
              <a:rPr lang="ja-JP" altLang="en-US" sz="2000" dirty="0" smtClean="0"/>
              <a:t>カーネルドメイン</a:t>
            </a:r>
            <a:endParaRPr lang="en-US" altLang="ja-JP" sz="2000" dirty="0" smtClean="0"/>
          </a:p>
          <a:p>
            <a:pPr lvl="3"/>
            <a:r>
              <a:rPr lang="ja-JP" altLang="en-US" sz="2000" dirty="0" smtClean="0"/>
              <a:t>拡張</a:t>
            </a:r>
            <a:r>
              <a:rPr lang="ja-JP" altLang="en-US" sz="2000" dirty="0"/>
              <a:t>サービスコール</a:t>
            </a:r>
            <a:endParaRPr lang="en-US" altLang="ja-JP" sz="2000" dirty="0"/>
          </a:p>
          <a:p>
            <a:pPr lvl="2"/>
            <a:r>
              <a:rPr lang="ja-JP" altLang="en-US" sz="2000" dirty="0"/>
              <a:t>ユーザードメイン⇒他の</a:t>
            </a:r>
            <a:r>
              <a:rPr lang="ja-JP" altLang="en-US" sz="2000" dirty="0" smtClean="0"/>
              <a:t>ユーザードメイン</a:t>
            </a:r>
            <a:endParaRPr lang="en-US" altLang="ja-JP" sz="2000" dirty="0" smtClean="0"/>
          </a:p>
          <a:p>
            <a:pPr lvl="3"/>
            <a:r>
              <a:rPr lang="en-US" altLang="ja-JP" sz="2000" dirty="0" smtClean="0"/>
              <a:t>RPC (</a:t>
            </a:r>
            <a:r>
              <a:rPr lang="ja-JP" altLang="en-US" sz="2000" dirty="0" smtClean="0"/>
              <a:t>リモート呼び出し）</a:t>
            </a:r>
            <a:endParaRPr kumimoji="1" lang="ja-JP" altLang="en-US" dirty="0"/>
          </a:p>
        </p:txBody>
      </p:sp>
      <p:sp>
        <p:nvSpPr>
          <p:cNvPr id="2" name="スライド番号プレースホルダー 1"/>
          <p:cNvSpPr>
            <a:spLocks noGrp="1"/>
          </p:cNvSpPr>
          <p:nvPr>
            <p:ph type="sldNum" sz="quarter" idx="12"/>
          </p:nvPr>
        </p:nvSpPr>
        <p:spPr/>
        <p:txBody>
          <a:bodyPr/>
          <a:lstStyle/>
          <a:p>
            <a:fld id="{667C65CE-939C-4513-9A9A-E27E33898ACC}" type="slidenum">
              <a:rPr kumimoji="1" lang="ja-JP" altLang="en-US" smtClean="0"/>
              <a:t>7</a:t>
            </a:fld>
            <a:endParaRPr kumimoji="1" lang="ja-JP" altLang="en-US"/>
          </a:p>
        </p:txBody>
      </p:sp>
    </p:spTree>
    <p:extLst>
      <p:ext uri="{BB962C8B-B14F-4D97-AF65-F5344CB8AC3E}">
        <p14:creationId xmlns:p14="http://schemas.microsoft.com/office/powerpoint/2010/main" val="3017033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marL="0" indent="0">
              <a:buNone/>
            </a:pPr>
            <a:r>
              <a:rPr lang="ja-JP" altLang="en-US" u="sng" dirty="0"/>
              <a:t>章目次</a:t>
            </a:r>
            <a:endParaRPr lang="en-US" altLang="ja-JP" u="sng" dirty="0"/>
          </a:p>
          <a:p>
            <a:pPr marL="0" indent="0">
              <a:buNone/>
            </a:pPr>
            <a:r>
              <a:rPr kumimoji="1" lang="en-US" altLang="ja-JP" dirty="0" smtClean="0"/>
              <a:t>2</a:t>
            </a:r>
            <a:r>
              <a:rPr kumimoji="1" lang="en-US" altLang="ja-JP" dirty="0" smtClean="0"/>
              <a:t>. TECS CDL </a:t>
            </a:r>
            <a:r>
              <a:rPr kumimoji="1" lang="ja-JP" altLang="en-US" dirty="0" smtClean="0"/>
              <a:t>の書き方</a:t>
            </a:r>
            <a:endParaRPr kumimoji="1" lang="en-US" altLang="ja-JP" dirty="0" smtClean="0"/>
          </a:p>
          <a:p>
            <a:r>
              <a:rPr lang="ja-JP" altLang="en-US" dirty="0"/>
              <a:t>保護ドメインとリージョン</a:t>
            </a:r>
          </a:p>
          <a:p>
            <a:r>
              <a:rPr lang="ja-JP" altLang="en-US" dirty="0"/>
              <a:t>リージョンの書き方のポイント</a:t>
            </a:r>
          </a:p>
          <a:p>
            <a:r>
              <a:rPr lang="ja-JP" altLang="en-US" dirty="0"/>
              <a:t>ドメイン種別</a:t>
            </a:r>
          </a:p>
          <a:p>
            <a:r>
              <a:rPr lang="ja-JP" altLang="en-US" dirty="0"/>
              <a:t>カーネルドメイン</a:t>
            </a:r>
          </a:p>
          <a:p>
            <a:r>
              <a:rPr lang="ja-JP" altLang="en-US" dirty="0"/>
              <a:t>ユーザードメイン</a:t>
            </a:r>
          </a:p>
          <a:p>
            <a:r>
              <a:rPr lang="ja-JP" altLang="en-US" dirty="0"/>
              <a:t>無所属</a:t>
            </a:r>
          </a:p>
          <a:p>
            <a:pPr marL="0" indent="0">
              <a:buNone/>
            </a:pPr>
            <a:endParaRPr kumimoji="1" lang="ja-JP" altLang="en-US" u="sng" dirty="0"/>
          </a:p>
        </p:txBody>
      </p:sp>
      <p:sp>
        <p:nvSpPr>
          <p:cNvPr id="4" name="スライド番号プレースホルダー 3"/>
          <p:cNvSpPr>
            <a:spLocks noGrp="1"/>
          </p:cNvSpPr>
          <p:nvPr>
            <p:ph type="sldNum" sz="quarter" idx="12"/>
          </p:nvPr>
        </p:nvSpPr>
        <p:spPr/>
        <p:txBody>
          <a:bodyPr/>
          <a:lstStyle/>
          <a:p>
            <a:fld id="{667C65CE-939C-4513-9A9A-E27E33898ACC}" type="slidenum">
              <a:rPr lang="ja-JP" altLang="en-US" smtClean="0"/>
              <a:pPr/>
              <a:t>8</a:t>
            </a:fld>
            <a:endParaRPr lang="ja-JP" altLang="en-US"/>
          </a:p>
        </p:txBody>
      </p:sp>
    </p:spTree>
    <p:extLst>
      <p:ext uri="{BB962C8B-B14F-4D97-AF65-F5344CB8AC3E}">
        <p14:creationId xmlns:p14="http://schemas.microsoft.com/office/powerpoint/2010/main" val="1932393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613458"/>
            <a:ext cx="7886700" cy="5563505"/>
          </a:xfrm>
        </p:spPr>
        <p:txBody>
          <a:bodyPr>
            <a:normAutofit lnSpcReduction="10000"/>
          </a:bodyPr>
          <a:lstStyle/>
          <a:p>
            <a:pPr marL="0" indent="0">
              <a:buNone/>
            </a:pPr>
            <a:r>
              <a:rPr lang="ja-JP" altLang="en-US" sz="2400" u="sng" dirty="0">
                <a:latin typeface="+mn-ea"/>
              </a:rPr>
              <a:t>保護</a:t>
            </a:r>
            <a:r>
              <a:rPr kumimoji="1" lang="ja-JP" altLang="en-US" sz="2400" u="sng" dirty="0" smtClean="0">
                <a:latin typeface="+mn-ea"/>
              </a:rPr>
              <a:t>ドメインとリージョン</a:t>
            </a:r>
          </a:p>
          <a:p>
            <a:r>
              <a:rPr lang="ja-JP" altLang="en-US" sz="2400" dirty="0" smtClean="0">
                <a:latin typeface="+mn-ea"/>
                <a:cs typeface="Courier New" panose="02070309020205020404" pitchFamily="49" charset="0"/>
              </a:rPr>
              <a:t>ドメイン指定されたリージョンが保護ドメインとなる </a:t>
            </a:r>
            <a:endParaRPr lang="en-US" altLang="ja-JP" sz="2400" dirty="0" smtClean="0">
              <a:latin typeface="+mn-ea"/>
              <a:cs typeface="Courier New" panose="02070309020205020404" pitchFamily="49" charset="0"/>
            </a:endParaRPr>
          </a:p>
          <a:p>
            <a:pPr lvl="1"/>
            <a:r>
              <a:rPr lang="ja-JP" altLang="en-US" sz="2000" dirty="0" smtClean="0">
                <a:latin typeface="+mn-ea"/>
                <a:cs typeface="Courier New" panose="02070309020205020404" pitchFamily="49" charset="0"/>
              </a:rPr>
              <a:t>ドメイン指定の引数により、</a:t>
            </a:r>
            <a:r>
              <a:rPr lang="ja-JP" altLang="en-US" sz="2000" u="sng" dirty="0" smtClean="0">
                <a:latin typeface="+mn-ea"/>
                <a:cs typeface="Courier New" panose="02070309020205020404" pitchFamily="49" charset="0"/>
              </a:rPr>
              <a:t>ドメインタイプ</a:t>
            </a:r>
            <a:r>
              <a:rPr lang="ja-JP" altLang="en-US" sz="2000" dirty="0" smtClean="0">
                <a:latin typeface="+mn-ea"/>
                <a:cs typeface="Courier New" panose="02070309020205020404" pitchFamily="49" charset="0"/>
              </a:rPr>
              <a:t>、</a:t>
            </a:r>
            <a:r>
              <a:rPr lang="ja-JP" altLang="en-US" sz="2000" u="sng" dirty="0" smtClean="0">
                <a:latin typeface="+mn-ea"/>
                <a:cs typeface="Courier New" panose="02070309020205020404" pitchFamily="49" charset="0"/>
              </a:rPr>
              <a:t>ドメイン種別</a:t>
            </a:r>
            <a:r>
              <a:rPr lang="ja-JP" altLang="en-US" sz="2000" dirty="0" smtClean="0">
                <a:latin typeface="+mn-ea"/>
                <a:cs typeface="Courier New" panose="02070309020205020404" pitchFamily="49" charset="0"/>
              </a:rPr>
              <a:t>を指定する</a:t>
            </a:r>
            <a:endParaRPr lang="en-US" altLang="ja-JP" sz="2000" dirty="0" smtClean="0">
              <a:latin typeface="+mn-ea"/>
              <a:cs typeface="Courier New" panose="02070309020205020404" pitchFamily="49" charset="0"/>
            </a:endParaRPr>
          </a:p>
          <a:p>
            <a:pPr lvl="1"/>
            <a:r>
              <a:rPr lang="ja-JP" altLang="en-US" sz="2000" dirty="0" smtClean="0">
                <a:latin typeface="+mn-ea"/>
                <a:cs typeface="Courier New" panose="02070309020205020404" pitchFamily="49" charset="0"/>
              </a:rPr>
              <a:t>ドメインタイプは </a:t>
            </a:r>
            <a:r>
              <a:rPr lang="en-US" altLang="ja-JP" sz="2000" dirty="0" smtClean="0">
                <a:latin typeface="+mn-ea"/>
                <a:cs typeface="Courier New" panose="02070309020205020404" pitchFamily="49" charset="0"/>
              </a:rPr>
              <a:t>TOPPERS/HRP3</a:t>
            </a:r>
            <a:r>
              <a:rPr lang="ja-JP" altLang="en-US" sz="2000" dirty="0" smtClean="0">
                <a:latin typeface="+mn-ea"/>
                <a:cs typeface="Courier New" panose="02070309020205020404" pitchFamily="49" charset="0"/>
              </a:rPr>
              <a:t>の場合 </a:t>
            </a:r>
            <a:r>
              <a:rPr lang="en-US" altLang="ja-JP" sz="2000" dirty="0" smtClean="0">
                <a:latin typeface="+mn-ea"/>
                <a:cs typeface="Courier New" panose="02070309020205020404" pitchFamily="49" charset="0"/>
              </a:rPr>
              <a:t>HRP</a:t>
            </a:r>
            <a:r>
              <a:rPr lang="ja-JP" altLang="en-US" sz="2000" dirty="0" err="1" smtClean="0">
                <a:latin typeface="+mn-ea"/>
                <a:cs typeface="Courier New" panose="02070309020205020404" pitchFamily="49" charset="0"/>
              </a:rPr>
              <a:t>、</a:t>
            </a:r>
            <a:r>
              <a:rPr lang="en-US" altLang="ja-JP" sz="2000" dirty="0" smtClean="0">
                <a:latin typeface="+mn-ea"/>
                <a:cs typeface="Courier New" panose="02070309020205020404" pitchFamily="49" charset="0"/>
              </a:rPr>
              <a:t>TOPPERS/HRP2</a:t>
            </a:r>
            <a:r>
              <a:rPr lang="ja-JP" altLang="en-US" sz="2000" dirty="0" smtClean="0">
                <a:latin typeface="+mn-ea"/>
                <a:cs typeface="Courier New" panose="02070309020205020404" pitchFamily="49" charset="0"/>
              </a:rPr>
              <a:t>の場合 </a:t>
            </a:r>
            <a:r>
              <a:rPr lang="en-US" altLang="ja-JP" sz="2000" dirty="0" smtClean="0">
                <a:latin typeface="+mn-ea"/>
                <a:cs typeface="Courier New" panose="02070309020205020404" pitchFamily="49" charset="0"/>
              </a:rPr>
              <a:t>HRP2</a:t>
            </a:r>
          </a:p>
          <a:p>
            <a:pPr lvl="1"/>
            <a:r>
              <a:rPr lang="ja-JP" altLang="en-US" sz="2000" dirty="0" smtClean="0">
                <a:latin typeface="+mn-ea"/>
                <a:cs typeface="Courier New" panose="02070309020205020404" pitchFamily="49" charset="0"/>
              </a:rPr>
              <a:t>ドメイン種別は、ドメインタイプに依存する</a:t>
            </a:r>
            <a:endParaRPr lang="en-US" altLang="ja-JP" sz="2000" dirty="0" smtClean="0">
              <a:latin typeface="+mn-ea"/>
              <a:cs typeface="Courier New" panose="02070309020205020404" pitchFamily="49" charset="0"/>
            </a:endParaRPr>
          </a:p>
          <a:p>
            <a:pPr lvl="2"/>
            <a:r>
              <a:rPr lang="en-US" altLang="ja-JP" sz="1800" dirty="0" smtClean="0">
                <a:latin typeface="+mn-ea"/>
                <a:cs typeface="Courier New" panose="02070309020205020404" pitchFamily="49" charset="0"/>
              </a:rPr>
              <a:t>HRP (HRP3)</a:t>
            </a:r>
            <a:r>
              <a:rPr lang="ja-JP" altLang="en-US" sz="1800" dirty="0" smtClean="0">
                <a:latin typeface="+mn-ea"/>
                <a:cs typeface="Courier New" panose="02070309020205020404" pitchFamily="49" charset="0"/>
              </a:rPr>
              <a:t>の場合 </a:t>
            </a:r>
            <a:r>
              <a:rPr lang="en-US" altLang="ja-JP" sz="1800" dirty="0" smtClean="0">
                <a:latin typeface="+mn-ea"/>
                <a:cs typeface="Courier New" panose="02070309020205020404" pitchFamily="49" charset="0"/>
              </a:rPr>
              <a:t>kernel, user, </a:t>
            </a:r>
            <a:r>
              <a:rPr lang="en-US" altLang="ja-JP" sz="1800" dirty="0" err="1" smtClean="0">
                <a:latin typeface="+mn-ea"/>
                <a:cs typeface="Courier New" panose="02070309020205020404" pitchFamily="49" charset="0"/>
              </a:rPr>
              <a:t>OutOfDomain</a:t>
            </a:r>
            <a:r>
              <a:rPr lang="en-US" altLang="ja-JP" sz="1800" dirty="0" smtClean="0">
                <a:latin typeface="+mn-ea"/>
                <a:cs typeface="Courier New" panose="02070309020205020404" pitchFamily="49" charset="0"/>
              </a:rPr>
              <a:t>(</a:t>
            </a:r>
            <a:r>
              <a:rPr lang="ja-JP" altLang="en-US" sz="1800" dirty="0" smtClean="0">
                <a:latin typeface="+mn-ea"/>
                <a:cs typeface="Courier New" panose="02070309020205020404" pitchFamily="49" charset="0"/>
              </a:rPr>
              <a:t>無所属</a:t>
            </a:r>
            <a:r>
              <a:rPr lang="en-US" altLang="ja-JP" sz="1800" dirty="0" smtClean="0">
                <a:latin typeface="+mn-ea"/>
                <a:cs typeface="Courier New" panose="02070309020205020404" pitchFamily="49" charset="0"/>
              </a:rPr>
              <a:t>) </a:t>
            </a:r>
            <a:r>
              <a:rPr lang="ja-JP" altLang="en-US" sz="1800" dirty="0" smtClean="0">
                <a:latin typeface="+mn-ea"/>
                <a:cs typeface="Courier New" panose="02070309020205020404" pitchFamily="49" charset="0"/>
              </a:rPr>
              <a:t>のいずれか</a:t>
            </a:r>
            <a:endParaRPr lang="en-US" altLang="ja-JP" sz="1800" dirty="0" smtClean="0">
              <a:latin typeface="+mn-ea"/>
              <a:cs typeface="Courier New" panose="02070309020205020404" pitchFamily="49" charset="0"/>
            </a:endParaRPr>
          </a:p>
          <a:p>
            <a:pPr lvl="2"/>
            <a:r>
              <a:rPr lang="en-US" altLang="ja-JP" sz="1800" dirty="0" smtClean="0">
                <a:latin typeface="+mn-ea"/>
                <a:cs typeface="Courier New" panose="02070309020205020404" pitchFamily="49" charset="0"/>
              </a:rPr>
              <a:t>HRP2</a:t>
            </a:r>
            <a:r>
              <a:rPr lang="ja-JP" altLang="en-US" sz="1800" dirty="0" smtClean="0">
                <a:latin typeface="+mn-ea"/>
                <a:cs typeface="Courier New" panose="02070309020205020404" pitchFamily="49" charset="0"/>
              </a:rPr>
              <a:t>の場合 </a:t>
            </a:r>
            <a:r>
              <a:rPr lang="en-US" altLang="ja-JP" sz="1800" dirty="0" smtClean="0">
                <a:latin typeface="+mn-ea"/>
                <a:cs typeface="Courier New" panose="02070309020205020404" pitchFamily="49" charset="0"/>
              </a:rPr>
              <a:t>trusted, </a:t>
            </a:r>
            <a:r>
              <a:rPr lang="en-US" altLang="ja-JP" sz="1800" dirty="0" err="1" smtClean="0">
                <a:latin typeface="+mn-ea"/>
                <a:cs typeface="Courier New" panose="02070309020205020404" pitchFamily="49" charset="0"/>
              </a:rPr>
              <a:t>nontrusted</a:t>
            </a:r>
            <a:r>
              <a:rPr lang="en-US" altLang="ja-JP" sz="1800" dirty="0" smtClean="0">
                <a:latin typeface="+mn-ea"/>
                <a:cs typeface="Courier New" panose="02070309020205020404" pitchFamily="49" charset="0"/>
              </a:rPr>
              <a:t>, </a:t>
            </a:r>
            <a:r>
              <a:rPr lang="en-US" altLang="ja-JP" sz="1800" dirty="0" err="1" smtClean="0">
                <a:latin typeface="+mn-ea"/>
                <a:cs typeface="Courier New" panose="02070309020205020404" pitchFamily="49" charset="0"/>
              </a:rPr>
              <a:t>OutOfDomain</a:t>
            </a:r>
            <a:r>
              <a:rPr lang="en-US" altLang="ja-JP" sz="1800" dirty="0" smtClean="0">
                <a:latin typeface="+mn-ea"/>
                <a:cs typeface="Courier New" panose="02070309020205020404" pitchFamily="49" charset="0"/>
              </a:rPr>
              <a:t> </a:t>
            </a:r>
            <a:r>
              <a:rPr lang="ja-JP" altLang="en-US" sz="1800" dirty="0" smtClean="0">
                <a:latin typeface="+mn-ea"/>
                <a:cs typeface="Courier New" panose="02070309020205020404" pitchFamily="49" charset="0"/>
              </a:rPr>
              <a:t>のいずれか</a:t>
            </a:r>
            <a:endParaRPr lang="en-US" altLang="ja-JP" sz="1800" dirty="0" smtClean="0">
              <a:latin typeface="+mn-ea"/>
              <a:cs typeface="Courier New" panose="02070309020205020404" pitchFamily="49" charset="0"/>
            </a:endParaRPr>
          </a:p>
          <a:p>
            <a:pPr marL="457200" lvl="1" indent="0">
              <a:lnSpc>
                <a:spcPct val="80000"/>
              </a:lnSpc>
              <a:buNone/>
            </a:pPr>
            <a:endParaRPr lang="en-US" altLang="ja-JP" sz="1800" dirty="0" smtClean="0">
              <a:latin typeface="Courier New" panose="02070309020205020404" pitchFamily="49" charset="0"/>
              <a:cs typeface="Courier New" panose="02070309020205020404" pitchFamily="49" charset="0"/>
            </a:endParaRPr>
          </a:p>
          <a:p>
            <a:pPr marL="457200" lvl="1" indent="0">
              <a:lnSpc>
                <a:spcPct val="80000"/>
              </a:lnSpc>
              <a:buNone/>
            </a:pPr>
            <a:r>
              <a:rPr lang="ja-JP" altLang="en-US" sz="1800" dirty="0" smtClean="0">
                <a:latin typeface="Courier New" panose="02070309020205020404" pitchFamily="49" charset="0"/>
                <a:cs typeface="Courier New" panose="02070309020205020404" pitchFamily="49" charset="0"/>
              </a:rPr>
              <a:t>例</a:t>
            </a:r>
            <a:endParaRPr lang="en-US" altLang="ja-JP" sz="1800" dirty="0" smtClean="0">
              <a:latin typeface="Courier New" panose="02070309020205020404" pitchFamily="49" charset="0"/>
              <a:cs typeface="Courier New" panose="02070309020205020404" pitchFamily="49" charset="0"/>
            </a:endParaRPr>
          </a:p>
          <a:p>
            <a:pPr marL="457200" lvl="1" indent="0">
              <a:lnSpc>
                <a:spcPct val="80000"/>
              </a:lnSpc>
              <a:buNone/>
            </a:pPr>
            <a:r>
              <a:rPr lang="en-US" altLang="ja-JP" sz="1800" dirty="0" smtClean="0">
                <a:latin typeface="Courier New" panose="02070309020205020404" pitchFamily="49" charset="0"/>
                <a:cs typeface="Courier New" panose="02070309020205020404" pitchFamily="49" charset="0"/>
              </a:rPr>
              <a:t>[</a:t>
            </a:r>
            <a:r>
              <a:rPr lang="en-US" altLang="ja-JP" sz="1800" dirty="0">
                <a:latin typeface="Courier New" panose="02070309020205020404" pitchFamily="49" charset="0"/>
                <a:cs typeface="Courier New" panose="02070309020205020404" pitchFamily="49" charset="0"/>
              </a:rPr>
              <a:t>domain(HRP, “kernel” )]</a:t>
            </a:r>
          </a:p>
          <a:p>
            <a:pPr marL="457200" lvl="1" indent="0">
              <a:lnSpc>
                <a:spcPct val="80000"/>
              </a:lnSpc>
              <a:buNone/>
            </a:pPr>
            <a:r>
              <a:rPr lang="en-US" altLang="ja-JP" sz="1800" dirty="0">
                <a:latin typeface="Courier New" panose="02070309020205020404" pitchFamily="49" charset="0"/>
                <a:cs typeface="Courier New" panose="02070309020205020404" pitchFamily="49" charset="0"/>
              </a:rPr>
              <a:t>region </a:t>
            </a:r>
            <a:r>
              <a:rPr lang="en-US" altLang="ja-JP" sz="1800" dirty="0" err="1">
                <a:latin typeface="Courier New" panose="02070309020205020404" pitchFamily="49" charset="0"/>
                <a:cs typeface="Courier New" panose="02070309020205020404" pitchFamily="49" charset="0"/>
              </a:rPr>
              <a:t>rKernel</a:t>
            </a:r>
            <a:r>
              <a:rPr lang="en-US" altLang="ja-JP" sz="1800" dirty="0">
                <a:latin typeface="Courier New" panose="02070309020205020404" pitchFamily="49" charset="0"/>
                <a:cs typeface="Courier New" panose="02070309020205020404" pitchFamily="49" charset="0"/>
              </a:rPr>
              <a:t> {</a:t>
            </a:r>
          </a:p>
          <a:p>
            <a:pPr marL="457200" lvl="1" indent="0">
              <a:lnSpc>
                <a:spcPct val="80000"/>
              </a:lnSpc>
              <a:buNone/>
            </a:pPr>
            <a:r>
              <a:rPr lang="en-US" altLang="ja-JP" sz="1800" dirty="0">
                <a:latin typeface="Courier New" panose="02070309020205020404" pitchFamily="49" charset="0"/>
                <a:cs typeface="Courier New" panose="02070309020205020404" pitchFamily="49" charset="0"/>
              </a:rPr>
              <a:t>	// </a:t>
            </a:r>
            <a:r>
              <a:rPr lang="ja-JP" altLang="en-US" sz="1800" dirty="0">
                <a:latin typeface="Courier New" panose="02070309020205020404" pitchFamily="49" charset="0"/>
                <a:cs typeface="Courier New" panose="02070309020205020404" pitchFamily="49" charset="0"/>
              </a:rPr>
              <a:t>カーネルドメインに属するセルの定義をここに書く</a:t>
            </a:r>
            <a:endParaRPr lang="en-US" altLang="ja-JP" sz="1800" dirty="0">
              <a:latin typeface="Courier New" panose="02070309020205020404" pitchFamily="49" charset="0"/>
              <a:cs typeface="Courier New" panose="02070309020205020404" pitchFamily="49" charset="0"/>
            </a:endParaRPr>
          </a:p>
          <a:p>
            <a:pPr marL="457200" lvl="1" indent="0">
              <a:lnSpc>
                <a:spcPct val="80000"/>
              </a:lnSpc>
              <a:buNone/>
            </a:pPr>
            <a:r>
              <a:rPr lang="en-US" altLang="ja-JP" sz="1800" dirty="0" smtClean="0">
                <a:latin typeface="Courier New" panose="02070309020205020404" pitchFamily="49" charset="0"/>
                <a:cs typeface="Courier New" panose="02070309020205020404" pitchFamily="49" charset="0"/>
              </a:rPr>
              <a:t>};</a:t>
            </a:r>
            <a:endParaRPr lang="en-US" altLang="ja-JP" sz="1800" dirty="0">
              <a:latin typeface="Courier New" panose="02070309020205020404" pitchFamily="49" charset="0"/>
              <a:cs typeface="Courier New" panose="02070309020205020404" pitchFamily="49" charset="0"/>
            </a:endParaRPr>
          </a:p>
          <a:p>
            <a:pPr marL="457200" lvl="1" indent="0">
              <a:lnSpc>
                <a:spcPct val="80000"/>
              </a:lnSpc>
              <a:buNone/>
            </a:pPr>
            <a:r>
              <a:rPr lang="en-US" altLang="ja-JP" sz="1800" dirty="0">
                <a:latin typeface="Courier New" panose="02070309020205020404" pitchFamily="49" charset="0"/>
                <a:cs typeface="Courier New" panose="02070309020205020404" pitchFamily="49" charset="0"/>
              </a:rPr>
              <a:t>[domain( HRP, “user” )]</a:t>
            </a:r>
          </a:p>
          <a:p>
            <a:pPr marL="457200" lvl="1" indent="0">
              <a:lnSpc>
                <a:spcPct val="80000"/>
              </a:lnSpc>
              <a:buNone/>
            </a:pPr>
            <a:r>
              <a:rPr lang="en-US" altLang="ja-JP" sz="1800" dirty="0">
                <a:latin typeface="Courier New" panose="02070309020205020404" pitchFamily="49" charset="0"/>
                <a:cs typeface="Courier New" panose="02070309020205020404" pitchFamily="49" charset="0"/>
              </a:rPr>
              <a:t>region </a:t>
            </a:r>
            <a:r>
              <a:rPr lang="en-US" altLang="ja-JP" sz="1800" dirty="0" err="1">
                <a:latin typeface="Courier New" panose="02070309020205020404" pitchFamily="49" charset="0"/>
                <a:cs typeface="Courier New" panose="02070309020205020404" pitchFamily="49" charset="0"/>
              </a:rPr>
              <a:t>rMyDomain</a:t>
            </a:r>
            <a:r>
              <a:rPr lang="en-US" altLang="ja-JP" sz="1800" dirty="0">
                <a:latin typeface="Courier New" panose="02070309020205020404" pitchFamily="49" charset="0"/>
                <a:cs typeface="Courier New" panose="02070309020205020404" pitchFamily="49" charset="0"/>
              </a:rPr>
              <a:t> </a:t>
            </a:r>
            <a:r>
              <a:rPr lang="en-US" altLang="ja-JP" sz="1800" dirty="0" smtClean="0">
                <a:latin typeface="Courier New" panose="02070309020205020404" pitchFamily="49" charset="0"/>
                <a:cs typeface="Courier New" panose="02070309020205020404" pitchFamily="49" charset="0"/>
              </a:rPr>
              <a:t>{</a:t>
            </a:r>
            <a:endParaRPr lang="en-US" altLang="ja-JP" sz="1800" dirty="0">
              <a:latin typeface="Courier New" panose="02070309020205020404" pitchFamily="49" charset="0"/>
              <a:cs typeface="Courier New" panose="02070309020205020404" pitchFamily="49" charset="0"/>
            </a:endParaRPr>
          </a:p>
          <a:p>
            <a:pPr marL="457200" lvl="1" indent="0">
              <a:lnSpc>
                <a:spcPct val="80000"/>
              </a:lnSpc>
              <a:buNone/>
            </a:pPr>
            <a:r>
              <a:rPr lang="en-US" altLang="ja-JP" sz="1800" dirty="0">
                <a:latin typeface="Courier New" panose="02070309020205020404" pitchFamily="49" charset="0"/>
                <a:cs typeface="Courier New" panose="02070309020205020404" pitchFamily="49" charset="0"/>
              </a:rPr>
              <a:t>	</a:t>
            </a:r>
            <a:r>
              <a:rPr lang="en-US" altLang="ja-JP" sz="1800" dirty="0" smtClean="0">
                <a:latin typeface="Courier New" panose="02070309020205020404" pitchFamily="49" charset="0"/>
                <a:cs typeface="Courier New" panose="02070309020205020404" pitchFamily="49" charset="0"/>
              </a:rPr>
              <a:t>// </a:t>
            </a:r>
            <a:r>
              <a:rPr lang="ja-JP" altLang="en-US" sz="1800" dirty="0" smtClean="0">
                <a:latin typeface="Courier New" panose="02070309020205020404" pitchFamily="49" charset="0"/>
                <a:cs typeface="Courier New" panose="02070309020205020404" pitchFamily="49" charset="0"/>
              </a:rPr>
              <a:t>ユーザードメイン </a:t>
            </a:r>
            <a:r>
              <a:rPr lang="en-US" altLang="ja-JP" sz="1800" dirty="0" err="1" smtClean="0">
                <a:latin typeface="Courier New" panose="02070309020205020404" pitchFamily="49" charset="0"/>
                <a:cs typeface="Courier New" panose="02070309020205020404" pitchFamily="49" charset="0"/>
              </a:rPr>
              <a:t>rMyDomain</a:t>
            </a:r>
            <a:r>
              <a:rPr lang="ja-JP" altLang="en-US" sz="1800" dirty="0" smtClean="0">
                <a:latin typeface="Courier New" panose="02070309020205020404" pitchFamily="49" charset="0"/>
                <a:cs typeface="Courier New" panose="02070309020205020404" pitchFamily="49" charset="0"/>
              </a:rPr>
              <a:t> に</a:t>
            </a:r>
            <a:r>
              <a:rPr lang="ja-JP" altLang="en-US" sz="1800" dirty="0">
                <a:latin typeface="Courier New" panose="02070309020205020404" pitchFamily="49" charset="0"/>
                <a:cs typeface="Courier New" panose="02070309020205020404" pitchFamily="49" charset="0"/>
              </a:rPr>
              <a:t>属するセルの定義をここに書く</a:t>
            </a:r>
            <a:endParaRPr lang="en-US" altLang="ja-JP" sz="1800" dirty="0">
              <a:latin typeface="Courier New" panose="02070309020205020404" pitchFamily="49" charset="0"/>
              <a:cs typeface="Courier New" panose="02070309020205020404" pitchFamily="49" charset="0"/>
            </a:endParaRPr>
          </a:p>
          <a:p>
            <a:pPr marL="457200" lvl="1" indent="0">
              <a:lnSpc>
                <a:spcPct val="80000"/>
              </a:lnSpc>
              <a:buNone/>
            </a:pPr>
            <a:r>
              <a:rPr lang="en-US" altLang="ja-JP" sz="1800" dirty="0" smtClean="0">
                <a:latin typeface="Courier New" panose="02070309020205020404" pitchFamily="49" charset="0"/>
                <a:cs typeface="Courier New" panose="02070309020205020404" pitchFamily="49" charset="0"/>
              </a:rPr>
              <a:t>};</a:t>
            </a:r>
            <a:endParaRPr lang="ja-JP" altLang="en-US" sz="1800" dirty="0">
              <a:latin typeface="Courier New" panose="02070309020205020404" pitchFamily="49" charset="0"/>
              <a:cs typeface="Courier New" panose="02070309020205020404" pitchFamily="49" charset="0"/>
            </a:endParaRPr>
          </a:p>
          <a:p>
            <a:pPr lvl="2"/>
            <a:endParaRPr lang="en-US" altLang="ja-JP" sz="1800" dirty="0" smtClean="0">
              <a:latin typeface="+mn-ea"/>
              <a:cs typeface="Courier New" panose="02070309020205020404" pitchFamily="49" charset="0"/>
            </a:endParaRPr>
          </a:p>
        </p:txBody>
      </p:sp>
      <p:sp>
        <p:nvSpPr>
          <p:cNvPr id="2" name="スライド番号プレースホルダー 1"/>
          <p:cNvSpPr>
            <a:spLocks noGrp="1"/>
          </p:cNvSpPr>
          <p:nvPr>
            <p:ph type="sldNum" sz="quarter" idx="12"/>
          </p:nvPr>
        </p:nvSpPr>
        <p:spPr/>
        <p:txBody>
          <a:bodyPr/>
          <a:lstStyle/>
          <a:p>
            <a:fld id="{667C65CE-939C-4513-9A9A-E27E33898ACC}" type="slidenum">
              <a:rPr kumimoji="1" lang="ja-JP" altLang="en-US" smtClean="0"/>
              <a:t>9</a:t>
            </a:fld>
            <a:endParaRPr kumimoji="1" lang="ja-JP" altLang="en-US"/>
          </a:p>
        </p:txBody>
      </p:sp>
      <p:sp>
        <p:nvSpPr>
          <p:cNvPr id="4" name="円/楕円 3"/>
          <p:cNvSpPr/>
          <p:nvPr/>
        </p:nvSpPr>
        <p:spPr>
          <a:xfrm>
            <a:off x="2260839" y="3637262"/>
            <a:ext cx="433723" cy="3132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p:nvSpPr>
        <p:spPr>
          <a:xfrm>
            <a:off x="2936564" y="3632305"/>
            <a:ext cx="1162722" cy="3132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リーフォーム 5"/>
          <p:cNvSpPr/>
          <p:nvPr/>
        </p:nvSpPr>
        <p:spPr>
          <a:xfrm>
            <a:off x="2743198" y="3484507"/>
            <a:ext cx="1144841" cy="241189"/>
          </a:xfrm>
          <a:custGeom>
            <a:avLst/>
            <a:gdLst>
              <a:gd name="connsiteX0" fmla="*/ 0 w 1099226"/>
              <a:gd name="connsiteY0" fmla="*/ 145915 h 145915"/>
              <a:gd name="connsiteX1" fmla="*/ 447472 w 1099226"/>
              <a:gd name="connsiteY1" fmla="*/ 38911 h 145915"/>
              <a:gd name="connsiteX2" fmla="*/ 1099226 w 1099226"/>
              <a:gd name="connsiteY2" fmla="*/ 0 h 145915"/>
              <a:gd name="connsiteX0" fmla="*/ 0 w 1099226"/>
              <a:gd name="connsiteY0" fmla="*/ 279715 h 279715"/>
              <a:gd name="connsiteX1" fmla="*/ 436480 w 1099226"/>
              <a:gd name="connsiteY1" fmla="*/ 2477 h 279715"/>
              <a:gd name="connsiteX2" fmla="*/ 1099226 w 1099226"/>
              <a:gd name="connsiteY2" fmla="*/ 133800 h 279715"/>
              <a:gd name="connsiteX0" fmla="*/ 0 w 1038768"/>
              <a:gd name="connsiteY0" fmla="*/ 293573 h 293573"/>
              <a:gd name="connsiteX1" fmla="*/ 436480 w 1038768"/>
              <a:gd name="connsiteY1" fmla="*/ 16335 h 293573"/>
              <a:gd name="connsiteX2" fmla="*/ 1038768 w 1038768"/>
              <a:gd name="connsiteY2" fmla="*/ 26063 h 293573"/>
              <a:gd name="connsiteX0" fmla="*/ 0 w 1038768"/>
              <a:gd name="connsiteY0" fmla="*/ 301487 h 301487"/>
              <a:gd name="connsiteX1" fmla="*/ 436480 w 1038768"/>
              <a:gd name="connsiteY1" fmla="*/ 24249 h 301487"/>
              <a:gd name="connsiteX2" fmla="*/ 1038768 w 1038768"/>
              <a:gd name="connsiteY2" fmla="*/ 33977 h 301487"/>
            </a:gdLst>
            <a:ahLst/>
            <a:cxnLst>
              <a:cxn ang="0">
                <a:pos x="connsiteX0" y="connsiteY0"/>
              </a:cxn>
              <a:cxn ang="0">
                <a:pos x="connsiteX1" y="connsiteY1"/>
              </a:cxn>
              <a:cxn ang="0">
                <a:pos x="connsiteX2" y="connsiteY2"/>
              </a:cxn>
            </a:cxnLst>
            <a:rect l="l" t="t" r="r" b="b"/>
            <a:pathLst>
              <a:path w="1038768" h="301487">
                <a:moveTo>
                  <a:pt x="0" y="301487"/>
                </a:moveTo>
                <a:cubicBezTo>
                  <a:pt x="132134" y="260144"/>
                  <a:pt x="263352" y="68834"/>
                  <a:pt x="436480" y="24249"/>
                </a:cubicBezTo>
                <a:cubicBezTo>
                  <a:pt x="609608" y="-20336"/>
                  <a:pt x="804493" y="4794"/>
                  <a:pt x="1038768" y="3397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3846367" y="3275872"/>
            <a:ext cx="2247089" cy="369332"/>
          </a:xfrm>
          <a:prstGeom prst="rect">
            <a:avLst/>
          </a:prstGeom>
          <a:noFill/>
        </p:spPr>
        <p:txBody>
          <a:bodyPr wrap="square" rtlCol="0">
            <a:spAutoFit/>
          </a:bodyPr>
          <a:lstStyle/>
          <a:p>
            <a:r>
              <a:rPr kumimoji="1" lang="ja-JP" altLang="en-US" dirty="0" smtClean="0"/>
              <a:t>ドメインタイプ</a:t>
            </a:r>
            <a:endParaRPr kumimoji="1" lang="ja-JP" altLang="en-US" dirty="0"/>
          </a:p>
        </p:txBody>
      </p:sp>
      <p:sp>
        <p:nvSpPr>
          <p:cNvPr id="8" name="フリーフォーム 7"/>
          <p:cNvSpPr/>
          <p:nvPr/>
        </p:nvSpPr>
        <p:spPr>
          <a:xfrm flipV="1">
            <a:off x="3846367" y="3867292"/>
            <a:ext cx="1286188" cy="110142"/>
          </a:xfrm>
          <a:custGeom>
            <a:avLst/>
            <a:gdLst>
              <a:gd name="connsiteX0" fmla="*/ 0 w 1099226"/>
              <a:gd name="connsiteY0" fmla="*/ 145915 h 145915"/>
              <a:gd name="connsiteX1" fmla="*/ 447472 w 1099226"/>
              <a:gd name="connsiteY1" fmla="*/ 38911 h 145915"/>
              <a:gd name="connsiteX2" fmla="*/ 1099226 w 1099226"/>
              <a:gd name="connsiteY2" fmla="*/ 0 h 145915"/>
              <a:gd name="connsiteX0" fmla="*/ 0 w 1107603"/>
              <a:gd name="connsiteY0" fmla="*/ 111187 h 258990"/>
              <a:gd name="connsiteX1" fmla="*/ 447472 w 1107603"/>
              <a:gd name="connsiteY1" fmla="*/ 4183 h 258990"/>
              <a:gd name="connsiteX2" fmla="*/ 1107603 w 1107603"/>
              <a:gd name="connsiteY2" fmla="*/ 258826 h 258990"/>
              <a:gd name="connsiteX0" fmla="*/ 0 w 1107603"/>
              <a:gd name="connsiteY0" fmla="*/ 111185 h 258824"/>
              <a:gd name="connsiteX1" fmla="*/ 447472 w 1107603"/>
              <a:gd name="connsiteY1" fmla="*/ 4181 h 258824"/>
              <a:gd name="connsiteX2" fmla="*/ 1107603 w 1107603"/>
              <a:gd name="connsiteY2" fmla="*/ 258824 h 258824"/>
              <a:gd name="connsiteX0" fmla="*/ 0 w 1107603"/>
              <a:gd name="connsiteY0" fmla="*/ 60098 h 207737"/>
              <a:gd name="connsiteX1" fmla="*/ 447472 w 1107603"/>
              <a:gd name="connsiteY1" fmla="*/ 8136 h 207737"/>
              <a:gd name="connsiteX2" fmla="*/ 1107603 w 1107603"/>
              <a:gd name="connsiteY2" fmla="*/ 207737 h 207737"/>
            </a:gdLst>
            <a:ahLst/>
            <a:cxnLst>
              <a:cxn ang="0">
                <a:pos x="connsiteX0" y="connsiteY0"/>
              </a:cxn>
              <a:cxn ang="0">
                <a:pos x="connsiteX1" y="connsiteY1"/>
              </a:cxn>
              <a:cxn ang="0">
                <a:pos x="connsiteX2" y="connsiteY2"/>
              </a:cxn>
            </a:cxnLst>
            <a:rect l="l" t="t" r="r" b="b"/>
            <a:pathLst>
              <a:path w="1107603" h="207737">
                <a:moveTo>
                  <a:pt x="0" y="60098"/>
                </a:moveTo>
                <a:cubicBezTo>
                  <a:pt x="132134" y="18755"/>
                  <a:pt x="262872" y="-16470"/>
                  <a:pt x="447472" y="8136"/>
                </a:cubicBezTo>
                <a:cubicBezTo>
                  <a:pt x="632073" y="32743"/>
                  <a:pt x="864951" y="49907"/>
                  <a:pt x="1107603" y="20773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5122827" y="3701499"/>
            <a:ext cx="2247089" cy="369332"/>
          </a:xfrm>
          <a:prstGeom prst="rect">
            <a:avLst/>
          </a:prstGeom>
          <a:noFill/>
        </p:spPr>
        <p:txBody>
          <a:bodyPr wrap="square" rtlCol="0">
            <a:spAutoFit/>
          </a:bodyPr>
          <a:lstStyle/>
          <a:p>
            <a:r>
              <a:rPr kumimoji="1" lang="ja-JP" altLang="en-US" dirty="0" smtClean="0"/>
              <a:t>ドメイン</a:t>
            </a:r>
            <a:r>
              <a:rPr lang="ja-JP" altLang="en-US" dirty="0"/>
              <a:t>種別</a:t>
            </a:r>
            <a:endParaRPr kumimoji="1" lang="ja-JP" altLang="en-US" dirty="0"/>
          </a:p>
        </p:txBody>
      </p:sp>
      <p:sp>
        <p:nvSpPr>
          <p:cNvPr id="10" name="円/楕円 9"/>
          <p:cNvSpPr/>
          <p:nvPr/>
        </p:nvSpPr>
        <p:spPr>
          <a:xfrm>
            <a:off x="1261910" y="3632306"/>
            <a:ext cx="888196" cy="3322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1852197" y="3215812"/>
            <a:ext cx="2247089" cy="369332"/>
          </a:xfrm>
          <a:prstGeom prst="rect">
            <a:avLst/>
          </a:prstGeom>
          <a:noFill/>
        </p:spPr>
        <p:txBody>
          <a:bodyPr wrap="square" rtlCol="0">
            <a:spAutoFit/>
          </a:bodyPr>
          <a:lstStyle/>
          <a:p>
            <a:r>
              <a:rPr kumimoji="1" lang="ja-JP" altLang="en-US" dirty="0" smtClean="0"/>
              <a:t>ドメイン指定</a:t>
            </a:r>
            <a:endParaRPr kumimoji="1" lang="ja-JP" altLang="en-US" dirty="0"/>
          </a:p>
        </p:txBody>
      </p:sp>
      <p:sp>
        <p:nvSpPr>
          <p:cNvPr id="12" name="フリーフォーム 11"/>
          <p:cNvSpPr/>
          <p:nvPr/>
        </p:nvSpPr>
        <p:spPr>
          <a:xfrm>
            <a:off x="1558436" y="3360843"/>
            <a:ext cx="354587" cy="275556"/>
          </a:xfrm>
          <a:custGeom>
            <a:avLst/>
            <a:gdLst>
              <a:gd name="connsiteX0" fmla="*/ 0 w 1099226"/>
              <a:gd name="connsiteY0" fmla="*/ 145915 h 145915"/>
              <a:gd name="connsiteX1" fmla="*/ 447472 w 1099226"/>
              <a:gd name="connsiteY1" fmla="*/ 38911 h 145915"/>
              <a:gd name="connsiteX2" fmla="*/ 1099226 w 1099226"/>
              <a:gd name="connsiteY2" fmla="*/ 0 h 145915"/>
              <a:gd name="connsiteX0" fmla="*/ 0 w 1099226"/>
              <a:gd name="connsiteY0" fmla="*/ 279715 h 279715"/>
              <a:gd name="connsiteX1" fmla="*/ 436480 w 1099226"/>
              <a:gd name="connsiteY1" fmla="*/ 2477 h 279715"/>
              <a:gd name="connsiteX2" fmla="*/ 1099226 w 1099226"/>
              <a:gd name="connsiteY2" fmla="*/ 133800 h 279715"/>
              <a:gd name="connsiteX0" fmla="*/ 0 w 1038768"/>
              <a:gd name="connsiteY0" fmla="*/ 293573 h 293573"/>
              <a:gd name="connsiteX1" fmla="*/ 436480 w 1038768"/>
              <a:gd name="connsiteY1" fmla="*/ 16335 h 293573"/>
              <a:gd name="connsiteX2" fmla="*/ 1038768 w 1038768"/>
              <a:gd name="connsiteY2" fmla="*/ 26063 h 293573"/>
              <a:gd name="connsiteX0" fmla="*/ 0 w 1038768"/>
              <a:gd name="connsiteY0" fmla="*/ 301487 h 301487"/>
              <a:gd name="connsiteX1" fmla="*/ 436480 w 1038768"/>
              <a:gd name="connsiteY1" fmla="*/ 24249 h 301487"/>
              <a:gd name="connsiteX2" fmla="*/ 1038768 w 1038768"/>
              <a:gd name="connsiteY2" fmla="*/ 33977 h 301487"/>
            </a:gdLst>
            <a:ahLst/>
            <a:cxnLst>
              <a:cxn ang="0">
                <a:pos x="connsiteX0" y="connsiteY0"/>
              </a:cxn>
              <a:cxn ang="0">
                <a:pos x="connsiteX1" y="connsiteY1"/>
              </a:cxn>
              <a:cxn ang="0">
                <a:pos x="connsiteX2" y="connsiteY2"/>
              </a:cxn>
            </a:cxnLst>
            <a:rect l="l" t="t" r="r" b="b"/>
            <a:pathLst>
              <a:path w="1038768" h="301487">
                <a:moveTo>
                  <a:pt x="0" y="301487"/>
                </a:moveTo>
                <a:cubicBezTo>
                  <a:pt x="132134" y="260144"/>
                  <a:pt x="263352" y="68834"/>
                  <a:pt x="436480" y="24249"/>
                </a:cubicBezTo>
                <a:cubicBezTo>
                  <a:pt x="609608" y="-20336"/>
                  <a:pt x="804493" y="4794"/>
                  <a:pt x="1038768" y="3397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2206725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65729</TotalTime>
  <Words>2338</Words>
  <Application>Microsoft Office PowerPoint</Application>
  <PresentationFormat>画面に合わせる (4:3)</PresentationFormat>
  <Paragraphs>540</Paragraphs>
  <Slides>34</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34</vt:i4>
      </vt:variant>
    </vt:vector>
  </HeadingPairs>
  <TitlesOfParts>
    <vt:vector size="40" baseType="lpstr">
      <vt:lpstr>ＭＳ Ｐゴシック</vt:lpstr>
      <vt:lpstr>Arial</vt:lpstr>
      <vt:lpstr>Calibri</vt:lpstr>
      <vt:lpstr>Calibri Light</vt:lpstr>
      <vt:lpstr>Courier New</vt:lpstr>
      <vt:lpstr>Office テーマ</vt:lpstr>
      <vt:lpstr>TOPPERS/HRP3 における TECS の使い方</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HRPSVCPlugin</vt:lpstr>
      <vt:lpstr>HRPSVCPlugin</vt:lpstr>
      <vt:lpstr>HRPRPCPlugin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大山博司</dc:creator>
  <cp:lastModifiedBy>大山博司</cp:lastModifiedBy>
  <cp:revision>360</cp:revision>
  <dcterms:created xsi:type="dcterms:W3CDTF">2017-12-24T04:12:27Z</dcterms:created>
  <dcterms:modified xsi:type="dcterms:W3CDTF">2018-05-05T23:47:54Z</dcterms:modified>
</cp:coreProperties>
</file>