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2" r:id="rId4"/>
    <p:sldId id="263" r:id="rId5"/>
    <p:sldId id="264" r:id="rId6"/>
    <p:sldId id="265" r:id="rId7"/>
    <p:sldId id="268" r:id="rId8"/>
    <p:sldId id="267" r:id="rId9"/>
    <p:sldId id="266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8" autoAdjust="0"/>
  </p:normalViewPr>
  <p:slideViewPr>
    <p:cSldViewPr snapToGrid="0">
      <p:cViewPr varScale="1">
        <p:scale>
          <a:sx n="49" d="100"/>
          <a:sy n="49" d="100"/>
        </p:scale>
        <p:origin x="82" y="394"/>
      </p:cViewPr>
      <p:guideLst/>
    </p:cSldViewPr>
  </p:slideViewPr>
  <p:outlineViewPr>
    <p:cViewPr>
      <p:scale>
        <a:sx n="33" d="100"/>
        <a:sy n="33" d="100"/>
      </p:scale>
      <p:origin x="0" y="-2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F42F6-98F0-4B60-85AD-8D61AB013C33}" type="datetimeFigureOut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0779-6032-4D4F-BE51-643B793BA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0779-6032-4D4F-BE51-643B793BA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3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80779-6032-4D4F-BE51-643B793BA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73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635-7B17-4D05-A6C0-C8B05383C449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6472947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07E29898-3B7F-4E48-93D3-C3ED9A8881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E8CE-B7B4-4C83-8DB7-0C101A95CABD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7CAE-D943-46DA-B424-7170BBA132BA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5246-FDB5-4737-9FFF-FFC6D8BC31EA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6480698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07E29898-3B7F-4E48-93D3-C3ED9A8881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70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FC8-367A-4724-A2D6-773B82FFAA6C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9369-505B-4695-916A-AB0BE7445049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C4B9-C253-4D49-9C83-87EE9EB69CF5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A8F-6CFC-4D17-A6D6-D12502F8D9C7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1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3E8-9FDE-465F-844E-B79FCBB94A38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943D-E8E1-4B09-8DA3-74BBDF75DDF7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59F-60AB-4449-A96F-63385E5BEB23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257546"/>
            <a:ext cx="10515600" cy="635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194099"/>
            <a:ext cx="10515600" cy="498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FA7F-0739-4698-A79F-1BF276B89318}" type="datetime1">
              <a:rPr kumimoji="1" lang="ja-JP" altLang="en-US" smtClean="0"/>
              <a:t>2019/3/2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9898-3B7F-4E48-93D3-C3ED9A888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実行時情報機能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err="1" smtClean="0"/>
              <a:t>TECSInfo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46966"/>
            <a:ext cx="9144000" cy="1310833"/>
          </a:xfrm>
        </p:spPr>
        <p:txBody>
          <a:bodyPr/>
          <a:lstStyle/>
          <a:p>
            <a:r>
              <a:rPr kumimoji="1" lang="en-US" altLang="ja-JP" dirty="0" smtClean="0"/>
              <a:t>TOPPERS</a:t>
            </a:r>
            <a:r>
              <a:rPr kumimoji="1" lang="ja-JP" altLang="en-US" dirty="0" smtClean="0"/>
              <a:t>プロジェクト </a:t>
            </a:r>
            <a:r>
              <a:rPr kumimoji="1" lang="en-US" altLang="ja-JP" dirty="0" smtClean="0"/>
              <a:t>TECS WG</a:t>
            </a:r>
            <a:endParaRPr lang="en-US" altLang="ja-JP" dirty="0"/>
          </a:p>
          <a:p>
            <a:r>
              <a:rPr kumimoji="1" lang="en-US" altLang="ja-JP" dirty="0" smtClean="0"/>
              <a:t>2018.5.5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39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TECS </a:t>
            </a:r>
            <a:r>
              <a:rPr kumimoji="1" lang="ja-JP" altLang="en-US" dirty="0" smtClean="0"/>
              <a:t>とオブジェクト指向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TECS </a:t>
            </a:r>
            <a:r>
              <a:rPr kumimoji="1" lang="ja-JP" altLang="en-US" dirty="0" smtClean="0"/>
              <a:t>は、オブジェクト指向技術を直接的には、取り入れない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オブジェクト指向の三要素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多態性</a:t>
            </a:r>
            <a:endParaRPr lang="en-US" altLang="ja-JP" dirty="0"/>
          </a:p>
          <a:p>
            <a:pPr lvl="1"/>
            <a:r>
              <a:rPr lang="ja-JP" altLang="en-US" dirty="0" smtClean="0"/>
              <a:t>継承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受け</a:t>
            </a:r>
            <a:r>
              <a:rPr lang="ja-JP" altLang="en-US" dirty="0"/>
              <a:t>口</a:t>
            </a:r>
            <a:r>
              <a:rPr lang="ja-JP" altLang="en-US" dirty="0" smtClean="0"/>
              <a:t>を</a:t>
            </a:r>
            <a:r>
              <a:rPr lang="ja-JP" altLang="en-US" dirty="0"/>
              <a:t>通</a:t>
            </a:r>
            <a:r>
              <a:rPr lang="ja-JP" altLang="en-US" dirty="0" smtClean="0"/>
              <a:t>してのみアクセス可能　（関数結合）</a:t>
            </a:r>
            <a:endParaRPr kumimoji="1" lang="en-US" altLang="ja-JP" dirty="0" smtClean="0"/>
          </a:p>
          <a:p>
            <a:r>
              <a:rPr lang="ja-JP" altLang="en-US" dirty="0" smtClean="0"/>
              <a:t>多態性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すべての呼び口は、</a:t>
            </a:r>
            <a:r>
              <a:rPr kumimoji="1" lang="en-US" altLang="ja-JP" dirty="0" smtClean="0"/>
              <a:t>virtual</a:t>
            </a:r>
          </a:p>
          <a:p>
            <a:r>
              <a:rPr lang="ja-JP" altLang="en-US" dirty="0" smtClean="0"/>
              <a:t>継承</a:t>
            </a:r>
            <a:endParaRPr lang="en-US" altLang="ja-JP" dirty="0"/>
          </a:p>
          <a:p>
            <a:pPr lvl="1"/>
            <a:r>
              <a:rPr lang="ja-JP" altLang="en-US" dirty="0" smtClean="0"/>
              <a:t>インタフェース継承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受け口を設けること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実装継承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ない</a:t>
            </a:r>
            <a:endParaRPr lang="en-US" altLang="ja-JP" dirty="0"/>
          </a:p>
          <a:p>
            <a:pPr lvl="3"/>
            <a:r>
              <a:rPr kumimoji="1" lang="ja-JP" altLang="en-US" dirty="0" smtClean="0"/>
              <a:t>完全な実装継承ではないものの、近いことはできる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775543" y="429895"/>
            <a:ext cx="2095018" cy="925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Cell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18025" y="2004350"/>
            <a:ext cx="3020993" cy="3435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CellWithAdditionalFunction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775543" y="4006012"/>
            <a:ext cx="2095018" cy="925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Cell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775543" y="2806163"/>
            <a:ext cx="2095018" cy="925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CellExtender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674015" y="861016"/>
            <a:ext cx="1226917" cy="23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689939" y="3292591"/>
            <a:ext cx="1226917" cy="23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8502555" y="3275463"/>
            <a:ext cx="2620674" cy="1214650"/>
          </a:xfrm>
          <a:custGeom>
            <a:avLst/>
            <a:gdLst>
              <a:gd name="connsiteX0" fmla="*/ 2388358 w 2661314"/>
              <a:gd name="connsiteY0" fmla="*/ 0 h 1214650"/>
              <a:gd name="connsiteX1" fmla="*/ 2661314 w 2661314"/>
              <a:gd name="connsiteY1" fmla="*/ 40943 h 1214650"/>
              <a:gd name="connsiteX2" fmla="*/ 2620370 w 2661314"/>
              <a:gd name="connsiteY2" fmla="*/ 586853 h 1214650"/>
              <a:gd name="connsiteX3" fmla="*/ 0 w 2661314"/>
              <a:gd name="connsiteY3" fmla="*/ 586853 h 1214650"/>
              <a:gd name="connsiteX4" fmla="*/ 54591 w 2661314"/>
              <a:gd name="connsiteY4" fmla="*/ 1214650 h 1214650"/>
              <a:gd name="connsiteX5" fmla="*/ 423081 w 2661314"/>
              <a:gd name="connsiteY5" fmla="*/ 1214650 h 1214650"/>
              <a:gd name="connsiteX0" fmla="*/ 2388358 w 2635914"/>
              <a:gd name="connsiteY0" fmla="*/ 0 h 1214650"/>
              <a:gd name="connsiteX1" fmla="*/ 2635914 w 2635914"/>
              <a:gd name="connsiteY1" fmla="*/ 10463 h 1214650"/>
              <a:gd name="connsiteX2" fmla="*/ 2620370 w 2635914"/>
              <a:gd name="connsiteY2" fmla="*/ 586853 h 1214650"/>
              <a:gd name="connsiteX3" fmla="*/ 0 w 2635914"/>
              <a:gd name="connsiteY3" fmla="*/ 586853 h 1214650"/>
              <a:gd name="connsiteX4" fmla="*/ 54591 w 2635914"/>
              <a:gd name="connsiteY4" fmla="*/ 1214650 h 1214650"/>
              <a:gd name="connsiteX5" fmla="*/ 423081 w 2635914"/>
              <a:gd name="connsiteY5" fmla="*/ 1214650 h 1214650"/>
              <a:gd name="connsiteX0" fmla="*/ 2388358 w 2620674"/>
              <a:gd name="connsiteY0" fmla="*/ 0 h 1214650"/>
              <a:gd name="connsiteX1" fmla="*/ 2620674 w 2620674"/>
              <a:gd name="connsiteY1" fmla="*/ 10463 h 1214650"/>
              <a:gd name="connsiteX2" fmla="*/ 2620370 w 2620674"/>
              <a:gd name="connsiteY2" fmla="*/ 586853 h 1214650"/>
              <a:gd name="connsiteX3" fmla="*/ 0 w 2620674"/>
              <a:gd name="connsiteY3" fmla="*/ 586853 h 1214650"/>
              <a:gd name="connsiteX4" fmla="*/ 54591 w 2620674"/>
              <a:gd name="connsiteY4" fmla="*/ 1214650 h 1214650"/>
              <a:gd name="connsiteX5" fmla="*/ 423081 w 2620674"/>
              <a:gd name="connsiteY5" fmla="*/ 1214650 h 1214650"/>
              <a:gd name="connsiteX0" fmla="*/ 2388358 w 2620674"/>
              <a:gd name="connsiteY0" fmla="*/ 0 h 1219730"/>
              <a:gd name="connsiteX1" fmla="*/ 2620674 w 2620674"/>
              <a:gd name="connsiteY1" fmla="*/ 10463 h 1219730"/>
              <a:gd name="connsiteX2" fmla="*/ 2620370 w 2620674"/>
              <a:gd name="connsiteY2" fmla="*/ 586853 h 1219730"/>
              <a:gd name="connsiteX3" fmla="*/ 0 w 2620674"/>
              <a:gd name="connsiteY3" fmla="*/ 586853 h 1219730"/>
              <a:gd name="connsiteX4" fmla="*/ 13951 w 2620674"/>
              <a:gd name="connsiteY4" fmla="*/ 1219730 h 1219730"/>
              <a:gd name="connsiteX5" fmla="*/ 423081 w 2620674"/>
              <a:gd name="connsiteY5" fmla="*/ 1214650 h 1219730"/>
              <a:gd name="connsiteX0" fmla="*/ 2388358 w 2620674"/>
              <a:gd name="connsiteY0" fmla="*/ 0 h 1229890"/>
              <a:gd name="connsiteX1" fmla="*/ 2620674 w 2620674"/>
              <a:gd name="connsiteY1" fmla="*/ 10463 h 1229890"/>
              <a:gd name="connsiteX2" fmla="*/ 2620370 w 2620674"/>
              <a:gd name="connsiteY2" fmla="*/ 586853 h 1229890"/>
              <a:gd name="connsiteX3" fmla="*/ 0 w 2620674"/>
              <a:gd name="connsiteY3" fmla="*/ 586853 h 1229890"/>
              <a:gd name="connsiteX4" fmla="*/ 3791 w 2620674"/>
              <a:gd name="connsiteY4" fmla="*/ 1229890 h 1229890"/>
              <a:gd name="connsiteX5" fmla="*/ 423081 w 2620674"/>
              <a:gd name="connsiteY5" fmla="*/ 1214650 h 1229890"/>
              <a:gd name="connsiteX0" fmla="*/ 2388358 w 2620674"/>
              <a:gd name="connsiteY0" fmla="*/ 0 h 1214650"/>
              <a:gd name="connsiteX1" fmla="*/ 2620674 w 2620674"/>
              <a:gd name="connsiteY1" fmla="*/ 10463 h 1214650"/>
              <a:gd name="connsiteX2" fmla="*/ 2620370 w 2620674"/>
              <a:gd name="connsiteY2" fmla="*/ 586853 h 1214650"/>
              <a:gd name="connsiteX3" fmla="*/ 0 w 2620674"/>
              <a:gd name="connsiteY3" fmla="*/ 586853 h 1214650"/>
              <a:gd name="connsiteX4" fmla="*/ 3791 w 2620674"/>
              <a:gd name="connsiteY4" fmla="*/ 1214650 h 1214650"/>
              <a:gd name="connsiteX5" fmla="*/ 423081 w 2620674"/>
              <a:gd name="connsiteY5" fmla="*/ 1214650 h 12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0674" h="1214650">
                <a:moveTo>
                  <a:pt x="2388358" y="0"/>
                </a:moveTo>
                <a:lnTo>
                  <a:pt x="2620674" y="10463"/>
                </a:lnTo>
                <a:cubicBezTo>
                  <a:pt x="2620573" y="202593"/>
                  <a:pt x="2620471" y="394723"/>
                  <a:pt x="2620370" y="586853"/>
                </a:cubicBezTo>
                <a:lnTo>
                  <a:pt x="0" y="586853"/>
                </a:lnTo>
                <a:cubicBezTo>
                  <a:pt x="1264" y="801199"/>
                  <a:pt x="2527" y="1000304"/>
                  <a:pt x="3791" y="1214650"/>
                </a:cubicBezTo>
                <a:lnTo>
                  <a:pt x="423081" y="121465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5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実行時情報機能 </a:t>
            </a:r>
            <a:r>
              <a:rPr lang="en-US" altLang="ja-JP" dirty="0" err="1" smtClean="0"/>
              <a:t>TECSInfo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u="sng" dirty="0" smtClean="0"/>
              <a:t>概要</a:t>
            </a:r>
            <a:endParaRPr kumimoji="1" lang="en-US" altLang="ja-JP" sz="2400" u="sng" dirty="0" smtClean="0"/>
          </a:p>
          <a:p>
            <a:r>
              <a:rPr kumimoji="1" lang="ja-JP" altLang="en-US" sz="2400" dirty="0" smtClean="0"/>
              <a:t>実行時</a:t>
            </a:r>
            <a:r>
              <a:rPr kumimoji="1" lang="en-US" altLang="ja-JP" sz="2400" dirty="0" smtClean="0"/>
              <a:t>,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TECS </a:t>
            </a:r>
            <a:r>
              <a:rPr lang="en-US" altLang="ja-JP" sz="2400" dirty="0" smtClean="0"/>
              <a:t>CDL </a:t>
            </a:r>
            <a:r>
              <a:rPr lang="ja-JP" altLang="en-US" sz="2400" dirty="0" smtClean="0"/>
              <a:t>に記述した情報およびセルにアクセス可能とする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シグニチャ、セルタイプ、セルの情報にアクセス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属性値、変数値の名前による参照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受け口関数の呼出し</a:t>
            </a:r>
            <a:endParaRPr kumimoji="1" lang="en-US" altLang="ja-JP" dirty="0" smtClean="0"/>
          </a:p>
          <a:p>
            <a:r>
              <a:rPr lang="en-US" altLang="ja-JP" dirty="0" smtClean="0"/>
              <a:t>TECS</a:t>
            </a:r>
            <a:r>
              <a:rPr lang="ja-JP" altLang="en-US" dirty="0"/>
              <a:t>ジェネレータ </a:t>
            </a:r>
            <a:r>
              <a:rPr lang="en-US" altLang="ja-JP" dirty="0"/>
              <a:t>V1.6.1 </a:t>
            </a:r>
            <a:r>
              <a:rPr lang="ja-JP" altLang="en-US" dirty="0"/>
              <a:t>から正式サポート</a:t>
            </a:r>
            <a:endParaRPr lang="en-US" altLang="ja-JP" dirty="0"/>
          </a:p>
          <a:p>
            <a:pPr marL="0" indent="0">
              <a:buNone/>
            </a:pPr>
            <a:endParaRPr lang="en-US" altLang="ja-JP" sz="2400" u="sng" dirty="0" smtClean="0"/>
          </a:p>
          <a:p>
            <a:pPr marL="0" indent="0">
              <a:buNone/>
            </a:pPr>
            <a:r>
              <a:rPr lang="ja-JP" altLang="en-US" sz="2400" u="sng" dirty="0" smtClean="0"/>
              <a:t>用途</a:t>
            </a:r>
            <a:endParaRPr lang="en-US" altLang="ja-JP" sz="2400" u="sng" dirty="0" smtClean="0"/>
          </a:p>
          <a:p>
            <a:r>
              <a:rPr lang="ja-JP" altLang="en-US" sz="2400" dirty="0" smtClean="0"/>
              <a:t>デバッグ、検証</a:t>
            </a:r>
            <a:endParaRPr lang="en-US" altLang="ja-JP" sz="2400" dirty="0"/>
          </a:p>
          <a:p>
            <a:pPr lvl="1"/>
            <a:r>
              <a:rPr lang="ja-JP" altLang="en-US" dirty="0"/>
              <a:t>実行中に、名前情報を含ませて、名前からデータにアクセス</a:t>
            </a:r>
            <a:endParaRPr lang="en-US" altLang="ja-JP" dirty="0"/>
          </a:p>
          <a:p>
            <a:r>
              <a:rPr lang="ja-JP" altLang="en-US" sz="2400" dirty="0" smtClean="0"/>
              <a:t>リフレクション</a:t>
            </a:r>
            <a:endParaRPr lang="en-US" altLang="ja-JP" sz="2400" dirty="0"/>
          </a:p>
          <a:p>
            <a:pPr lvl="1"/>
            <a:r>
              <a:rPr lang="ja-JP" altLang="en-US" dirty="0"/>
              <a:t>セルの受け口関数の</a:t>
            </a:r>
            <a:r>
              <a:rPr lang="ja-JP" altLang="en-US" dirty="0" smtClean="0"/>
              <a:t>呼出し</a:t>
            </a:r>
            <a:endParaRPr lang="en-US" altLang="ja-JP" dirty="0" smtClean="0"/>
          </a:p>
          <a:p>
            <a:pPr lvl="2"/>
            <a:r>
              <a:rPr lang="ja-JP" altLang="en-US" dirty="0"/>
              <a:t>将来的</a:t>
            </a:r>
            <a:r>
              <a:rPr lang="ja-JP" altLang="en-US" dirty="0" smtClean="0"/>
              <a:t>には </a:t>
            </a:r>
            <a:r>
              <a:rPr lang="en-US" altLang="ja-JP" dirty="0" err="1" smtClean="0"/>
              <a:t>mruby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から、ブリッジ生成しなくても、呼出し可能とする</a:t>
            </a:r>
            <a:endParaRPr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63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データ記述言語としての </a:t>
            </a:r>
            <a:r>
              <a:rPr kumimoji="1" lang="en-US" altLang="ja-JP" dirty="0" smtClean="0"/>
              <a:t>TECS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u="sng" dirty="0" smtClean="0"/>
              <a:t>データ記述言語</a:t>
            </a:r>
            <a:endParaRPr lang="en-US" altLang="ja-JP" sz="2400" u="sng" dirty="0"/>
          </a:p>
          <a:p>
            <a:r>
              <a:rPr lang="ja-JP" altLang="en-US" sz="2400" dirty="0" smtClean="0"/>
              <a:t>データを記述するための言語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例： </a:t>
            </a:r>
            <a:r>
              <a:rPr lang="en-US" altLang="ja-JP" dirty="0" smtClean="0"/>
              <a:t>HTML, XML, JSON</a:t>
            </a:r>
          </a:p>
          <a:p>
            <a:pPr marL="0" indent="0">
              <a:buNone/>
            </a:pPr>
            <a:r>
              <a:rPr lang="en-US" altLang="ja-JP" sz="2400" u="sng" dirty="0" smtClean="0"/>
              <a:t>TECS </a:t>
            </a:r>
            <a:r>
              <a:rPr lang="ja-JP" altLang="en-US" sz="2400" u="sng" dirty="0" smtClean="0"/>
              <a:t>をデータ記述言語として用いる</a:t>
            </a:r>
            <a:endParaRPr lang="en-US" altLang="ja-JP" sz="2400" u="sng" dirty="0" smtClean="0"/>
          </a:p>
          <a:p>
            <a:r>
              <a:rPr lang="ja-JP" altLang="en-US" sz="2400" dirty="0" smtClean="0"/>
              <a:t>セルタイプ</a:t>
            </a:r>
            <a:r>
              <a:rPr lang="ja-JP" altLang="en-US" sz="2400" dirty="0"/>
              <a:t>とシグニチャ  ・・・ スキーマー </a:t>
            </a:r>
            <a:r>
              <a:rPr lang="en-US" altLang="ja-JP" sz="2400" dirty="0"/>
              <a:t>+ </a:t>
            </a:r>
            <a:r>
              <a:rPr lang="ja-JP" altLang="en-US" sz="2400" dirty="0"/>
              <a:t>データアクセス実装</a:t>
            </a:r>
            <a:endParaRPr lang="en-US" altLang="ja-JP" sz="2400" dirty="0"/>
          </a:p>
          <a:p>
            <a:r>
              <a:rPr lang="ja-JP" altLang="en-US" sz="2400" dirty="0"/>
              <a:t>セル ・・・ データ</a:t>
            </a:r>
            <a:r>
              <a:rPr lang="ja-JP" altLang="en-US" sz="2400" dirty="0" smtClean="0"/>
              <a:t>表現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属性 ・・・ ノードのもつ値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呼び口 ・・・ ノード間の関連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400" u="sng" dirty="0" smtClean="0"/>
              <a:t>データ記述言語としての特徴</a:t>
            </a:r>
            <a:endParaRPr lang="en-US" altLang="ja-JP" sz="2400" u="sng" dirty="0" smtClean="0"/>
          </a:p>
          <a:p>
            <a:r>
              <a:rPr lang="ja-JP" altLang="en-US" sz="2400" dirty="0" smtClean="0"/>
              <a:t>有向グラフ構造のデータ表現</a:t>
            </a:r>
            <a:endParaRPr lang="en-US" altLang="ja-JP" sz="2400" dirty="0" smtClean="0"/>
          </a:p>
          <a:p>
            <a:r>
              <a:rPr lang="ja-JP" altLang="en-US" sz="2400" dirty="0"/>
              <a:t>静的な生成と</a:t>
            </a:r>
            <a:r>
              <a:rPr lang="ja-JP" altLang="en-US" sz="2400" dirty="0" smtClean="0"/>
              <a:t>結合を基本とする </a:t>
            </a:r>
            <a:r>
              <a:rPr lang="en-US" altLang="ja-JP" sz="2400" dirty="0" smtClean="0"/>
              <a:t>TECS </a:t>
            </a:r>
            <a:r>
              <a:rPr lang="ja-JP" altLang="en-US" sz="2400" dirty="0" smtClean="0"/>
              <a:t>の特徴を利用</a:t>
            </a:r>
            <a:endParaRPr lang="en-US" altLang="ja-JP" sz="2400" dirty="0" smtClean="0"/>
          </a:p>
          <a:p>
            <a:r>
              <a:rPr lang="ja-JP" altLang="en-US" sz="2400" dirty="0" smtClean="0"/>
              <a:t>動的結合を利用して、データアクセス実装を実現</a:t>
            </a:r>
            <a:endParaRPr lang="en-US" altLang="ja-JP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051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74697" y="975816"/>
            <a:ext cx="1249636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tTECSInfo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30531" y="975815"/>
            <a:ext cx="118369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tTECSInfoSub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72060" y="1949247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tNamespaceInfo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05085" y="1946108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tRegionInfo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8431" y="3201067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tSignatureInfo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9134" y="4269692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tFunctionInfo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64908" y="3204065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tCelltypeInfo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64908" y="4261430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tCallInfo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82228" y="4261430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tEntryInfo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99548" y="4261429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tVarDeclInfo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2314401" y="3770378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2504901" y="3770378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3" name="フリーフォーム 22"/>
          <p:cNvSpPr/>
          <p:nvPr/>
        </p:nvSpPr>
        <p:spPr>
          <a:xfrm>
            <a:off x="2695401" y="3770378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2885901" y="3770378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16868" y="4261429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tVarDeclInfo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131814" y="5882854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tTypeInfo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8430" y="5355717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tParamInfo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8" name="フリーフォーム 27"/>
          <p:cNvSpPr/>
          <p:nvPr/>
        </p:nvSpPr>
        <p:spPr>
          <a:xfrm>
            <a:off x="1436415" y="2515560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1798196" y="2506841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2129120" y="2502248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178600" y="2382555"/>
            <a:ext cx="522246" cy="476297"/>
          </a:xfrm>
          <a:custGeom>
            <a:avLst/>
            <a:gdLst>
              <a:gd name="connsiteX0" fmla="*/ 17585 w 703385"/>
              <a:gd name="connsiteY0" fmla="*/ 334107 h 474784"/>
              <a:gd name="connsiteX1" fmla="*/ 0 w 703385"/>
              <a:gd name="connsiteY1" fmla="*/ 474784 h 474784"/>
              <a:gd name="connsiteX2" fmla="*/ 685800 w 703385"/>
              <a:gd name="connsiteY2" fmla="*/ 468923 h 474784"/>
              <a:gd name="connsiteX3" fmla="*/ 703385 w 703385"/>
              <a:gd name="connsiteY3" fmla="*/ 0 h 474784"/>
              <a:gd name="connsiteX4" fmla="*/ 228600 w 703385"/>
              <a:gd name="connsiteY4" fmla="*/ 11723 h 474784"/>
              <a:gd name="connsiteX0" fmla="*/ 17585 w 697524"/>
              <a:gd name="connsiteY0" fmla="*/ 334107 h 474784"/>
              <a:gd name="connsiteX1" fmla="*/ 0 w 697524"/>
              <a:gd name="connsiteY1" fmla="*/ 474784 h 474784"/>
              <a:gd name="connsiteX2" fmla="*/ 685800 w 697524"/>
              <a:gd name="connsiteY2" fmla="*/ 468923 h 474784"/>
              <a:gd name="connsiteX3" fmla="*/ 697524 w 697524"/>
              <a:gd name="connsiteY3" fmla="*/ 0 h 474784"/>
              <a:gd name="connsiteX4" fmla="*/ 228600 w 697524"/>
              <a:gd name="connsiteY4" fmla="*/ 11723 h 474784"/>
              <a:gd name="connsiteX0" fmla="*/ 17585 w 685801"/>
              <a:gd name="connsiteY0" fmla="*/ 322384 h 463061"/>
              <a:gd name="connsiteX1" fmla="*/ 0 w 685801"/>
              <a:gd name="connsiteY1" fmla="*/ 463061 h 463061"/>
              <a:gd name="connsiteX2" fmla="*/ 685800 w 685801"/>
              <a:gd name="connsiteY2" fmla="*/ 457200 h 463061"/>
              <a:gd name="connsiteX3" fmla="*/ 685801 w 685801"/>
              <a:gd name="connsiteY3" fmla="*/ 5862 h 463061"/>
              <a:gd name="connsiteX4" fmla="*/ 228600 w 685801"/>
              <a:gd name="connsiteY4" fmla="*/ 0 h 463061"/>
              <a:gd name="connsiteX0" fmla="*/ 17585 w 685801"/>
              <a:gd name="connsiteY0" fmla="*/ 322384 h 463062"/>
              <a:gd name="connsiteX1" fmla="*/ 0 w 685801"/>
              <a:gd name="connsiteY1" fmla="*/ 463061 h 463062"/>
              <a:gd name="connsiteX2" fmla="*/ 550984 w 685801"/>
              <a:gd name="connsiteY2" fmla="*/ 463062 h 463062"/>
              <a:gd name="connsiteX3" fmla="*/ 685801 w 685801"/>
              <a:gd name="connsiteY3" fmla="*/ 5862 h 463062"/>
              <a:gd name="connsiteX4" fmla="*/ 228600 w 685801"/>
              <a:gd name="connsiteY4" fmla="*/ 0 h 463062"/>
              <a:gd name="connsiteX0" fmla="*/ 17585 w 550984"/>
              <a:gd name="connsiteY0" fmla="*/ 328245 h 468923"/>
              <a:gd name="connsiteX1" fmla="*/ 0 w 550984"/>
              <a:gd name="connsiteY1" fmla="*/ 468922 h 468923"/>
              <a:gd name="connsiteX2" fmla="*/ 550984 w 550984"/>
              <a:gd name="connsiteY2" fmla="*/ 468923 h 468923"/>
              <a:gd name="connsiteX3" fmla="*/ 509955 w 550984"/>
              <a:gd name="connsiteY3" fmla="*/ 0 h 468923"/>
              <a:gd name="connsiteX4" fmla="*/ 228600 w 550984"/>
              <a:gd name="connsiteY4" fmla="*/ 5861 h 468923"/>
              <a:gd name="connsiteX0" fmla="*/ 17585 w 550984"/>
              <a:gd name="connsiteY0" fmla="*/ 323329 h 464007"/>
              <a:gd name="connsiteX1" fmla="*/ 0 w 550984"/>
              <a:gd name="connsiteY1" fmla="*/ 464006 h 464007"/>
              <a:gd name="connsiteX2" fmla="*/ 550984 w 550984"/>
              <a:gd name="connsiteY2" fmla="*/ 464007 h 464007"/>
              <a:gd name="connsiteX3" fmla="*/ 532078 w 550984"/>
              <a:gd name="connsiteY3" fmla="*/ 0 h 464007"/>
              <a:gd name="connsiteX4" fmla="*/ 228600 w 550984"/>
              <a:gd name="connsiteY4" fmla="*/ 945 h 464007"/>
              <a:gd name="connsiteX0" fmla="*/ 17585 w 536236"/>
              <a:gd name="connsiteY0" fmla="*/ 323329 h 464007"/>
              <a:gd name="connsiteX1" fmla="*/ 0 w 536236"/>
              <a:gd name="connsiteY1" fmla="*/ 464006 h 464007"/>
              <a:gd name="connsiteX2" fmla="*/ 536236 w 536236"/>
              <a:gd name="connsiteY2" fmla="*/ 464007 h 464007"/>
              <a:gd name="connsiteX3" fmla="*/ 532078 w 536236"/>
              <a:gd name="connsiteY3" fmla="*/ 0 h 464007"/>
              <a:gd name="connsiteX4" fmla="*/ 228600 w 536236"/>
              <a:gd name="connsiteY4" fmla="*/ 945 h 464007"/>
              <a:gd name="connsiteX0" fmla="*/ 7753 w 526404"/>
              <a:gd name="connsiteY0" fmla="*/ 323329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6404"/>
              <a:gd name="connsiteY0" fmla="*/ 325787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4114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6572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73839"/>
              <a:gd name="connsiteX1" fmla="*/ 0 w 522246"/>
              <a:gd name="connsiteY1" fmla="*/ 468922 h 473839"/>
              <a:gd name="connsiteX2" fmla="*/ 521488 w 522246"/>
              <a:gd name="connsiteY2" fmla="*/ 473839 h 473839"/>
              <a:gd name="connsiteX3" fmla="*/ 522246 w 522246"/>
              <a:gd name="connsiteY3" fmla="*/ 0 h 473839"/>
              <a:gd name="connsiteX4" fmla="*/ 218768 w 522246"/>
              <a:gd name="connsiteY4" fmla="*/ 945 h 473839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18768 w 522246"/>
              <a:gd name="connsiteY4" fmla="*/ 945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3181 w 522246"/>
              <a:gd name="connsiteY4" fmla="*/ 5861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5639 w 522246"/>
              <a:gd name="connsiteY4" fmla="*/ 945 h 4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46" h="476297">
                <a:moveTo>
                  <a:pt x="379" y="325787"/>
                </a:moveTo>
                <a:cubicBezTo>
                  <a:pt x="253" y="373499"/>
                  <a:pt x="126" y="421210"/>
                  <a:pt x="0" y="468922"/>
                </a:cubicBezTo>
                <a:lnTo>
                  <a:pt x="519030" y="476297"/>
                </a:lnTo>
                <a:cubicBezTo>
                  <a:pt x="519030" y="325851"/>
                  <a:pt x="522246" y="150446"/>
                  <a:pt x="522246" y="0"/>
                </a:cubicBezTo>
                <a:lnTo>
                  <a:pt x="255639" y="94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1836420" y="2693574"/>
            <a:ext cx="861060" cy="541020"/>
          </a:xfrm>
          <a:custGeom>
            <a:avLst/>
            <a:gdLst>
              <a:gd name="connsiteX0" fmla="*/ 7620 w 861060"/>
              <a:gd name="connsiteY0" fmla="*/ 0 h 541020"/>
              <a:gd name="connsiteX1" fmla="*/ 0 w 861060"/>
              <a:gd name="connsiteY1" fmla="*/ 289560 h 541020"/>
              <a:gd name="connsiteX2" fmla="*/ 861060 w 861060"/>
              <a:gd name="connsiteY2" fmla="*/ 289560 h 541020"/>
              <a:gd name="connsiteX3" fmla="*/ 861060 w 86106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" h="541020">
                <a:moveTo>
                  <a:pt x="7620" y="0"/>
                </a:moveTo>
                <a:lnTo>
                  <a:pt x="0" y="289560"/>
                </a:lnTo>
                <a:lnTo>
                  <a:pt x="861060" y="289560"/>
                </a:lnTo>
                <a:lnTo>
                  <a:pt x="861060" y="5410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>
            <a:off x="910668" y="2724054"/>
            <a:ext cx="559992" cy="487680"/>
          </a:xfrm>
          <a:custGeom>
            <a:avLst/>
            <a:gdLst>
              <a:gd name="connsiteX0" fmla="*/ 449580 w 449580"/>
              <a:gd name="connsiteY0" fmla="*/ 0 h 487680"/>
              <a:gd name="connsiteX1" fmla="*/ 449580 w 449580"/>
              <a:gd name="connsiteY1" fmla="*/ 259080 h 487680"/>
              <a:gd name="connsiteX2" fmla="*/ 0 w 449580"/>
              <a:gd name="connsiteY2" fmla="*/ 251460 h 487680"/>
              <a:gd name="connsiteX3" fmla="*/ 0 w 449580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0" h="487680">
                <a:moveTo>
                  <a:pt x="449580" y="0"/>
                </a:moveTo>
                <a:lnTo>
                  <a:pt x="449580" y="259080"/>
                </a:lnTo>
                <a:lnTo>
                  <a:pt x="0" y="251460"/>
                </a:lnTo>
                <a:lnTo>
                  <a:pt x="0" y="4876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0" name="フリーフォーム 39"/>
          <p:cNvSpPr/>
          <p:nvPr/>
        </p:nvSpPr>
        <p:spPr>
          <a:xfrm>
            <a:off x="1524000" y="4537614"/>
            <a:ext cx="1112520" cy="1314017"/>
          </a:xfrm>
          <a:custGeom>
            <a:avLst/>
            <a:gdLst>
              <a:gd name="connsiteX0" fmla="*/ 0 w 1112520"/>
              <a:gd name="connsiteY0" fmla="*/ 0 h 1767840"/>
              <a:gd name="connsiteX1" fmla="*/ 243840 w 1112520"/>
              <a:gd name="connsiteY1" fmla="*/ 7620 h 1767840"/>
              <a:gd name="connsiteX2" fmla="*/ 228600 w 1112520"/>
              <a:gd name="connsiteY2" fmla="*/ 1577340 h 1767840"/>
              <a:gd name="connsiteX3" fmla="*/ 1112520 w 1112520"/>
              <a:gd name="connsiteY3" fmla="*/ 1577340 h 1767840"/>
              <a:gd name="connsiteX4" fmla="*/ 1112520 w 1112520"/>
              <a:gd name="connsiteY4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20" h="1767840">
                <a:moveTo>
                  <a:pt x="0" y="0"/>
                </a:moveTo>
                <a:lnTo>
                  <a:pt x="243840" y="7620"/>
                </a:lnTo>
                <a:lnTo>
                  <a:pt x="228600" y="1577340"/>
                </a:lnTo>
                <a:lnTo>
                  <a:pt x="1112520" y="1577340"/>
                </a:lnTo>
                <a:lnTo>
                  <a:pt x="1112520" y="17678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1" name="フリーフォーム 40"/>
          <p:cNvSpPr/>
          <p:nvPr/>
        </p:nvSpPr>
        <p:spPr>
          <a:xfrm>
            <a:off x="952500" y="5939693"/>
            <a:ext cx="1176620" cy="219759"/>
          </a:xfrm>
          <a:custGeom>
            <a:avLst/>
            <a:gdLst>
              <a:gd name="connsiteX0" fmla="*/ 0 w 807720"/>
              <a:gd name="connsiteY0" fmla="*/ 0 h 160020"/>
              <a:gd name="connsiteX1" fmla="*/ 0 w 807720"/>
              <a:gd name="connsiteY1" fmla="*/ 160020 h 160020"/>
              <a:gd name="connsiteX2" fmla="*/ 807720 w 80772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720" h="160020">
                <a:moveTo>
                  <a:pt x="0" y="0"/>
                </a:moveTo>
                <a:lnTo>
                  <a:pt x="0" y="160020"/>
                </a:lnTo>
                <a:lnTo>
                  <a:pt x="807720" y="1600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2933700" y="3950874"/>
            <a:ext cx="3992880" cy="312420"/>
          </a:xfrm>
          <a:custGeom>
            <a:avLst/>
            <a:gdLst>
              <a:gd name="connsiteX0" fmla="*/ 0 w 3992880"/>
              <a:gd name="connsiteY0" fmla="*/ 0 h 312420"/>
              <a:gd name="connsiteX1" fmla="*/ 7620 w 3992880"/>
              <a:gd name="connsiteY1" fmla="*/ 68580 h 312420"/>
              <a:gd name="connsiteX2" fmla="*/ 3985260 w 3992880"/>
              <a:gd name="connsiteY2" fmla="*/ 106680 h 312420"/>
              <a:gd name="connsiteX3" fmla="*/ 3992880 w 3992880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880" h="312420">
                <a:moveTo>
                  <a:pt x="0" y="0"/>
                </a:moveTo>
                <a:lnTo>
                  <a:pt x="7620" y="68580"/>
                </a:lnTo>
                <a:lnTo>
                  <a:pt x="3985260" y="106680"/>
                </a:lnTo>
                <a:lnTo>
                  <a:pt x="3992880" y="3124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3" name="フリーフォーム 42"/>
          <p:cNvSpPr/>
          <p:nvPr/>
        </p:nvSpPr>
        <p:spPr>
          <a:xfrm>
            <a:off x="2743200" y="3966114"/>
            <a:ext cx="2781300" cy="297180"/>
          </a:xfrm>
          <a:custGeom>
            <a:avLst/>
            <a:gdLst>
              <a:gd name="connsiteX0" fmla="*/ 0 w 2781300"/>
              <a:gd name="connsiteY0" fmla="*/ 0 h 297180"/>
              <a:gd name="connsiteX1" fmla="*/ 0 w 2781300"/>
              <a:gd name="connsiteY1" fmla="*/ 91440 h 297180"/>
              <a:gd name="connsiteX2" fmla="*/ 2773680 w 2781300"/>
              <a:gd name="connsiteY2" fmla="*/ 121920 h 297180"/>
              <a:gd name="connsiteX3" fmla="*/ 2781300 w 2781300"/>
              <a:gd name="connsiteY3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297180">
                <a:moveTo>
                  <a:pt x="0" y="0"/>
                </a:moveTo>
                <a:lnTo>
                  <a:pt x="0" y="91440"/>
                </a:lnTo>
                <a:lnTo>
                  <a:pt x="2773680" y="121920"/>
                </a:lnTo>
                <a:lnTo>
                  <a:pt x="2781300" y="2971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2545080" y="3958494"/>
            <a:ext cx="1516380" cy="304800"/>
          </a:xfrm>
          <a:custGeom>
            <a:avLst/>
            <a:gdLst>
              <a:gd name="connsiteX0" fmla="*/ 0 w 1516380"/>
              <a:gd name="connsiteY0" fmla="*/ 0 h 304800"/>
              <a:gd name="connsiteX1" fmla="*/ 22860 w 1516380"/>
              <a:gd name="connsiteY1" fmla="*/ 129540 h 304800"/>
              <a:gd name="connsiteX2" fmla="*/ 1508760 w 1516380"/>
              <a:gd name="connsiteY2" fmla="*/ 137160 h 304800"/>
              <a:gd name="connsiteX3" fmla="*/ 1516380 w 151638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304800">
                <a:moveTo>
                  <a:pt x="0" y="0"/>
                </a:moveTo>
                <a:lnTo>
                  <a:pt x="22860" y="129540"/>
                </a:lnTo>
                <a:lnTo>
                  <a:pt x="1508760" y="137160"/>
                </a:lnTo>
                <a:lnTo>
                  <a:pt x="1516380" y="304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5" name="フリーフォーム 44"/>
          <p:cNvSpPr/>
          <p:nvPr/>
        </p:nvSpPr>
        <p:spPr>
          <a:xfrm>
            <a:off x="2362200" y="3958494"/>
            <a:ext cx="373380" cy="297180"/>
          </a:xfrm>
          <a:custGeom>
            <a:avLst/>
            <a:gdLst>
              <a:gd name="connsiteX0" fmla="*/ 0 w 373380"/>
              <a:gd name="connsiteY0" fmla="*/ 0 h 297180"/>
              <a:gd name="connsiteX1" fmla="*/ 0 w 373380"/>
              <a:gd name="connsiteY1" fmla="*/ 175260 h 297180"/>
              <a:gd name="connsiteX2" fmla="*/ 373380 w 373380"/>
              <a:gd name="connsiteY2" fmla="*/ 182880 h 297180"/>
              <a:gd name="connsiteX3" fmla="*/ 373380 w 373380"/>
              <a:gd name="connsiteY3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" h="297180">
                <a:moveTo>
                  <a:pt x="0" y="0"/>
                </a:moveTo>
                <a:lnTo>
                  <a:pt x="0" y="175260"/>
                </a:lnTo>
                <a:lnTo>
                  <a:pt x="373380" y="182880"/>
                </a:lnTo>
                <a:lnTo>
                  <a:pt x="373380" y="2971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46" name="フリーフォーム 45"/>
          <p:cNvSpPr/>
          <p:nvPr/>
        </p:nvSpPr>
        <p:spPr>
          <a:xfrm>
            <a:off x="1143000" y="3089814"/>
            <a:ext cx="2979420" cy="1889760"/>
          </a:xfrm>
          <a:custGeom>
            <a:avLst/>
            <a:gdLst>
              <a:gd name="connsiteX0" fmla="*/ 0 w 2979420"/>
              <a:gd name="connsiteY0" fmla="*/ 114300 h 1889760"/>
              <a:gd name="connsiteX1" fmla="*/ 15240 w 2979420"/>
              <a:gd name="connsiteY1" fmla="*/ 0 h 1889760"/>
              <a:gd name="connsiteX2" fmla="*/ 701040 w 2979420"/>
              <a:gd name="connsiteY2" fmla="*/ 7620 h 1889760"/>
              <a:gd name="connsiteX3" fmla="*/ 731520 w 2979420"/>
              <a:gd name="connsiteY3" fmla="*/ 1889760 h 1889760"/>
              <a:gd name="connsiteX4" fmla="*/ 2979420 w 2979420"/>
              <a:gd name="connsiteY4" fmla="*/ 1882140 h 1889760"/>
              <a:gd name="connsiteX5" fmla="*/ 2979420 w 2979420"/>
              <a:gd name="connsiteY5" fmla="*/ 17373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420" h="1889760">
                <a:moveTo>
                  <a:pt x="0" y="114300"/>
                </a:moveTo>
                <a:lnTo>
                  <a:pt x="15240" y="0"/>
                </a:lnTo>
                <a:lnTo>
                  <a:pt x="701040" y="7620"/>
                </a:lnTo>
                <a:lnTo>
                  <a:pt x="731520" y="1889760"/>
                </a:lnTo>
                <a:lnTo>
                  <a:pt x="2979420" y="1882140"/>
                </a:lnTo>
                <a:lnTo>
                  <a:pt x="2979420" y="17373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>
            <a:stCxn id="13" idx="2"/>
          </p:cNvCxnSpPr>
          <p:nvPr/>
        </p:nvCxnSpPr>
        <p:spPr>
          <a:xfrm>
            <a:off x="2691045" y="4827743"/>
            <a:ext cx="4356" cy="151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 48"/>
          <p:cNvSpPr/>
          <p:nvPr/>
        </p:nvSpPr>
        <p:spPr>
          <a:xfrm>
            <a:off x="2654985" y="6449167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フリーフォーム 49"/>
          <p:cNvSpPr/>
          <p:nvPr/>
        </p:nvSpPr>
        <p:spPr>
          <a:xfrm>
            <a:off x="2703426" y="6059757"/>
            <a:ext cx="1074420" cy="640080"/>
          </a:xfrm>
          <a:custGeom>
            <a:avLst/>
            <a:gdLst>
              <a:gd name="connsiteX0" fmla="*/ 0 w 1074420"/>
              <a:gd name="connsiteY0" fmla="*/ 472440 h 640080"/>
              <a:gd name="connsiteX1" fmla="*/ 0 w 1074420"/>
              <a:gd name="connsiteY1" fmla="*/ 632460 h 640080"/>
              <a:gd name="connsiteX2" fmla="*/ 1074420 w 1074420"/>
              <a:gd name="connsiteY2" fmla="*/ 640080 h 640080"/>
              <a:gd name="connsiteX3" fmla="*/ 1066800 w 1074420"/>
              <a:gd name="connsiteY3" fmla="*/ 0 h 640080"/>
              <a:gd name="connsiteX4" fmla="*/ 678180 w 1074420"/>
              <a:gd name="connsiteY4" fmla="*/ 762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420" h="640080">
                <a:moveTo>
                  <a:pt x="0" y="472440"/>
                </a:moveTo>
                <a:lnTo>
                  <a:pt x="0" y="632460"/>
                </a:lnTo>
                <a:lnTo>
                  <a:pt x="1074420" y="640080"/>
                </a:lnTo>
                <a:lnTo>
                  <a:pt x="1066800" y="0"/>
                </a:lnTo>
                <a:lnTo>
                  <a:pt x="678180" y="76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フリーフォーム 50"/>
          <p:cNvSpPr/>
          <p:nvPr/>
        </p:nvSpPr>
        <p:spPr>
          <a:xfrm>
            <a:off x="2887980" y="4827174"/>
            <a:ext cx="4038600" cy="1120123"/>
          </a:xfrm>
          <a:custGeom>
            <a:avLst/>
            <a:gdLst>
              <a:gd name="connsiteX0" fmla="*/ 2636520 w 2636520"/>
              <a:gd name="connsiteY0" fmla="*/ 0 h 1485900"/>
              <a:gd name="connsiteX1" fmla="*/ 2628900 w 2636520"/>
              <a:gd name="connsiteY1" fmla="*/ 1165860 h 1485900"/>
              <a:gd name="connsiteX2" fmla="*/ 0 w 2636520"/>
              <a:gd name="connsiteY2" fmla="*/ 1150620 h 1485900"/>
              <a:gd name="connsiteX3" fmla="*/ 0 w 2636520"/>
              <a:gd name="connsiteY3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6520" h="1485900">
                <a:moveTo>
                  <a:pt x="2636520" y="0"/>
                </a:moveTo>
                <a:lnTo>
                  <a:pt x="2628900" y="1165860"/>
                </a:lnTo>
                <a:lnTo>
                  <a:pt x="0" y="1150620"/>
                </a:lnTo>
                <a:lnTo>
                  <a:pt x="0" y="14859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53" name="直線コネクタ 52"/>
          <p:cNvCxnSpPr>
            <a:stCxn id="16" idx="2"/>
          </p:cNvCxnSpPr>
          <p:nvPr/>
        </p:nvCxnSpPr>
        <p:spPr>
          <a:xfrm flipH="1">
            <a:off x="5524500" y="4827742"/>
            <a:ext cx="1185" cy="88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" idx="3"/>
            <a:endCxn id="6" idx="1"/>
          </p:cNvCxnSpPr>
          <p:nvPr/>
        </p:nvCxnSpPr>
        <p:spPr>
          <a:xfrm flipV="1">
            <a:off x="2424333" y="1258972"/>
            <a:ext cx="5061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リーフォーム 56"/>
          <p:cNvSpPr/>
          <p:nvPr/>
        </p:nvSpPr>
        <p:spPr>
          <a:xfrm>
            <a:off x="1828800" y="1535334"/>
            <a:ext cx="1691640" cy="411480"/>
          </a:xfrm>
          <a:custGeom>
            <a:avLst/>
            <a:gdLst>
              <a:gd name="connsiteX0" fmla="*/ 1691640 w 1691640"/>
              <a:gd name="connsiteY0" fmla="*/ 0 h 411480"/>
              <a:gd name="connsiteX1" fmla="*/ 1691640 w 1691640"/>
              <a:gd name="connsiteY1" fmla="*/ 320040 h 411480"/>
              <a:gd name="connsiteX2" fmla="*/ 0 w 1691640"/>
              <a:gd name="connsiteY2" fmla="*/ 312420 h 411480"/>
              <a:gd name="connsiteX3" fmla="*/ 7620 w 169164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640" h="411480">
                <a:moveTo>
                  <a:pt x="1691640" y="0"/>
                </a:moveTo>
                <a:lnTo>
                  <a:pt x="1691640" y="320040"/>
                </a:lnTo>
                <a:lnTo>
                  <a:pt x="0" y="312420"/>
                </a:lnTo>
                <a:lnTo>
                  <a:pt x="7620" y="4114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105087" y="3211734"/>
            <a:ext cx="1252273" cy="56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tCellInfo</a:t>
            </a:r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60" name="直線コネクタ 59"/>
          <p:cNvCxnSpPr>
            <a:stCxn id="9" idx="2"/>
            <a:endCxn id="10" idx="0"/>
          </p:cNvCxnSpPr>
          <p:nvPr/>
        </p:nvCxnSpPr>
        <p:spPr>
          <a:xfrm>
            <a:off x="894568" y="3767380"/>
            <a:ext cx="703" cy="50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0" idx="2"/>
            <a:endCxn id="27" idx="0"/>
          </p:cNvCxnSpPr>
          <p:nvPr/>
        </p:nvCxnSpPr>
        <p:spPr>
          <a:xfrm flipH="1">
            <a:off x="894567" y="4836005"/>
            <a:ext cx="704" cy="519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9046757" y="2506674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64" name="フリーフォーム 63"/>
          <p:cNvSpPr/>
          <p:nvPr/>
        </p:nvSpPr>
        <p:spPr>
          <a:xfrm>
            <a:off x="9096237" y="2386981"/>
            <a:ext cx="522246" cy="476297"/>
          </a:xfrm>
          <a:custGeom>
            <a:avLst/>
            <a:gdLst>
              <a:gd name="connsiteX0" fmla="*/ 17585 w 703385"/>
              <a:gd name="connsiteY0" fmla="*/ 334107 h 474784"/>
              <a:gd name="connsiteX1" fmla="*/ 0 w 703385"/>
              <a:gd name="connsiteY1" fmla="*/ 474784 h 474784"/>
              <a:gd name="connsiteX2" fmla="*/ 685800 w 703385"/>
              <a:gd name="connsiteY2" fmla="*/ 468923 h 474784"/>
              <a:gd name="connsiteX3" fmla="*/ 703385 w 703385"/>
              <a:gd name="connsiteY3" fmla="*/ 0 h 474784"/>
              <a:gd name="connsiteX4" fmla="*/ 228600 w 703385"/>
              <a:gd name="connsiteY4" fmla="*/ 11723 h 474784"/>
              <a:gd name="connsiteX0" fmla="*/ 17585 w 697524"/>
              <a:gd name="connsiteY0" fmla="*/ 334107 h 474784"/>
              <a:gd name="connsiteX1" fmla="*/ 0 w 697524"/>
              <a:gd name="connsiteY1" fmla="*/ 474784 h 474784"/>
              <a:gd name="connsiteX2" fmla="*/ 685800 w 697524"/>
              <a:gd name="connsiteY2" fmla="*/ 468923 h 474784"/>
              <a:gd name="connsiteX3" fmla="*/ 697524 w 697524"/>
              <a:gd name="connsiteY3" fmla="*/ 0 h 474784"/>
              <a:gd name="connsiteX4" fmla="*/ 228600 w 697524"/>
              <a:gd name="connsiteY4" fmla="*/ 11723 h 474784"/>
              <a:gd name="connsiteX0" fmla="*/ 17585 w 685801"/>
              <a:gd name="connsiteY0" fmla="*/ 322384 h 463061"/>
              <a:gd name="connsiteX1" fmla="*/ 0 w 685801"/>
              <a:gd name="connsiteY1" fmla="*/ 463061 h 463061"/>
              <a:gd name="connsiteX2" fmla="*/ 685800 w 685801"/>
              <a:gd name="connsiteY2" fmla="*/ 457200 h 463061"/>
              <a:gd name="connsiteX3" fmla="*/ 685801 w 685801"/>
              <a:gd name="connsiteY3" fmla="*/ 5862 h 463061"/>
              <a:gd name="connsiteX4" fmla="*/ 228600 w 685801"/>
              <a:gd name="connsiteY4" fmla="*/ 0 h 463061"/>
              <a:gd name="connsiteX0" fmla="*/ 17585 w 685801"/>
              <a:gd name="connsiteY0" fmla="*/ 322384 h 463062"/>
              <a:gd name="connsiteX1" fmla="*/ 0 w 685801"/>
              <a:gd name="connsiteY1" fmla="*/ 463061 h 463062"/>
              <a:gd name="connsiteX2" fmla="*/ 550984 w 685801"/>
              <a:gd name="connsiteY2" fmla="*/ 463062 h 463062"/>
              <a:gd name="connsiteX3" fmla="*/ 685801 w 685801"/>
              <a:gd name="connsiteY3" fmla="*/ 5862 h 463062"/>
              <a:gd name="connsiteX4" fmla="*/ 228600 w 685801"/>
              <a:gd name="connsiteY4" fmla="*/ 0 h 463062"/>
              <a:gd name="connsiteX0" fmla="*/ 17585 w 550984"/>
              <a:gd name="connsiteY0" fmla="*/ 328245 h 468923"/>
              <a:gd name="connsiteX1" fmla="*/ 0 w 550984"/>
              <a:gd name="connsiteY1" fmla="*/ 468922 h 468923"/>
              <a:gd name="connsiteX2" fmla="*/ 550984 w 550984"/>
              <a:gd name="connsiteY2" fmla="*/ 468923 h 468923"/>
              <a:gd name="connsiteX3" fmla="*/ 509955 w 550984"/>
              <a:gd name="connsiteY3" fmla="*/ 0 h 468923"/>
              <a:gd name="connsiteX4" fmla="*/ 228600 w 550984"/>
              <a:gd name="connsiteY4" fmla="*/ 5861 h 468923"/>
              <a:gd name="connsiteX0" fmla="*/ 17585 w 550984"/>
              <a:gd name="connsiteY0" fmla="*/ 323329 h 464007"/>
              <a:gd name="connsiteX1" fmla="*/ 0 w 550984"/>
              <a:gd name="connsiteY1" fmla="*/ 464006 h 464007"/>
              <a:gd name="connsiteX2" fmla="*/ 550984 w 550984"/>
              <a:gd name="connsiteY2" fmla="*/ 464007 h 464007"/>
              <a:gd name="connsiteX3" fmla="*/ 532078 w 550984"/>
              <a:gd name="connsiteY3" fmla="*/ 0 h 464007"/>
              <a:gd name="connsiteX4" fmla="*/ 228600 w 550984"/>
              <a:gd name="connsiteY4" fmla="*/ 945 h 464007"/>
              <a:gd name="connsiteX0" fmla="*/ 17585 w 536236"/>
              <a:gd name="connsiteY0" fmla="*/ 323329 h 464007"/>
              <a:gd name="connsiteX1" fmla="*/ 0 w 536236"/>
              <a:gd name="connsiteY1" fmla="*/ 464006 h 464007"/>
              <a:gd name="connsiteX2" fmla="*/ 536236 w 536236"/>
              <a:gd name="connsiteY2" fmla="*/ 464007 h 464007"/>
              <a:gd name="connsiteX3" fmla="*/ 532078 w 536236"/>
              <a:gd name="connsiteY3" fmla="*/ 0 h 464007"/>
              <a:gd name="connsiteX4" fmla="*/ 228600 w 536236"/>
              <a:gd name="connsiteY4" fmla="*/ 945 h 464007"/>
              <a:gd name="connsiteX0" fmla="*/ 7753 w 526404"/>
              <a:gd name="connsiteY0" fmla="*/ 323329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6404"/>
              <a:gd name="connsiteY0" fmla="*/ 325787 h 468922"/>
              <a:gd name="connsiteX1" fmla="*/ 0 w 526404"/>
              <a:gd name="connsiteY1" fmla="*/ 468922 h 468922"/>
              <a:gd name="connsiteX2" fmla="*/ 526404 w 526404"/>
              <a:gd name="connsiteY2" fmla="*/ 464007 h 468922"/>
              <a:gd name="connsiteX3" fmla="*/ 522246 w 526404"/>
              <a:gd name="connsiteY3" fmla="*/ 0 h 468922"/>
              <a:gd name="connsiteX4" fmla="*/ 218768 w 526404"/>
              <a:gd name="connsiteY4" fmla="*/ 945 h 468922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4114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68923"/>
              <a:gd name="connsiteX1" fmla="*/ 0 w 522246"/>
              <a:gd name="connsiteY1" fmla="*/ 468922 h 468923"/>
              <a:gd name="connsiteX2" fmla="*/ 516572 w 522246"/>
              <a:gd name="connsiteY2" fmla="*/ 468923 h 468923"/>
              <a:gd name="connsiteX3" fmla="*/ 522246 w 522246"/>
              <a:gd name="connsiteY3" fmla="*/ 0 h 468923"/>
              <a:gd name="connsiteX4" fmla="*/ 218768 w 522246"/>
              <a:gd name="connsiteY4" fmla="*/ 945 h 468923"/>
              <a:gd name="connsiteX0" fmla="*/ 379 w 522246"/>
              <a:gd name="connsiteY0" fmla="*/ 325787 h 473839"/>
              <a:gd name="connsiteX1" fmla="*/ 0 w 522246"/>
              <a:gd name="connsiteY1" fmla="*/ 468922 h 473839"/>
              <a:gd name="connsiteX2" fmla="*/ 521488 w 522246"/>
              <a:gd name="connsiteY2" fmla="*/ 473839 h 473839"/>
              <a:gd name="connsiteX3" fmla="*/ 522246 w 522246"/>
              <a:gd name="connsiteY3" fmla="*/ 0 h 473839"/>
              <a:gd name="connsiteX4" fmla="*/ 218768 w 522246"/>
              <a:gd name="connsiteY4" fmla="*/ 945 h 473839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18768 w 522246"/>
              <a:gd name="connsiteY4" fmla="*/ 945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3181 w 522246"/>
              <a:gd name="connsiteY4" fmla="*/ 5861 h 476297"/>
              <a:gd name="connsiteX0" fmla="*/ 379 w 522246"/>
              <a:gd name="connsiteY0" fmla="*/ 325787 h 476297"/>
              <a:gd name="connsiteX1" fmla="*/ 0 w 522246"/>
              <a:gd name="connsiteY1" fmla="*/ 468922 h 476297"/>
              <a:gd name="connsiteX2" fmla="*/ 519030 w 522246"/>
              <a:gd name="connsiteY2" fmla="*/ 476297 h 476297"/>
              <a:gd name="connsiteX3" fmla="*/ 522246 w 522246"/>
              <a:gd name="connsiteY3" fmla="*/ 0 h 476297"/>
              <a:gd name="connsiteX4" fmla="*/ 255639 w 522246"/>
              <a:gd name="connsiteY4" fmla="*/ 945 h 4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46" h="476297">
                <a:moveTo>
                  <a:pt x="379" y="325787"/>
                </a:moveTo>
                <a:cubicBezTo>
                  <a:pt x="253" y="373499"/>
                  <a:pt x="126" y="421210"/>
                  <a:pt x="0" y="468922"/>
                </a:cubicBezTo>
                <a:lnTo>
                  <a:pt x="519030" y="476297"/>
                </a:lnTo>
                <a:cubicBezTo>
                  <a:pt x="519030" y="325851"/>
                  <a:pt x="522246" y="150446"/>
                  <a:pt x="522246" y="0"/>
                </a:cubicBezTo>
                <a:lnTo>
                  <a:pt x="255639" y="94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65" name="フリーフォーム 64"/>
          <p:cNvSpPr/>
          <p:nvPr/>
        </p:nvSpPr>
        <p:spPr>
          <a:xfrm>
            <a:off x="8686592" y="2512421"/>
            <a:ext cx="89261" cy="206830"/>
          </a:xfrm>
          <a:custGeom>
            <a:avLst/>
            <a:gdLst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0" fmla="*/ 137160 w 289560"/>
              <a:gd name="connsiteY0" fmla="*/ 0 h 586740"/>
              <a:gd name="connsiteX1" fmla="*/ 0 w 289560"/>
              <a:gd name="connsiteY1" fmla="*/ 289560 h 586740"/>
              <a:gd name="connsiteX2" fmla="*/ 167640 w 289560"/>
              <a:gd name="connsiteY2" fmla="*/ 586740 h 586740"/>
              <a:gd name="connsiteX3" fmla="*/ 289560 w 289560"/>
              <a:gd name="connsiteY3" fmla="*/ 274320 h 586740"/>
              <a:gd name="connsiteX4" fmla="*/ 137160 w 289560"/>
              <a:gd name="connsiteY4" fmla="*/ 0 h 586740"/>
              <a:gd name="connsiteX0" fmla="*/ 167640 w 289560"/>
              <a:gd name="connsiteY0" fmla="*/ 0 h 655320"/>
              <a:gd name="connsiteX1" fmla="*/ 0 w 289560"/>
              <a:gd name="connsiteY1" fmla="*/ 358140 h 655320"/>
              <a:gd name="connsiteX2" fmla="*/ 167640 w 289560"/>
              <a:gd name="connsiteY2" fmla="*/ 655320 h 655320"/>
              <a:gd name="connsiteX3" fmla="*/ 289560 w 289560"/>
              <a:gd name="connsiteY3" fmla="*/ 342900 h 655320"/>
              <a:gd name="connsiteX4" fmla="*/ 167640 w 289560"/>
              <a:gd name="connsiteY4" fmla="*/ 0 h 655320"/>
              <a:gd name="connsiteX0" fmla="*/ 167640 w 311331"/>
              <a:gd name="connsiteY0" fmla="*/ 0 h 655320"/>
              <a:gd name="connsiteX1" fmla="*/ 0 w 311331"/>
              <a:gd name="connsiteY1" fmla="*/ 358140 h 655320"/>
              <a:gd name="connsiteX2" fmla="*/ 167640 w 311331"/>
              <a:gd name="connsiteY2" fmla="*/ 655320 h 655320"/>
              <a:gd name="connsiteX3" fmla="*/ 311331 w 311331"/>
              <a:gd name="connsiteY3" fmla="*/ 353786 h 655320"/>
              <a:gd name="connsiteX4" fmla="*/ 167640 w 311331"/>
              <a:gd name="connsiteY4" fmla="*/ 0 h 655320"/>
              <a:gd name="connsiteX0" fmla="*/ 167640 w 311331"/>
              <a:gd name="connsiteY0" fmla="*/ 0 h 726078"/>
              <a:gd name="connsiteX1" fmla="*/ 0 w 311331"/>
              <a:gd name="connsiteY1" fmla="*/ 358140 h 726078"/>
              <a:gd name="connsiteX2" fmla="*/ 178526 w 311331"/>
              <a:gd name="connsiteY2" fmla="*/ 726078 h 726078"/>
              <a:gd name="connsiteX3" fmla="*/ 311331 w 311331"/>
              <a:gd name="connsiteY3" fmla="*/ 353786 h 726078"/>
              <a:gd name="connsiteX4" fmla="*/ 167640 w 311331"/>
              <a:gd name="connsiteY4" fmla="*/ 0 h 726078"/>
              <a:gd name="connsiteX0" fmla="*/ 167640 w 311331"/>
              <a:gd name="connsiteY0" fmla="*/ 0 h 693421"/>
              <a:gd name="connsiteX1" fmla="*/ 0 w 311331"/>
              <a:gd name="connsiteY1" fmla="*/ 358140 h 693421"/>
              <a:gd name="connsiteX2" fmla="*/ 178526 w 311331"/>
              <a:gd name="connsiteY2" fmla="*/ 693421 h 693421"/>
              <a:gd name="connsiteX3" fmla="*/ 311331 w 311331"/>
              <a:gd name="connsiteY3" fmla="*/ 353786 h 693421"/>
              <a:gd name="connsiteX4" fmla="*/ 167640 w 311331"/>
              <a:gd name="connsiteY4" fmla="*/ 0 h 693421"/>
              <a:gd name="connsiteX0" fmla="*/ 151311 w 295002"/>
              <a:gd name="connsiteY0" fmla="*/ 0 h 693421"/>
              <a:gd name="connsiteX1" fmla="*/ 0 w 295002"/>
              <a:gd name="connsiteY1" fmla="*/ 347254 h 693421"/>
              <a:gd name="connsiteX2" fmla="*/ 162197 w 295002"/>
              <a:gd name="connsiteY2" fmla="*/ 693421 h 693421"/>
              <a:gd name="connsiteX3" fmla="*/ 295002 w 295002"/>
              <a:gd name="connsiteY3" fmla="*/ 353786 h 693421"/>
              <a:gd name="connsiteX4" fmla="*/ 151311 w 295002"/>
              <a:gd name="connsiteY4" fmla="*/ 0 h 693421"/>
              <a:gd name="connsiteX0" fmla="*/ 151311 w 305887"/>
              <a:gd name="connsiteY0" fmla="*/ 0 h 693421"/>
              <a:gd name="connsiteX1" fmla="*/ 0 w 305887"/>
              <a:gd name="connsiteY1" fmla="*/ 347254 h 693421"/>
              <a:gd name="connsiteX2" fmla="*/ 162197 w 305887"/>
              <a:gd name="connsiteY2" fmla="*/ 693421 h 693421"/>
              <a:gd name="connsiteX3" fmla="*/ 305887 w 305887"/>
              <a:gd name="connsiteY3" fmla="*/ 353786 h 693421"/>
              <a:gd name="connsiteX4" fmla="*/ 151311 w 305887"/>
              <a:gd name="connsiteY4" fmla="*/ 0 h 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87" h="693421">
                <a:moveTo>
                  <a:pt x="151311" y="0"/>
                </a:moveTo>
                <a:lnTo>
                  <a:pt x="0" y="347254"/>
                </a:lnTo>
                <a:lnTo>
                  <a:pt x="162197" y="693421"/>
                </a:lnTo>
                <a:lnTo>
                  <a:pt x="305887" y="353786"/>
                </a:lnTo>
                <a:lnTo>
                  <a:pt x="15131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>
              <a:solidFill>
                <a:schemeClr val="tx1"/>
              </a:solidFill>
            </a:endParaRPr>
          </a:p>
        </p:txBody>
      </p:sp>
      <p:cxnSp>
        <p:nvCxnSpPr>
          <p:cNvPr id="67" name="直線コネクタ 66"/>
          <p:cNvCxnSpPr>
            <a:stCxn id="65" idx="2"/>
            <a:endCxn id="58" idx="0"/>
          </p:cNvCxnSpPr>
          <p:nvPr/>
        </p:nvCxnSpPr>
        <p:spPr>
          <a:xfrm flipH="1">
            <a:off x="8731224" y="2719251"/>
            <a:ext cx="2699" cy="492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 68"/>
          <p:cNvSpPr/>
          <p:nvPr/>
        </p:nvSpPr>
        <p:spPr>
          <a:xfrm>
            <a:off x="3832860" y="1565814"/>
            <a:ext cx="4899660" cy="373380"/>
          </a:xfrm>
          <a:custGeom>
            <a:avLst/>
            <a:gdLst>
              <a:gd name="connsiteX0" fmla="*/ 0 w 4899660"/>
              <a:gd name="connsiteY0" fmla="*/ 0 h 373380"/>
              <a:gd name="connsiteX1" fmla="*/ 0 w 4899660"/>
              <a:gd name="connsiteY1" fmla="*/ 266700 h 373380"/>
              <a:gd name="connsiteX2" fmla="*/ 4899660 w 4899660"/>
              <a:gd name="connsiteY2" fmla="*/ 243840 h 373380"/>
              <a:gd name="connsiteX3" fmla="*/ 4892040 w 4899660"/>
              <a:gd name="connsiteY3" fmla="*/ 37338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660" h="373380">
                <a:moveTo>
                  <a:pt x="0" y="0"/>
                </a:moveTo>
                <a:lnTo>
                  <a:pt x="0" y="266700"/>
                </a:lnTo>
                <a:lnTo>
                  <a:pt x="4899660" y="243840"/>
                </a:lnTo>
                <a:lnTo>
                  <a:pt x="4892040" y="3733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>
            <a:off x="2865120" y="3059334"/>
            <a:ext cx="5814060" cy="883920"/>
          </a:xfrm>
          <a:custGeom>
            <a:avLst/>
            <a:gdLst>
              <a:gd name="connsiteX0" fmla="*/ 5814060 w 5814060"/>
              <a:gd name="connsiteY0" fmla="*/ 731520 h 883920"/>
              <a:gd name="connsiteX1" fmla="*/ 5798820 w 5814060"/>
              <a:gd name="connsiteY1" fmla="*/ 883920 h 883920"/>
              <a:gd name="connsiteX2" fmla="*/ 510540 w 5814060"/>
              <a:gd name="connsiteY2" fmla="*/ 853440 h 883920"/>
              <a:gd name="connsiteX3" fmla="*/ 533400 w 5814060"/>
              <a:gd name="connsiteY3" fmla="*/ 7620 h 883920"/>
              <a:gd name="connsiteX4" fmla="*/ 0 w 5814060"/>
              <a:gd name="connsiteY4" fmla="*/ 0 h 883920"/>
              <a:gd name="connsiteX5" fmla="*/ 0 w 5814060"/>
              <a:gd name="connsiteY5" fmla="*/ 15240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060" h="883920">
                <a:moveTo>
                  <a:pt x="5814060" y="731520"/>
                </a:moveTo>
                <a:lnTo>
                  <a:pt x="5798820" y="883920"/>
                </a:lnTo>
                <a:lnTo>
                  <a:pt x="510540" y="853440"/>
                </a:lnTo>
                <a:lnTo>
                  <a:pt x="533400" y="762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899548" y="215140"/>
            <a:ext cx="7270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/>
              <a:t>TECSInfo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のセルタイプ間の関係をクラス図風に表した。</a:t>
            </a:r>
            <a:endParaRPr lang="en-US" altLang="ja-JP" sz="2400" dirty="0" smtClean="0"/>
          </a:p>
          <a:p>
            <a:r>
              <a:rPr lang="en-US" altLang="ja-JP" sz="2000" dirty="0" err="1"/>
              <a:t>TECSInfo.cdl</a:t>
            </a:r>
            <a:r>
              <a:rPr lang="en-US" altLang="ja-JP" sz="2000" dirty="0"/>
              <a:t> </a:t>
            </a:r>
            <a:r>
              <a:rPr lang="ja-JP" altLang="en-US" sz="2000" dirty="0"/>
              <a:t>に実装するセルタイプの関係</a:t>
            </a:r>
            <a:r>
              <a:rPr lang="ja-JP" altLang="en-US" sz="2000" dirty="0" smtClean="0"/>
              <a:t>を示す</a:t>
            </a:r>
            <a:r>
              <a:rPr lang="ja-JP" altLang="en-US" sz="2000" dirty="0"/>
              <a:t>。</a:t>
            </a:r>
          </a:p>
          <a:p>
            <a:r>
              <a:rPr kumimoji="1" lang="ja-JP" altLang="en-US" sz="2000" dirty="0" smtClean="0"/>
              <a:t>属性、メソッドは記載していない。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また、シグニチャ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インタフェースクラス</a:t>
            </a:r>
            <a:r>
              <a:rPr lang="ja-JP" altLang="en-US" sz="2000" dirty="0" smtClean="0"/>
              <a:t>に相当</a:t>
            </a:r>
            <a:r>
              <a:rPr lang="en-US" altLang="ja-JP" sz="2000" dirty="0" smtClean="0"/>
              <a:t>) </a:t>
            </a:r>
            <a:r>
              <a:rPr kumimoji="1" lang="ja-JP" altLang="en-US" sz="2000" dirty="0" smtClean="0"/>
              <a:t>も記載していない。</a:t>
            </a:r>
            <a:endParaRPr kumimoji="1"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TECSInfo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0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TECSInfo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TECSInfo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は、上級向け機能。概ね以下を参照すれ</a:t>
            </a:r>
            <a:r>
              <a:rPr lang="ja-JP" altLang="en-US" dirty="0" smtClean="0"/>
              <a:t>ば、使用できる。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参照すべきファイル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tecsgen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tecs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TECSInfo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TECSInfo.cdl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各情報を保持するセルタイプ、およびそれらにアクセスするインタフェースの定義</a:t>
            </a:r>
            <a:endParaRPr lang="en-US" altLang="ja-JP" dirty="0" smtClean="0"/>
          </a:p>
          <a:p>
            <a:pPr lvl="1"/>
            <a:r>
              <a:rPr lang="en-US" altLang="ja-JP" dirty="0" err="1"/>
              <a:t>tecsgen</a:t>
            </a:r>
            <a:r>
              <a:rPr lang="en-US" altLang="ja-JP" dirty="0"/>
              <a:t>/</a:t>
            </a:r>
            <a:r>
              <a:rPr lang="en-US" altLang="ja-JP" dirty="0" err="1"/>
              <a:t>tecs</a:t>
            </a:r>
            <a:r>
              <a:rPr lang="en-US" altLang="ja-JP" dirty="0"/>
              <a:t>/</a:t>
            </a:r>
            <a:r>
              <a:rPr lang="en-US" altLang="ja-JP" dirty="0" err="1"/>
              <a:t>TECSInfo</a:t>
            </a:r>
            <a:r>
              <a:rPr lang="en-US" altLang="ja-JP" dirty="0"/>
              <a:t>/</a:t>
            </a:r>
            <a:r>
              <a:rPr kumimoji="1" lang="en-US" altLang="ja-JP" dirty="0" err="1" smtClean="0"/>
              <a:t>TECSInfoAccessor.cdl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mruby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から扱えるように動的結合をラッピングしたインタフェースを提供</a:t>
            </a:r>
            <a:endParaRPr kumimoji="1" lang="en-US" altLang="ja-JP" dirty="0" smtClean="0"/>
          </a:p>
          <a:p>
            <a:r>
              <a:rPr lang="ja-JP" altLang="en-US" dirty="0" smtClean="0"/>
              <a:t>使用例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test/</a:t>
            </a:r>
            <a:r>
              <a:rPr kumimoji="1" lang="en-US" altLang="ja-JP" dirty="0" err="1" smtClean="0"/>
              <a:t>TECSInfo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ネームスペース、リージョンのトラバース、セルの変数参照、関数呼び出しまでの例を提供</a:t>
            </a:r>
            <a:endParaRPr lang="en-US" altLang="ja-JP" dirty="0" smtClean="0"/>
          </a:p>
          <a:p>
            <a:pPr lvl="3">
              <a:lnSpc>
                <a:spcPct val="110000"/>
              </a:lnSpc>
            </a:pPr>
            <a:r>
              <a:rPr lang="ja-JP" altLang="en-US" dirty="0" smtClean="0"/>
              <a:t>動的結合を多用する。一時的な動的結合が多いため、結合を元へ戻す必要がある点に注意のこと。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mruby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test/</a:t>
            </a:r>
            <a:r>
              <a:rPr kumimoji="1" lang="en-US" altLang="ja-JP" dirty="0" err="1" smtClean="0"/>
              <a:t>mruby</a:t>
            </a:r>
            <a:r>
              <a:rPr kumimoji="1" lang="en-US" altLang="ja-JP" dirty="0" smtClean="0"/>
              <a:t>/</a:t>
            </a:r>
            <a:r>
              <a:rPr lang="en-US" altLang="ja-JP" dirty="0" err="1" smtClean="0"/>
              <a:t>MrubyBridge-TECSInfo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ネームスペースのトラバースの例を提供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671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簡単な使い方 </a:t>
            </a:r>
            <a:r>
              <a:rPr kumimoji="1" lang="en-US" altLang="ja-JP" dirty="0" smtClean="0"/>
              <a:t>(CDL </a:t>
            </a:r>
            <a:r>
              <a:rPr kumimoji="1" lang="ja-JP" altLang="en-US" dirty="0" smtClean="0"/>
              <a:t>の書き方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生成</a:t>
            </a:r>
            <a:r>
              <a:rPr lang="ja-JP" altLang="en-US" dirty="0" smtClean="0"/>
              <a:t>するだけなら、以下の記述を、既存の </a:t>
            </a:r>
            <a:r>
              <a:rPr lang="en-US" altLang="ja-JP" dirty="0" smtClean="0"/>
              <a:t>TECS CDL </a:t>
            </a:r>
            <a:r>
              <a:rPr lang="ja-JP" altLang="en-US" dirty="0" smtClean="0"/>
              <a:t>に加えるだけ！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import( &lt;</a:t>
            </a:r>
            <a:r>
              <a:rPr lang="en-US" altLang="ja-JP" dirty="0" err="1"/>
              <a:t>TECSInfo.cdl</a:t>
            </a:r>
            <a:r>
              <a:rPr lang="en-US" altLang="ja-JP" dirty="0"/>
              <a:t>&gt; 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cell </a:t>
            </a:r>
            <a:r>
              <a:rPr lang="en-US" altLang="ja-JP" dirty="0" err="1"/>
              <a:t>nTECSInfo</a:t>
            </a:r>
            <a:r>
              <a:rPr lang="en-US" altLang="ja-JP" dirty="0"/>
              <a:t>::</a:t>
            </a:r>
            <a:r>
              <a:rPr lang="en-US" altLang="ja-JP" dirty="0" err="1"/>
              <a:t>tTECSInfo</a:t>
            </a:r>
            <a:r>
              <a:rPr lang="en-US" altLang="ja-JP" dirty="0"/>
              <a:t> </a:t>
            </a:r>
            <a:r>
              <a:rPr lang="en-US" altLang="ja-JP" dirty="0" err="1"/>
              <a:t>TECSInfo</a:t>
            </a:r>
            <a:r>
              <a:rPr lang="en-US" altLang="ja-JP" dirty="0"/>
              <a:t> {</a:t>
            </a:r>
          </a:p>
          <a:p>
            <a:pPr marL="0" indent="0">
              <a:buNone/>
            </a:pPr>
            <a:r>
              <a:rPr lang="en-US" altLang="ja-JP" dirty="0"/>
              <a:t>        // </a:t>
            </a:r>
            <a:r>
              <a:rPr lang="en-US" altLang="ja-JP" dirty="0" err="1"/>
              <a:t>cTECSInfo</a:t>
            </a:r>
            <a:r>
              <a:rPr lang="en-US" altLang="ja-JP" dirty="0"/>
              <a:t> = </a:t>
            </a:r>
            <a:r>
              <a:rPr lang="en-US" altLang="ja-JP" dirty="0" err="1"/>
              <a:t>rTECSInfo</a:t>
            </a:r>
            <a:r>
              <a:rPr lang="en-US" altLang="ja-JP" dirty="0"/>
              <a:t>::</a:t>
            </a:r>
            <a:r>
              <a:rPr lang="en-US" altLang="ja-JP" dirty="0" err="1"/>
              <a:t>TECSInfoSub.eTECSInfo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    //  </a:t>
            </a:r>
            <a:r>
              <a:rPr lang="ja-JP" altLang="en-US" dirty="0"/>
              <a:t>この結合は </a:t>
            </a:r>
            <a:r>
              <a:rPr lang="en-US" altLang="ja-JP" dirty="0" err="1"/>
              <a:t>TECSInfoPlugin</a:t>
            </a:r>
            <a:r>
              <a:rPr lang="en-US" altLang="ja-JP" dirty="0"/>
              <a:t> </a:t>
            </a:r>
            <a:r>
              <a:rPr lang="ja-JP" altLang="en-US" dirty="0"/>
              <a:t>により生成されるので結合不要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smtClean="0"/>
              <a:t>};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でも、これでは情報を扱うことはできない。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実際に情報を扱うのは、少々面倒。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26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Test/</a:t>
            </a:r>
          </a:p>
          <a:p>
            <a:r>
              <a:rPr lang="en-US" altLang="ja-JP" dirty="0" err="1" smtClean="0"/>
              <a:t>celltype</a:t>
            </a:r>
            <a:r>
              <a:rPr lang="en-US" altLang="ja-JP" dirty="0" smtClean="0"/>
              <a:t> </a:t>
            </a:r>
            <a:r>
              <a:rPr lang="en-US" altLang="ja-JP" dirty="0" err="1"/>
              <a:t>tTaskMain</a:t>
            </a:r>
            <a:r>
              <a:rPr lang="en-US" altLang="ja-JP" dirty="0"/>
              <a:t> {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634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710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9898-3B7F-4E48-93D3-C3ED9A888182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199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38953</TotalTime>
  <Words>508</Words>
  <Application>Microsoft Office PowerPoint</Application>
  <PresentationFormat>ワイド画面</PresentationFormat>
  <Paragraphs>122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実行時情報機能 TECSInfo</vt:lpstr>
      <vt:lpstr>実行時情報機能 TECSInfo　</vt:lpstr>
      <vt:lpstr>データ記述言語としての TECS</vt:lpstr>
      <vt:lpstr>TECSInfo の構造</vt:lpstr>
      <vt:lpstr>TECSInfo の使用方法</vt:lpstr>
      <vt:lpstr>簡単な使い方 (CDL の書き方)</vt:lpstr>
      <vt:lpstr>PowerPoint プレゼンテーション</vt:lpstr>
      <vt:lpstr>PowerPoint プレゼンテーション</vt:lpstr>
      <vt:lpstr>PowerPoint プレゼンテーション</vt:lpstr>
      <vt:lpstr>TECS とオブジェクト指向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大山博司</dc:creator>
  <cp:lastModifiedBy>大山博司</cp:lastModifiedBy>
  <cp:revision>99</cp:revision>
  <dcterms:created xsi:type="dcterms:W3CDTF">2017-01-14T12:27:10Z</dcterms:created>
  <dcterms:modified xsi:type="dcterms:W3CDTF">2019-03-02T07:52:38Z</dcterms:modified>
</cp:coreProperties>
</file>