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9" r:id="rId11"/>
    <p:sldId id="268" r:id="rId12"/>
    <p:sldId id="272" r:id="rId13"/>
    <p:sldId id="270" r:id="rId14"/>
    <p:sldId id="271" r:id="rId15"/>
    <p:sldId id="266" r:id="rId16"/>
  </p:sldIdLst>
  <p:sldSz cx="12190413" cy="6859588"/>
  <p:notesSz cx="9144000" cy="6858000"/>
  <p:defaultTextStyle>
    <a:defPPr>
      <a:defRPr lang="en-US"/>
    </a:defPPr>
    <a:lvl1pPr marL="0" algn="l" defTabSz="1140714" rtl="0" eaLnBrk="1" latinLnBrk="0" hangingPunct="1">
      <a:defRPr sz="2200" kern="1200">
        <a:solidFill>
          <a:schemeClr val="tx1"/>
        </a:solidFill>
        <a:latin typeface="+mn-lt"/>
        <a:ea typeface="+mn-ea"/>
        <a:cs typeface="+mn-cs"/>
      </a:defRPr>
    </a:lvl1pPr>
    <a:lvl2pPr marL="570357" algn="l" defTabSz="1140714" rtl="0" eaLnBrk="1" latinLnBrk="0" hangingPunct="1">
      <a:defRPr sz="2200" kern="1200">
        <a:solidFill>
          <a:schemeClr val="tx1"/>
        </a:solidFill>
        <a:latin typeface="+mn-lt"/>
        <a:ea typeface="+mn-ea"/>
        <a:cs typeface="+mn-cs"/>
      </a:defRPr>
    </a:lvl2pPr>
    <a:lvl3pPr marL="1140714" algn="l" defTabSz="1140714" rtl="0" eaLnBrk="1" latinLnBrk="0" hangingPunct="1">
      <a:defRPr sz="2200" kern="1200">
        <a:solidFill>
          <a:schemeClr val="tx1"/>
        </a:solidFill>
        <a:latin typeface="+mn-lt"/>
        <a:ea typeface="+mn-ea"/>
        <a:cs typeface="+mn-cs"/>
      </a:defRPr>
    </a:lvl3pPr>
    <a:lvl4pPr marL="1711071" algn="l" defTabSz="1140714" rtl="0" eaLnBrk="1" latinLnBrk="0" hangingPunct="1">
      <a:defRPr sz="2200" kern="1200">
        <a:solidFill>
          <a:schemeClr val="tx1"/>
        </a:solidFill>
        <a:latin typeface="+mn-lt"/>
        <a:ea typeface="+mn-ea"/>
        <a:cs typeface="+mn-cs"/>
      </a:defRPr>
    </a:lvl4pPr>
    <a:lvl5pPr marL="2281428" algn="l" defTabSz="1140714" rtl="0" eaLnBrk="1" latinLnBrk="0" hangingPunct="1">
      <a:defRPr sz="2200" kern="1200">
        <a:solidFill>
          <a:schemeClr val="tx1"/>
        </a:solidFill>
        <a:latin typeface="+mn-lt"/>
        <a:ea typeface="+mn-ea"/>
        <a:cs typeface="+mn-cs"/>
      </a:defRPr>
    </a:lvl5pPr>
    <a:lvl6pPr marL="2851785" algn="l" defTabSz="1140714" rtl="0" eaLnBrk="1" latinLnBrk="0" hangingPunct="1">
      <a:defRPr sz="2200" kern="1200">
        <a:solidFill>
          <a:schemeClr val="tx1"/>
        </a:solidFill>
        <a:latin typeface="+mn-lt"/>
        <a:ea typeface="+mn-ea"/>
        <a:cs typeface="+mn-cs"/>
      </a:defRPr>
    </a:lvl6pPr>
    <a:lvl7pPr marL="3422142" algn="l" defTabSz="1140714" rtl="0" eaLnBrk="1" latinLnBrk="0" hangingPunct="1">
      <a:defRPr sz="2200" kern="1200">
        <a:solidFill>
          <a:schemeClr val="tx1"/>
        </a:solidFill>
        <a:latin typeface="+mn-lt"/>
        <a:ea typeface="+mn-ea"/>
        <a:cs typeface="+mn-cs"/>
      </a:defRPr>
    </a:lvl7pPr>
    <a:lvl8pPr marL="3992499" algn="l" defTabSz="1140714" rtl="0" eaLnBrk="1" latinLnBrk="0" hangingPunct="1">
      <a:defRPr sz="2200" kern="1200">
        <a:solidFill>
          <a:schemeClr val="tx1"/>
        </a:solidFill>
        <a:latin typeface="+mn-lt"/>
        <a:ea typeface="+mn-ea"/>
        <a:cs typeface="+mn-cs"/>
      </a:defRPr>
    </a:lvl8pPr>
    <a:lvl9pPr marL="4562856" algn="l" defTabSz="1140714"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p:scale>
          <a:sx n="69" d="100"/>
          <a:sy n="69" d="100"/>
        </p:scale>
        <p:origin x="-1171" y="-360"/>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0"/>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70357" indent="0" algn="ctr">
              <a:buNone/>
              <a:defRPr>
                <a:solidFill>
                  <a:schemeClr val="tx1">
                    <a:tint val="75000"/>
                  </a:schemeClr>
                </a:solidFill>
              </a:defRPr>
            </a:lvl2pPr>
            <a:lvl3pPr marL="1140714" indent="0" algn="ctr">
              <a:buNone/>
              <a:defRPr>
                <a:solidFill>
                  <a:schemeClr val="tx1">
                    <a:tint val="75000"/>
                  </a:schemeClr>
                </a:solidFill>
              </a:defRPr>
            </a:lvl3pPr>
            <a:lvl4pPr marL="1711071" indent="0" algn="ctr">
              <a:buNone/>
              <a:defRPr>
                <a:solidFill>
                  <a:schemeClr val="tx1">
                    <a:tint val="75000"/>
                  </a:schemeClr>
                </a:solidFill>
              </a:defRPr>
            </a:lvl4pPr>
            <a:lvl5pPr marL="2281428" indent="0" algn="ctr">
              <a:buNone/>
              <a:defRPr>
                <a:solidFill>
                  <a:schemeClr val="tx1">
                    <a:tint val="75000"/>
                  </a:schemeClr>
                </a:solidFill>
              </a:defRPr>
            </a:lvl5pPr>
            <a:lvl6pPr marL="2851785" indent="0" algn="ctr">
              <a:buNone/>
              <a:defRPr>
                <a:solidFill>
                  <a:schemeClr val="tx1">
                    <a:tint val="75000"/>
                  </a:schemeClr>
                </a:solidFill>
              </a:defRPr>
            </a:lvl6pPr>
            <a:lvl7pPr marL="3422142" indent="0" algn="ctr">
              <a:buNone/>
              <a:defRPr>
                <a:solidFill>
                  <a:schemeClr val="tx1">
                    <a:tint val="75000"/>
                  </a:schemeClr>
                </a:solidFill>
              </a:defRPr>
            </a:lvl7pPr>
            <a:lvl8pPr marL="3992499" indent="0" algn="ctr">
              <a:buNone/>
              <a:defRPr>
                <a:solidFill>
                  <a:schemeClr val="tx1">
                    <a:tint val="75000"/>
                  </a:schemeClr>
                </a:solidFill>
              </a:defRPr>
            </a:lvl8pPr>
            <a:lvl9pPr marL="45628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3"/>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1"/>
            <a:ext cx="10361851" cy="1362390"/>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500">
                <a:solidFill>
                  <a:schemeClr val="tx1">
                    <a:tint val="75000"/>
                  </a:schemeClr>
                </a:solidFill>
              </a:defRPr>
            </a:lvl1pPr>
            <a:lvl2pPr marL="570357" indent="0">
              <a:buNone/>
              <a:defRPr sz="2200">
                <a:solidFill>
                  <a:schemeClr val="tx1">
                    <a:tint val="75000"/>
                  </a:schemeClr>
                </a:solidFill>
              </a:defRPr>
            </a:lvl2pPr>
            <a:lvl3pPr marL="1140714" indent="0">
              <a:buNone/>
              <a:defRPr sz="2000">
                <a:solidFill>
                  <a:schemeClr val="tx1">
                    <a:tint val="75000"/>
                  </a:schemeClr>
                </a:solidFill>
              </a:defRPr>
            </a:lvl3pPr>
            <a:lvl4pPr marL="1711071" indent="0">
              <a:buNone/>
              <a:defRPr sz="1700">
                <a:solidFill>
                  <a:schemeClr val="tx1">
                    <a:tint val="75000"/>
                  </a:schemeClr>
                </a:solidFill>
              </a:defRPr>
            </a:lvl4pPr>
            <a:lvl5pPr marL="2281428" indent="0">
              <a:buNone/>
              <a:defRPr sz="1700">
                <a:solidFill>
                  <a:schemeClr val="tx1">
                    <a:tint val="75000"/>
                  </a:schemeClr>
                </a:solidFill>
              </a:defRPr>
            </a:lvl5pPr>
            <a:lvl6pPr marL="2851785" indent="0">
              <a:buNone/>
              <a:defRPr sz="1700">
                <a:solidFill>
                  <a:schemeClr val="tx1">
                    <a:tint val="75000"/>
                  </a:schemeClr>
                </a:solidFill>
              </a:defRPr>
            </a:lvl6pPr>
            <a:lvl7pPr marL="3422142" indent="0">
              <a:buNone/>
              <a:defRPr sz="1700">
                <a:solidFill>
                  <a:schemeClr val="tx1">
                    <a:tint val="75000"/>
                  </a:schemeClr>
                </a:solidFill>
              </a:defRPr>
            </a:lvl7pPr>
            <a:lvl8pPr marL="3992499" indent="0">
              <a:buNone/>
              <a:defRPr sz="1700">
                <a:solidFill>
                  <a:schemeClr val="tx1">
                    <a:tint val="75000"/>
                  </a:schemeClr>
                </a:solidFill>
              </a:defRPr>
            </a:lvl8pPr>
            <a:lvl9pPr marL="4562856"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624B6-0C54-4927-9615-71EB42F45B3A}"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3"/>
            <a:ext cx="5384099" cy="452701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4" y="1600573"/>
            <a:ext cx="5384099" cy="452701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624B6-0C54-4927-9615-71EB42F45B3A}"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0"/>
          </a:xfrm>
        </p:spPr>
        <p:txBody>
          <a:bodyPr anchor="b"/>
          <a:lstStyle>
            <a:lvl1pPr marL="0" indent="0">
              <a:buNone/>
              <a:defRPr sz="3000" b="1"/>
            </a:lvl1pPr>
            <a:lvl2pPr marL="570357" indent="0">
              <a:buNone/>
              <a:defRPr sz="2500" b="1"/>
            </a:lvl2pPr>
            <a:lvl3pPr marL="1140714" indent="0">
              <a:buNone/>
              <a:defRPr sz="2200" b="1"/>
            </a:lvl3pPr>
            <a:lvl4pPr marL="1711071" indent="0">
              <a:buNone/>
              <a:defRPr sz="2000" b="1"/>
            </a:lvl4pPr>
            <a:lvl5pPr marL="2281428" indent="0">
              <a:buNone/>
              <a:defRPr sz="2000" b="1"/>
            </a:lvl5pPr>
            <a:lvl6pPr marL="2851785" indent="0">
              <a:buNone/>
              <a:defRPr sz="2000" b="1"/>
            </a:lvl6pPr>
            <a:lvl7pPr marL="3422142" indent="0">
              <a:buNone/>
              <a:defRPr sz="2000" b="1"/>
            </a:lvl7pPr>
            <a:lvl8pPr marL="3992499" indent="0">
              <a:buNone/>
              <a:defRPr sz="2000" b="1"/>
            </a:lvl8pPr>
            <a:lvl9pPr marL="4562856"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09522" y="2175379"/>
            <a:ext cx="5386216" cy="395220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000" b="1"/>
            </a:lvl1pPr>
            <a:lvl2pPr marL="570357" indent="0">
              <a:buNone/>
              <a:defRPr sz="2500" b="1"/>
            </a:lvl2pPr>
            <a:lvl3pPr marL="1140714" indent="0">
              <a:buNone/>
              <a:defRPr sz="2200" b="1"/>
            </a:lvl3pPr>
            <a:lvl4pPr marL="1711071" indent="0">
              <a:buNone/>
              <a:defRPr sz="2000" b="1"/>
            </a:lvl4pPr>
            <a:lvl5pPr marL="2281428" indent="0">
              <a:buNone/>
              <a:defRPr sz="2000" b="1"/>
            </a:lvl5pPr>
            <a:lvl6pPr marL="2851785" indent="0">
              <a:buNone/>
              <a:defRPr sz="2000" b="1"/>
            </a:lvl6pPr>
            <a:lvl7pPr marL="3422142" indent="0">
              <a:buNone/>
              <a:defRPr sz="2000" b="1"/>
            </a:lvl7pPr>
            <a:lvl8pPr marL="3992499" indent="0">
              <a:buNone/>
              <a:defRPr sz="2000" b="1"/>
            </a:lvl8pPr>
            <a:lvl9pPr marL="4562856"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624B6-0C54-4927-9615-71EB42F45B3A}" type="datetimeFigureOut">
              <a:rPr lang="en-US" smtClean="0"/>
              <a:pPr/>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624B6-0C54-4927-9615-71EB42F45B3A}" type="datetimeFigureOut">
              <a:rPr lang="en-US" smtClean="0"/>
              <a:pPr/>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624B6-0C54-4927-9615-71EB42F45B3A}" type="datetimeFigureOut">
              <a:rPr lang="en-US" smtClean="0"/>
              <a:pPr/>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766114" y="273115"/>
            <a:ext cx="6814781" cy="585446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3" y="1435434"/>
            <a:ext cx="4010562" cy="4692149"/>
          </a:xfrm>
        </p:spPr>
        <p:txBody>
          <a:bodyPr/>
          <a:lstStyle>
            <a:lvl1pPr marL="0" indent="0">
              <a:buNone/>
              <a:defRPr sz="1700"/>
            </a:lvl1pPr>
            <a:lvl2pPr marL="570357" indent="0">
              <a:buNone/>
              <a:defRPr sz="1500"/>
            </a:lvl2pPr>
            <a:lvl3pPr marL="1140714" indent="0">
              <a:buNone/>
              <a:defRPr sz="1200"/>
            </a:lvl3pPr>
            <a:lvl4pPr marL="1711071" indent="0">
              <a:buNone/>
              <a:defRPr sz="1100"/>
            </a:lvl4pPr>
            <a:lvl5pPr marL="2281428" indent="0">
              <a:buNone/>
              <a:defRPr sz="1100"/>
            </a:lvl5pPr>
            <a:lvl6pPr marL="2851785" indent="0">
              <a:buNone/>
              <a:defRPr sz="1100"/>
            </a:lvl6pPr>
            <a:lvl7pPr marL="3422142" indent="0">
              <a:buNone/>
              <a:defRPr sz="1100"/>
            </a:lvl7pPr>
            <a:lvl8pPr marL="3992499" indent="0">
              <a:buNone/>
              <a:defRPr sz="1100"/>
            </a:lvl8pPr>
            <a:lvl9pPr marL="4562856"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24B6-0C54-4927-9615-71EB42F45B3A}"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3"/>
            <a:ext cx="7314248" cy="566869"/>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6"/>
            <a:ext cx="7314248" cy="4115753"/>
          </a:xfrm>
        </p:spPr>
        <p:txBody>
          <a:bodyPr/>
          <a:lstStyle>
            <a:lvl1pPr marL="0" indent="0">
              <a:buNone/>
              <a:defRPr sz="4000"/>
            </a:lvl1pPr>
            <a:lvl2pPr marL="570357" indent="0">
              <a:buNone/>
              <a:defRPr sz="3500"/>
            </a:lvl2pPr>
            <a:lvl3pPr marL="1140714" indent="0">
              <a:buNone/>
              <a:defRPr sz="3000"/>
            </a:lvl3pPr>
            <a:lvl4pPr marL="1711071" indent="0">
              <a:buNone/>
              <a:defRPr sz="2500"/>
            </a:lvl4pPr>
            <a:lvl5pPr marL="2281428" indent="0">
              <a:buNone/>
              <a:defRPr sz="2500"/>
            </a:lvl5pPr>
            <a:lvl6pPr marL="2851785" indent="0">
              <a:buNone/>
              <a:defRPr sz="2500"/>
            </a:lvl6pPr>
            <a:lvl7pPr marL="3422142" indent="0">
              <a:buNone/>
              <a:defRPr sz="2500"/>
            </a:lvl7pPr>
            <a:lvl8pPr marL="3992499" indent="0">
              <a:buNone/>
              <a:defRPr sz="2500"/>
            </a:lvl8pPr>
            <a:lvl9pPr marL="4562856" indent="0">
              <a:buNone/>
              <a:defRPr sz="2500"/>
            </a:lvl9pPr>
          </a:lstStyle>
          <a:p>
            <a:endParaRPr lang="en-US"/>
          </a:p>
        </p:txBody>
      </p:sp>
      <p:sp>
        <p:nvSpPr>
          <p:cNvPr id="4" name="Text Placeholder 3"/>
          <p:cNvSpPr>
            <a:spLocks noGrp="1"/>
          </p:cNvSpPr>
          <p:nvPr>
            <p:ph type="body" sz="half" idx="2"/>
          </p:nvPr>
        </p:nvSpPr>
        <p:spPr>
          <a:xfrm>
            <a:off x="2389406" y="5368582"/>
            <a:ext cx="7314248" cy="805048"/>
          </a:xfrm>
        </p:spPr>
        <p:txBody>
          <a:bodyPr/>
          <a:lstStyle>
            <a:lvl1pPr marL="0" indent="0">
              <a:buNone/>
              <a:defRPr sz="1700"/>
            </a:lvl1pPr>
            <a:lvl2pPr marL="570357" indent="0">
              <a:buNone/>
              <a:defRPr sz="1500"/>
            </a:lvl2pPr>
            <a:lvl3pPr marL="1140714" indent="0">
              <a:buNone/>
              <a:defRPr sz="1200"/>
            </a:lvl3pPr>
            <a:lvl4pPr marL="1711071" indent="0">
              <a:buNone/>
              <a:defRPr sz="1100"/>
            </a:lvl4pPr>
            <a:lvl5pPr marL="2281428" indent="0">
              <a:buNone/>
              <a:defRPr sz="1100"/>
            </a:lvl5pPr>
            <a:lvl6pPr marL="2851785" indent="0">
              <a:buNone/>
              <a:defRPr sz="1100"/>
            </a:lvl6pPr>
            <a:lvl7pPr marL="3422142" indent="0">
              <a:buNone/>
              <a:defRPr sz="1100"/>
            </a:lvl7pPr>
            <a:lvl8pPr marL="3992499" indent="0">
              <a:buNone/>
              <a:defRPr sz="1100"/>
            </a:lvl8pPr>
            <a:lvl9pPr marL="4562856"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24B6-0C54-4927-9615-71EB42F45B3A}"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4071" tIns="57036" rIns="114071" bIns="5703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573"/>
            <a:ext cx="10971372" cy="4527011"/>
          </a:xfrm>
          <a:prstGeom prst="rect">
            <a:avLst/>
          </a:prstGeom>
        </p:spPr>
        <p:txBody>
          <a:bodyPr vert="horz" lIns="114071" tIns="57036" rIns="114071" bIns="5703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7823"/>
            <a:ext cx="2844430" cy="365209"/>
          </a:xfrm>
          <a:prstGeom prst="rect">
            <a:avLst/>
          </a:prstGeom>
        </p:spPr>
        <p:txBody>
          <a:bodyPr vert="horz" lIns="114071" tIns="57036" rIns="114071" bIns="57036" rtlCol="0" anchor="ctr"/>
          <a:lstStyle>
            <a:lvl1pPr algn="l">
              <a:defRPr sz="1500">
                <a:solidFill>
                  <a:schemeClr val="tx1">
                    <a:tint val="75000"/>
                  </a:schemeClr>
                </a:solidFill>
              </a:defRPr>
            </a:lvl1pPr>
          </a:lstStyle>
          <a:p>
            <a:fld id="{977624B6-0C54-4927-9615-71EB42F45B3A}" type="datetimeFigureOut">
              <a:rPr lang="en-US" smtClean="0"/>
              <a:pPr/>
              <a:t>5/26/2025</a:t>
            </a:fld>
            <a:endParaRPr lang="en-US"/>
          </a:p>
        </p:txBody>
      </p:sp>
      <p:sp>
        <p:nvSpPr>
          <p:cNvPr id="5" name="Footer Placeholder 4"/>
          <p:cNvSpPr>
            <a:spLocks noGrp="1"/>
          </p:cNvSpPr>
          <p:nvPr>
            <p:ph type="ftr" sz="quarter" idx="3"/>
          </p:nvPr>
        </p:nvSpPr>
        <p:spPr>
          <a:xfrm>
            <a:off x="4165059" y="6357823"/>
            <a:ext cx="3860297" cy="365209"/>
          </a:xfrm>
          <a:prstGeom prst="rect">
            <a:avLst/>
          </a:prstGeom>
        </p:spPr>
        <p:txBody>
          <a:bodyPr vert="horz" lIns="114071" tIns="57036" rIns="114071" bIns="57036"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3"/>
            <a:ext cx="2844430" cy="365209"/>
          </a:xfrm>
          <a:prstGeom prst="rect">
            <a:avLst/>
          </a:prstGeom>
        </p:spPr>
        <p:txBody>
          <a:bodyPr vert="horz" lIns="114071" tIns="57036" rIns="114071" bIns="57036" rtlCol="0" anchor="ctr"/>
          <a:lstStyle>
            <a:lvl1pPr algn="r">
              <a:defRPr sz="1500">
                <a:solidFill>
                  <a:schemeClr val="tx1">
                    <a:tint val="75000"/>
                  </a:schemeClr>
                </a:solidFill>
              </a:defRPr>
            </a:lvl1pPr>
          </a:lstStyle>
          <a:p>
            <a:fld id="{22D73BCC-D8D3-4539-ABA0-E1551A2D67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1140714" rtl="0" eaLnBrk="1" latinLnBrk="0" hangingPunct="1">
        <a:spcBef>
          <a:spcPct val="0"/>
        </a:spcBef>
        <a:buNone/>
        <a:defRPr sz="5500" kern="1200">
          <a:solidFill>
            <a:schemeClr val="tx1"/>
          </a:solidFill>
          <a:latin typeface="+mj-lt"/>
          <a:ea typeface="+mj-ea"/>
          <a:cs typeface="+mj-cs"/>
        </a:defRPr>
      </a:lvl1pPr>
    </p:titleStyle>
    <p:bodyStyle>
      <a:lvl1pPr marL="427768" indent="-427768" algn="l" defTabSz="1140714"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6830" indent="-356473" algn="l" defTabSz="1140714"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25893" indent="-285179" algn="l" defTabSz="1140714"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1996250"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66607"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36964"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7321"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7678"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8035"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0714" rtl="0" eaLnBrk="1" latinLnBrk="0" hangingPunct="1">
        <a:defRPr sz="2200" kern="1200">
          <a:solidFill>
            <a:schemeClr val="tx1"/>
          </a:solidFill>
          <a:latin typeface="+mn-lt"/>
          <a:ea typeface="+mn-ea"/>
          <a:cs typeface="+mn-cs"/>
        </a:defRPr>
      </a:lvl1pPr>
      <a:lvl2pPr marL="570357" algn="l" defTabSz="1140714" rtl="0" eaLnBrk="1" latinLnBrk="0" hangingPunct="1">
        <a:defRPr sz="2200" kern="1200">
          <a:solidFill>
            <a:schemeClr val="tx1"/>
          </a:solidFill>
          <a:latin typeface="+mn-lt"/>
          <a:ea typeface="+mn-ea"/>
          <a:cs typeface="+mn-cs"/>
        </a:defRPr>
      </a:lvl2pPr>
      <a:lvl3pPr marL="1140714" algn="l" defTabSz="1140714" rtl="0" eaLnBrk="1" latinLnBrk="0" hangingPunct="1">
        <a:defRPr sz="2200" kern="1200">
          <a:solidFill>
            <a:schemeClr val="tx1"/>
          </a:solidFill>
          <a:latin typeface="+mn-lt"/>
          <a:ea typeface="+mn-ea"/>
          <a:cs typeface="+mn-cs"/>
        </a:defRPr>
      </a:lvl3pPr>
      <a:lvl4pPr marL="1711071" algn="l" defTabSz="1140714" rtl="0" eaLnBrk="1" latinLnBrk="0" hangingPunct="1">
        <a:defRPr sz="2200" kern="1200">
          <a:solidFill>
            <a:schemeClr val="tx1"/>
          </a:solidFill>
          <a:latin typeface="+mn-lt"/>
          <a:ea typeface="+mn-ea"/>
          <a:cs typeface="+mn-cs"/>
        </a:defRPr>
      </a:lvl4pPr>
      <a:lvl5pPr marL="2281428" algn="l" defTabSz="1140714" rtl="0" eaLnBrk="1" latinLnBrk="0" hangingPunct="1">
        <a:defRPr sz="2200" kern="1200">
          <a:solidFill>
            <a:schemeClr val="tx1"/>
          </a:solidFill>
          <a:latin typeface="+mn-lt"/>
          <a:ea typeface="+mn-ea"/>
          <a:cs typeface="+mn-cs"/>
        </a:defRPr>
      </a:lvl5pPr>
      <a:lvl6pPr marL="2851785" algn="l" defTabSz="1140714" rtl="0" eaLnBrk="1" latinLnBrk="0" hangingPunct="1">
        <a:defRPr sz="2200" kern="1200">
          <a:solidFill>
            <a:schemeClr val="tx1"/>
          </a:solidFill>
          <a:latin typeface="+mn-lt"/>
          <a:ea typeface="+mn-ea"/>
          <a:cs typeface="+mn-cs"/>
        </a:defRPr>
      </a:lvl6pPr>
      <a:lvl7pPr marL="3422142" algn="l" defTabSz="1140714" rtl="0" eaLnBrk="1" latinLnBrk="0" hangingPunct="1">
        <a:defRPr sz="2200" kern="1200">
          <a:solidFill>
            <a:schemeClr val="tx1"/>
          </a:solidFill>
          <a:latin typeface="+mn-lt"/>
          <a:ea typeface="+mn-ea"/>
          <a:cs typeface="+mn-cs"/>
        </a:defRPr>
      </a:lvl7pPr>
      <a:lvl8pPr marL="3992499" algn="l" defTabSz="1140714" rtl="0" eaLnBrk="1" latinLnBrk="0" hangingPunct="1">
        <a:defRPr sz="2200" kern="1200">
          <a:solidFill>
            <a:schemeClr val="tx1"/>
          </a:solidFill>
          <a:latin typeface="+mn-lt"/>
          <a:ea typeface="+mn-ea"/>
          <a:cs typeface="+mn-cs"/>
        </a:defRPr>
      </a:lvl8pPr>
      <a:lvl9pPr marL="4562856" algn="l" defTabSz="1140714"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247" y="2781721"/>
            <a:ext cx="8533289" cy="1543623"/>
          </a:xfrm>
        </p:spPr>
        <p:txBody>
          <a:bodyPr>
            <a:normAutofit/>
          </a:bodyPr>
          <a:lstStyle/>
          <a:p>
            <a:r>
              <a:rPr lang="en-IN" b="1" dirty="0" smtClean="0"/>
              <a:t>DDOS ATTACK DETECTION &amp; MITIGATION</a:t>
            </a:r>
            <a:endParaRPr lang="en-US" sz="4400" dirty="0">
              <a:solidFill>
                <a:schemeClr val="tx2"/>
              </a:solidFill>
              <a:latin typeface="Times New Roman" pitchFamily="18" charset="0"/>
              <a:cs typeface="Times New Roman" pitchFamily="18" charset="0"/>
            </a:endParaRPr>
          </a:p>
        </p:txBody>
      </p:sp>
      <p:cxnSp>
        <p:nvCxnSpPr>
          <p:cNvPr id="7" name="Straight Connector 6"/>
          <p:cNvCxnSpPr/>
          <p:nvPr/>
        </p:nvCxnSpPr>
        <p:spPr>
          <a:xfrm>
            <a:off x="1333295" y="1643431"/>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808926" y="572274"/>
            <a:ext cx="6484318" cy="523220"/>
          </a:xfrm>
          <a:prstGeom prst="rect">
            <a:avLst/>
          </a:prstGeom>
        </p:spPr>
        <p:txBody>
          <a:bodyPr wrap="square">
            <a:spAutoFit/>
          </a:bodyPr>
          <a:lstStyle/>
          <a:p>
            <a:r>
              <a:rPr lang="en-US" sz="2800" b="1" dirty="0" smtClean="0">
                <a:solidFill>
                  <a:prstClr val="black"/>
                </a:solidFill>
                <a:latin typeface="Times New Roman" pitchFamily="18" charset="0"/>
                <a:ea typeface="Times New Roman" pitchFamily="18" charset="0"/>
                <a:cs typeface="Times New Roman" pitchFamily="18" charset="0"/>
              </a:rPr>
              <a:t>CLASS DIAGRAM </a:t>
            </a:r>
            <a:endParaRPr lang="en-US" sz="2800" dirty="0"/>
          </a:p>
        </p:txBody>
      </p:sp>
      <p:sp>
        <p:nvSpPr>
          <p:cNvPr id="7222" name="Rectangle 54"/>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4744244" y="2165509"/>
            <a:ext cx="3367186" cy="252857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08860" y="429398"/>
            <a:ext cx="4143404" cy="523220"/>
          </a:xfrm>
          <a:prstGeom prst="rect">
            <a:avLst/>
          </a:prstGeom>
          <a:noFill/>
        </p:spPr>
        <p:txBody>
          <a:bodyPr wrap="square" rtlCol="0">
            <a:spAutoFit/>
          </a:bodyPr>
          <a:lstStyle/>
          <a:p>
            <a:r>
              <a:rPr lang="en-US" sz="2800" b="1" dirty="0" smtClean="0">
                <a:latin typeface="Times New Roman" pitchFamily="18" charset="0"/>
                <a:ea typeface="Tahoma" pitchFamily="34" charset="0"/>
                <a:cs typeface="Times New Roman" pitchFamily="18" charset="0"/>
              </a:rPr>
              <a:t>SEQUENCE DIAGRAM</a:t>
            </a:r>
            <a:endParaRPr lang="en-US" sz="2800" b="1" dirty="0">
              <a:latin typeface="Times New Roman" pitchFamily="18" charset="0"/>
              <a:ea typeface="Tahoma" pitchFamily="34" charset="0"/>
              <a:cs typeface="Times New Roman" pitchFamily="18" charset="0"/>
            </a:endParaRPr>
          </a:p>
        </p:txBody>
      </p:sp>
      <p:sp>
        <p:nvSpPr>
          <p:cNvPr id="6265" name="Rectangle 121"/>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p:nvPr/>
        </p:nvPicPr>
        <p:blipFill>
          <a:blip r:embed="rId2" cstate="print"/>
          <a:srcRect/>
          <a:stretch>
            <a:fillRect/>
          </a:stretch>
        </p:blipFill>
        <p:spPr bwMode="auto">
          <a:xfrm>
            <a:off x="2998862" y="2421682"/>
            <a:ext cx="5943600" cy="3621943"/>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86694" y="549474"/>
            <a:ext cx="7344816" cy="538609"/>
          </a:xfrm>
          <a:prstGeom prst="rect">
            <a:avLst/>
          </a:prstGeom>
          <a:noFill/>
        </p:spPr>
        <p:txBody>
          <a:bodyPr wrap="square" rtlCol="0">
            <a:spAutoFit/>
          </a:bodyPr>
          <a:lstStyle/>
          <a:p>
            <a:r>
              <a:rPr lang="en-US" sz="2900" b="1" dirty="0" smtClean="0">
                <a:latin typeface="Times New Roman" pitchFamily="18" charset="0"/>
                <a:cs typeface="Times New Roman" pitchFamily="18" charset="0"/>
              </a:rPr>
              <a:t> COLLABORATION DIAGRAM</a:t>
            </a:r>
            <a:endParaRPr lang="en-US" sz="2900" b="1" dirty="0">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3214886" y="2421682"/>
            <a:ext cx="5016013" cy="1752595"/>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08860" y="357960"/>
            <a:ext cx="392909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 SCREENSHOTS</a:t>
            </a:r>
            <a:endParaRPr lang="en-US" sz="4000" dirty="0">
              <a:latin typeface="Times New Roman" pitchFamily="18" charset="0"/>
              <a:cs typeface="Times New Roman" pitchFamily="18" charset="0"/>
            </a:endParaRPr>
          </a:p>
        </p:txBody>
      </p:sp>
      <p:pic>
        <p:nvPicPr>
          <p:cNvPr id="6" name="Picture 5"/>
          <p:cNvPicPr/>
          <p:nvPr/>
        </p:nvPicPr>
        <p:blipFill>
          <a:blip r:embed="rId2" cstate="print"/>
          <a:stretch>
            <a:fillRect/>
          </a:stretch>
        </p:blipFill>
        <p:spPr>
          <a:xfrm>
            <a:off x="3229451" y="1818481"/>
            <a:ext cx="5731510" cy="322262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4" name="Picture 3"/>
          <p:cNvPicPr/>
          <p:nvPr/>
        </p:nvPicPr>
        <p:blipFill>
          <a:blip r:embed="rId2" cstate="print"/>
          <a:stretch>
            <a:fillRect/>
          </a:stretch>
        </p:blipFill>
        <p:spPr>
          <a:xfrm>
            <a:off x="3229451" y="1818481"/>
            <a:ext cx="5731510" cy="322262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1"/>
          <p:cNvSpPr txBox="1">
            <a:spLocks/>
          </p:cNvSpPr>
          <p:nvPr/>
        </p:nvSpPr>
        <p:spPr>
          <a:xfrm>
            <a:off x="952341" y="214341"/>
            <a:ext cx="10361851" cy="1470365"/>
          </a:xfrm>
          <a:prstGeom prst="rect">
            <a:avLst/>
          </a:prstGeom>
        </p:spPr>
        <p:txBody>
          <a:bodyPr>
            <a:normAutofit/>
          </a:bodyPr>
          <a:lstStyle/>
          <a:p>
            <a:pPr marL="0" marR="0" lvl="0" indent="0" algn="ctr" defTabSz="1140714"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tx2"/>
              </a:solidFill>
              <a:effectLst/>
              <a:uLnTx/>
              <a:uFillTx/>
              <a:latin typeface="Times New Roman" pitchFamily="18" charset="0"/>
              <a:ea typeface="Tahoma" pitchFamily="34" charset="0"/>
              <a:cs typeface="Times New Roman" pitchFamily="18" charset="0"/>
            </a:endParaRPr>
          </a:p>
        </p:txBody>
      </p:sp>
      <p:sp>
        <p:nvSpPr>
          <p:cNvPr id="5" name="object 3"/>
          <p:cNvSpPr txBox="1"/>
          <p:nvPr/>
        </p:nvSpPr>
        <p:spPr>
          <a:xfrm>
            <a:off x="2633979" y="2691701"/>
            <a:ext cx="7048500" cy="1398905"/>
          </a:xfrm>
          <a:prstGeom prst="rect">
            <a:avLst/>
          </a:prstGeom>
        </p:spPr>
        <p:txBody>
          <a:bodyPr vert="horz" wrap="square" lIns="0" tIns="13970" rIns="0" bIns="0" rtlCol="0">
            <a:spAutoFit/>
          </a:bodyPr>
          <a:lstStyle/>
          <a:p>
            <a:pPr marL="12700">
              <a:lnSpc>
                <a:spcPct val="100000"/>
              </a:lnSpc>
              <a:spcBef>
                <a:spcPts val="110"/>
              </a:spcBef>
            </a:pPr>
            <a:r>
              <a:rPr sz="9000" b="1" spc="5" dirty="0">
                <a:latin typeface="Times New Roman"/>
                <a:cs typeface="Times New Roman"/>
              </a:rPr>
              <a:t>THANK</a:t>
            </a:r>
            <a:r>
              <a:rPr sz="9000" b="1" spc="-100" dirty="0">
                <a:latin typeface="Times New Roman"/>
                <a:cs typeface="Times New Roman"/>
              </a:rPr>
              <a:t> </a:t>
            </a:r>
            <a:r>
              <a:rPr sz="9000" b="1" spc="5" dirty="0">
                <a:latin typeface="Times New Roman"/>
                <a:cs typeface="Times New Roman"/>
              </a:rPr>
              <a:t>YOU</a:t>
            </a:r>
            <a:endParaRPr sz="9000" dirty="0">
              <a:latin typeface="Times New Roman"/>
              <a:cs typeface="Times New Roman"/>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71438"/>
            <a:ext cx="10971372" cy="1143265"/>
          </a:xfrm>
        </p:spPr>
        <p:txBody>
          <a:bodyPr/>
          <a:lstStyle/>
          <a:p>
            <a:r>
              <a:rPr lang="en-US" spc="-6" dirty="0">
                <a:latin typeface="Times New Roman" pitchFamily="18" charset="0"/>
                <a:cs typeface="Times New Roman" pitchFamily="18" charset="0"/>
              </a:rPr>
              <a:t>Problem</a:t>
            </a:r>
            <a:r>
              <a:rPr lang="en-US" spc="-19" dirty="0">
                <a:latin typeface="Times New Roman" pitchFamily="18" charset="0"/>
                <a:cs typeface="Times New Roman" pitchFamily="18" charset="0"/>
              </a:rPr>
              <a:t> </a:t>
            </a:r>
            <a:r>
              <a:rPr lang="en-US" spc="-6" dirty="0">
                <a:latin typeface="Times New Roman" pitchFamily="18" charset="0"/>
                <a:cs typeface="Times New Roman" pitchFamily="18" charset="0"/>
              </a:rPr>
              <a:t>Statement</a:t>
            </a:r>
            <a:endParaRPr lang="en-US" dirty="0">
              <a:latin typeface="Times New Roman" pitchFamily="18" charset="0"/>
              <a:cs typeface="Times New Roman" pitchFamily="18" charset="0"/>
            </a:endParaRPr>
          </a:p>
        </p:txBody>
      </p:sp>
      <p:cxnSp>
        <p:nvCxnSpPr>
          <p:cNvPr id="5" name="Straight Connector 4"/>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object 3"/>
          <p:cNvSpPr txBox="1"/>
          <p:nvPr/>
        </p:nvSpPr>
        <p:spPr>
          <a:xfrm>
            <a:off x="952340" y="1165381"/>
            <a:ext cx="10643592" cy="4963694"/>
          </a:xfrm>
          <a:prstGeom prst="rect">
            <a:avLst/>
          </a:prstGeom>
        </p:spPr>
        <p:txBody>
          <a:bodyPr vert="horz" wrap="square" lIns="0" tIns="160809" rIns="0" bIns="0" rtlCol="0">
            <a:spAutoFit/>
          </a:bodyPr>
          <a:lstStyle/>
          <a:p>
            <a:pPr marL="43569" algn="just">
              <a:spcBef>
                <a:spcPts val="1266"/>
              </a:spcBef>
            </a:pPr>
            <a:r>
              <a:rPr sz="2500" b="1" spc="-6" dirty="0">
                <a:latin typeface="Times New Roman" pitchFamily="18" charset="0"/>
                <a:cs typeface="Times New Roman" pitchFamily="18" charset="0"/>
              </a:rPr>
              <a:t>Problem</a:t>
            </a:r>
            <a:r>
              <a:rPr sz="2500" b="1" spc="-12" dirty="0">
                <a:latin typeface="Times New Roman" pitchFamily="18" charset="0"/>
                <a:cs typeface="Times New Roman" pitchFamily="18" charset="0"/>
              </a:rPr>
              <a:t> </a:t>
            </a:r>
            <a:r>
              <a:rPr sz="2500" b="1" dirty="0" smtClean="0">
                <a:latin typeface="Times New Roman" pitchFamily="18" charset="0"/>
                <a:cs typeface="Times New Roman" pitchFamily="18" charset="0"/>
              </a:rPr>
              <a:t>Statement</a:t>
            </a:r>
            <a:endParaRPr lang="en-US" sz="2500" b="1" dirty="0" smtClean="0">
              <a:latin typeface="Times New Roman" pitchFamily="18" charset="0"/>
              <a:cs typeface="Times New Roman" pitchFamily="18" charset="0"/>
            </a:endParaRPr>
          </a:p>
          <a:p>
            <a:pPr algn="just"/>
            <a:r>
              <a:rPr lang="en-US" sz="25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Distributed Denial of Service (</a:t>
            </a:r>
            <a:r>
              <a:rPr lang="en-US" sz="2000" dirty="0" err="1" smtClean="0">
                <a:latin typeface="Times New Roman" pitchFamily="18" charset="0"/>
                <a:cs typeface="Times New Roman" pitchFamily="18" charset="0"/>
              </a:rPr>
              <a:t>DDoS</a:t>
            </a:r>
            <a:r>
              <a:rPr lang="en-US" sz="2000" dirty="0" smtClean="0">
                <a:latin typeface="Times New Roman" pitchFamily="18" charset="0"/>
                <a:cs typeface="Times New Roman" pitchFamily="18" charset="0"/>
              </a:rPr>
              <a:t>) attacks involve overwhelming a target system with a huge volume of traffic from multiple sources. This disrupts normal service operations, causing downtime and loss of availability for legitimate users. Detecting and mitigating these attacks in real time is challenging because of the attack's scale, diversity, and the difficulty in distinguishing between legitimate and malicious traffic</a:t>
            </a:r>
            <a:r>
              <a:rPr lang="en-US" dirty="0" smtClean="0"/>
              <a:t>.</a:t>
            </a:r>
            <a:endParaRPr lang="en-US" sz="2000" dirty="0" smtClean="0"/>
          </a:p>
          <a:p>
            <a:pPr marL="43569" algn="just"/>
            <a:r>
              <a:rPr sz="2600" b="1" spc="-6" dirty="0" smtClean="0">
                <a:latin typeface="Times New Roman"/>
                <a:cs typeface="Times New Roman"/>
              </a:rPr>
              <a:t>Problem</a:t>
            </a:r>
            <a:r>
              <a:rPr sz="2600" b="1" dirty="0" smtClean="0">
                <a:latin typeface="Times New Roman"/>
                <a:cs typeface="Times New Roman"/>
              </a:rPr>
              <a:t> </a:t>
            </a:r>
            <a:r>
              <a:rPr sz="2600" b="1" spc="-6" dirty="0">
                <a:latin typeface="Times New Roman"/>
                <a:cs typeface="Times New Roman"/>
              </a:rPr>
              <a:t>Description</a:t>
            </a:r>
            <a:endParaRPr lang="en-US" sz="2600" b="1" dirty="0">
              <a:latin typeface="Times New Roman"/>
              <a:cs typeface="Times New Roman"/>
            </a:endParaRPr>
          </a:p>
          <a:p>
            <a:r>
              <a:rPr lang="en-US" sz="2000" dirty="0" smtClean="0"/>
              <a:t>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leverage large networks of compromised devices, known as </a:t>
            </a:r>
            <a:r>
              <a:rPr lang="en-US" dirty="0" err="1" smtClean="0">
                <a:latin typeface="Times New Roman" pitchFamily="18" charset="0"/>
                <a:cs typeface="Times New Roman" pitchFamily="18" charset="0"/>
              </a:rPr>
              <a:t>botnets</a:t>
            </a:r>
            <a:r>
              <a:rPr lang="en-US" dirty="0" smtClean="0">
                <a:latin typeface="Times New Roman" pitchFamily="18" charset="0"/>
                <a:cs typeface="Times New Roman" pitchFamily="18" charset="0"/>
              </a:rPr>
              <a:t>, to generate massive traffic floods targeting websites, servers, or networks. These floods exhaust resources, degrade performance, and can cause complete service outages. Existing security solutions often fail to accurately detect these attacks early or mitigate them efficiently without blocking genuine users. Therefore, there is a critical need for advanced detection and mitigation techniques that can identify abnormal traffic patterns quickly and respond effectively to maintain service availability and protect business </a:t>
            </a:r>
            <a:r>
              <a:rPr lang="en-US" dirty="0" smtClean="0">
                <a:latin typeface="Times New Roman" pitchFamily="18" charset="0"/>
                <a:cs typeface="Times New Roman" pitchFamily="18" charset="0"/>
              </a:rPr>
              <a:t>operations</a:t>
            </a:r>
            <a:r>
              <a:rPr lang="en-US" dirty="0" smtClean="0"/>
              <a:t>.</a:t>
            </a:r>
            <a:endParaRPr lang="en-US"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bject 2"/>
          <p:cNvSpPr txBox="1">
            <a:spLocks noGrp="1"/>
          </p:cNvSpPr>
          <p:nvPr>
            <p:ph type="title"/>
          </p:nvPr>
        </p:nvSpPr>
        <p:spPr>
          <a:xfrm>
            <a:off x="609521" y="143646"/>
            <a:ext cx="10971372" cy="1143265"/>
          </a:xfrm>
        </p:spPr>
        <p:txBody>
          <a:bodyPr>
            <a:normAutofit/>
          </a:bodyPr>
          <a:lstStyle/>
          <a:p>
            <a:pPr algn="l"/>
            <a:r>
              <a:rPr lang="en-US" sz="4400" dirty="0" smtClean="0">
                <a:latin typeface="Times New Roman" pitchFamily="18" charset="0"/>
                <a:cs typeface="Times New Roman" pitchFamily="18" charset="0"/>
              </a:rPr>
              <a:t>	Abstract</a:t>
            </a:r>
            <a:endParaRPr lang="en-US" sz="4400" dirty="0">
              <a:latin typeface="Times New Roman" pitchFamily="18" charset="0"/>
              <a:cs typeface="Times New Roman" pitchFamily="18" charset="0"/>
            </a:endParaRPr>
          </a:p>
        </p:txBody>
      </p:sp>
      <p:sp>
        <p:nvSpPr>
          <p:cNvPr id="7" name="Rectangle 3"/>
          <p:cNvSpPr txBox="1">
            <a:spLocks noChangeArrowheads="1"/>
          </p:cNvSpPr>
          <p:nvPr/>
        </p:nvSpPr>
        <p:spPr bwMode="auto">
          <a:xfrm>
            <a:off x="1270670" y="1471059"/>
            <a:ext cx="9825196"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smtClean="0">
                <a:latin typeface="Times New Roman" pitchFamily="18" charset="0"/>
                <a:cs typeface="Times New Roman" pitchFamily="18" charset="0"/>
              </a:rPr>
              <a:t>Distributed Denial of Service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are one of the most common and disruptive cyber threats, targeting online services by flooding them with a massive volume of traffic from multiple compromised sources. These attacks cause severe service disruptions, leading to downtime, loss of revenue, and damage to reputation. Detecting and mitigating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in real-time is challenging due to the increasing scale and sophistication of attack methods, as well as the difficulty in differentiating between legitimate and malicious traffic. This project aims to design and implement a comprehensive detection and mitigation framework that monitors network traffic patterns, identifies abnormal behaviors using threshold and anomaly detection techniques, and applies automated mitigation strategies such as rate limiting, IP blocking, and traffic filtering. The ultimate goal is to maintain service availability, reduce false positives, and provide a scalable defense mechanism against evolving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threats.</a:t>
            </a:r>
            <a:endParaRPr lang="en-US" dirty="0">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bject 2"/>
          <p:cNvSpPr txBox="1">
            <a:spLocks noGrp="1"/>
          </p:cNvSpPr>
          <p:nvPr>
            <p:ph type="title"/>
          </p:nvPr>
        </p:nvSpPr>
        <p:spPr>
          <a:xfrm>
            <a:off x="3237686" y="119761"/>
            <a:ext cx="5167808" cy="693780"/>
          </a:xfrm>
          <a:prstGeom prst="rect">
            <a:avLst/>
          </a:prstGeom>
        </p:spPr>
        <p:txBody>
          <a:bodyPr vert="horz" wrap="square" lIns="0" tIns="16510" rIns="0" bIns="0" rtlCol="0">
            <a:spAutoFit/>
          </a:bodyPr>
          <a:lstStyle/>
          <a:p>
            <a:pPr marL="12700">
              <a:lnSpc>
                <a:spcPct val="100000"/>
              </a:lnSpc>
              <a:spcBef>
                <a:spcPts val="130"/>
              </a:spcBef>
            </a:pPr>
            <a:r>
              <a:rPr sz="4400" spc="-5" dirty="0">
                <a:latin typeface="Times New Roman" pitchFamily="18" charset="0"/>
                <a:cs typeface="Times New Roman" pitchFamily="18" charset="0"/>
              </a:rPr>
              <a:t>Literature</a:t>
            </a:r>
            <a:r>
              <a:rPr sz="4400" spc="-70" dirty="0">
                <a:latin typeface="Times New Roman" pitchFamily="18" charset="0"/>
                <a:cs typeface="Times New Roman" pitchFamily="18" charset="0"/>
              </a:rPr>
              <a:t> </a:t>
            </a:r>
            <a:r>
              <a:rPr sz="4400" dirty="0">
                <a:latin typeface="Times New Roman" pitchFamily="18" charset="0"/>
                <a:cs typeface="Times New Roman" pitchFamily="18" charset="0"/>
              </a:rPr>
              <a:t>Survey</a:t>
            </a:r>
          </a:p>
        </p:txBody>
      </p:sp>
      <p:sp>
        <p:nvSpPr>
          <p:cNvPr id="8" name="object 6"/>
          <p:cNvSpPr txBox="1">
            <a:spLocks noGrp="1"/>
          </p:cNvSpPr>
          <p:nvPr>
            <p:ph type="sldNum" sz="quarter" idx="4294967295"/>
          </p:nvPr>
        </p:nvSpPr>
        <p:spPr>
          <a:xfrm>
            <a:off x="10987287" y="6458416"/>
            <a:ext cx="323714" cy="179536"/>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4</a:t>
            </a:fld>
            <a:endParaRPr spc="-5" dirty="0"/>
          </a:p>
        </p:txBody>
      </p:sp>
      <p:sp>
        <p:nvSpPr>
          <p:cNvPr id="7" name="TextBox 6"/>
          <p:cNvSpPr txBox="1"/>
          <p:nvPr/>
        </p:nvSpPr>
        <p:spPr>
          <a:xfrm>
            <a:off x="1342678" y="1629594"/>
            <a:ext cx="9865096" cy="3816429"/>
          </a:xfrm>
          <a:prstGeom prst="rect">
            <a:avLst/>
          </a:prstGeom>
          <a:noFill/>
        </p:spPr>
        <p:txBody>
          <a:bodyPr wrap="square" rtlCol="0">
            <a:spAutoFit/>
          </a:bodyPr>
          <a:lstStyle/>
          <a:p>
            <a:r>
              <a:rPr lang="en-US" b="1" dirty="0" smtClean="0">
                <a:latin typeface="Times New Roman" pitchFamily="18" charset="0"/>
                <a:cs typeface="Times New Roman" pitchFamily="18" charset="0"/>
              </a:rPr>
              <a:t>Traditional Detection Methods:</a:t>
            </a:r>
            <a:r>
              <a:rPr lang="en-US" dirty="0" smtClean="0">
                <a:latin typeface="Times New Roman" pitchFamily="18" charset="0"/>
                <a:cs typeface="Times New Roman" pitchFamily="18" charset="0"/>
              </a:rPr>
              <a:t> Use signature-based and threshold-based techniques to identify known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patterns but often fail against new or sophisticated attacks.</a:t>
            </a:r>
          </a:p>
          <a:p>
            <a:r>
              <a:rPr lang="en-US" b="1" dirty="0" smtClean="0">
                <a:latin typeface="Times New Roman" pitchFamily="18" charset="0"/>
                <a:cs typeface="Times New Roman" pitchFamily="18" charset="0"/>
              </a:rPr>
              <a:t>Anomaly Detection Approaches:</a:t>
            </a:r>
            <a:r>
              <a:rPr lang="en-US" dirty="0" smtClean="0">
                <a:latin typeface="Times New Roman" pitchFamily="18" charset="0"/>
                <a:cs typeface="Times New Roman" pitchFamily="18" charset="0"/>
              </a:rPr>
              <a:t> Employ statistical analysis and machine learning to detect abnormal traffic behavior, improving accuracy in identifying unknown attacks.</a:t>
            </a:r>
          </a:p>
          <a:p>
            <a:r>
              <a:rPr lang="en-US" b="1" dirty="0" smtClean="0">
                <a:latin typeface="Times New Roman" pitchFamily="18" charset="0"/>
                <a:cs typeface="Times New Roman" pitchFamily="18" charset="0"/>
              </a:rPr>
              <a:t>Mitigation Techniques:</a:t>
            </a:r>
            <a:r>
              <a:rPr lang="en-US" dirty="0" smtClean="0">
                <a:latin typeface="Times New Roman" pitchFamily="18" charset="0"/>
                <a:cs typeface="Times New Roman" pitchFamily="18" charset="0"/>
              </a:rPr>
              <a:t> Include rate limiting, IP blacklisting, traffic filtering, and challenge-response systems like CAPTCHAs to reduce attack impact.</a:t>
            </a:r>
          </a:p>
          <a:p>
            <a:r>
              <a:rPr lang="en-US" b="1" dirty="0" smtClean="0">
                <a:latin typeface="Times New Roman" pitchFamily="18" charset="0"/>
                <a:cs typeface="Times New Roman" pitchFamily="18" charset="0"/>
              </a:rPr>
              <a:t>Cloud-Based Solutions:</a:t>
            </a:r>
            <a:r>
              <a:rPr lang="en-US" dirty="0" smtClean="0">
                <a:latin typeface="Times New Roman" pitchFamily="18" charset="0"/>
                <a:cs typeface="Times New Roman" pitchFamily="18" charset="0"/>
              </a:rPr>
              <a:t> Services like AWS Shield and </a:t>
            </a:r>
            <a:r>
              <a:rPr lang="en-US" dirty="0" err="1" smtClean="0">
                <a:latin typeface="Times New Roman" pitchFamily="18" charset="0"/>
                <a:cs typeface="Times New Roman" pitchFamily="18" charset="0"/>
              </a:rPr>
              <a:t>Cloudflare</a:t>
            </a:r>
            <a:r>
              <a:rPr lang="en-US" dirty="0" smtClean="0">
                <a:latin typeface="Times New Roman" pitchFamily="18" charset="0"/>
                <a:cs typeface="Times New Roman" pitchFamily="18" charset="0"/>
              </a:rPr>
              <a:t> offer scalable protection by filtering traffic through global networks.</a:t>
            </a:r>
          </a:p>
          <a:p>
            <a:r>
              <a:rPr lang="en-US" b="1" dirty="0" smtClean="0">
                <a:latin typeface="Times New Roman" pitchFamily="18" charset="0"/>
                <a:cs typeface="Times New Roman" pitchFamily="18" charset="0"/>
              </a:rPr>
              <a:t>Research Gaps:</a:t>
            </a:r>
            <a:r>
              <a:rPr lang="en-US" dirty="0" smtClean="0">
                <a:latin typeface="Times New Roman" pitchFamily="18" charset="0"/>
                <a:cs typeface="Times New Roman" pitchFamily="18" charset="0"/>
              </a:rPr>
              <a:t> Existing methods face challenges in real-time detection, low false positives, and distinguishing between legitimate and malicious traffic during high traffic loads.</a:t>
            </a:r>
            <a:endParaRPr lang="en-US"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880628" y="357960"/>
            <a:ext cx="4286280" cy="769441"/>
          </a:xfrm>
          <a:prstGeom prst="rect">
            <a:avLst/>
          </a:prstGeom>
        </p:spPr>
        <p:txBody>
          <a:bodyPr wrap="square">
            <a:spAutoFit/>
          </a:bodyPr>
          <a:lstStyle/>
          <a:p>
            <a:r>
              <a:rPr lang="en-US" sz="4400" spc="-5" dirty="0" smtClean="0">
                <a:latin typeface="Times New Roman" pitchFamily="18" charset="0"/>
                <a:cs typeface="Times New Roman" pitchFamily="18" charset="0"/>
              </a:rPr>
              <a:t>Existing</a:t>
            </a:r>
            <a:r>
              <a:rPr lang="en-US" sz="4400" spc="-8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Systems</a:t>
            </a:r>
            <a:endParaRPr lang="en-US" sz="4400" dirty="0">
              <a:latin typeface="Times New Roman" pitchFamily="18" charset="0"/>
              <a:cs typeface="Times New Roman" pitchFamily="18" charset="0"/>
            </a:endParaRPr>
          </a:p>
        </p:txBody>
      </p:sp>
      <p:sp>
        <p:nvSpPr>
          <p:cNvPr id="5" name="Rectangle 4"/>
          <p:cNvSpPr/>
          <p:nvPr/>
        </p:nvSpPr>
        <p:spPr>
          <a:xfrm>
            <a:off x="808794" y="1629594"/>
            <a:ext cx="11001452" cy="3785652"/>
          </a:xfrm>
          <a:prstGeom prst="rect">
            <a:avLst/>
          </a:prstGeom>
        </p:spPr>
        <p:txBody>
          <a:bodyPr wrap="square">
            <a:spAutoFit/>
          </a:bodyPr>
          <a:lstStyle/>
          <a:p>
            <a:r>
              <a:rPr lang="en-US" sz="2400" b="1" dirty="0" smtClean="0">
                <a:latin typeface="Times New Roman" pitchFamily="18" charset="0"/>
                <a:cs typeface="Times New Roman" pitchFamily="18" charset="0"/>
              </a:rPr>
              <a:t>Signature-Based IDS (e.g., Snort):</a:t>
            </a:r>
            <a:r>
              <a:rPr lang="en-US" sz="2400" dirty="0" smtClean="0">
                <a:latin typeface="Times New Roman" pitchFamily="18" charset="0"/>
                <a:cs typeface="Times New Roman" pitchFamily="18" charset="0"/>
              </a:rPr>
              <a:t> Detects known attack patterns but struggles with new or evolving threats.</a:t>
            </a:r>
          </a:p>
          <a:p>
            <a:r>
              <a:rPr lang="en-US" sz="2400" b="1" dirty="0" smtClean="0">
                <a:latin typeface="Times New Roman" pitchFamily="18" charset="0"/>
                <a:cs typeface="Times New Roman" pitchFamily="18" charset="0"/>
              </a:rPr>
              <a:t>Rate Limiting &amp; Firewall Rules:</a:t>
            </a:r>
            <a:r>
              <a:rPr lang="en-US" sz="2400" dirty="0" smtClean="0">
                <a:latin typeface="Times New Roman" pitchFamily="18" charset="0"/>
                <a:cs typeface="Times New Roman" pitchFamily="18" charset="0"/>
              </a:rPr>
              <a:t> Basic filtering to limit traffic from suspicious sources; effective but can block legitimate users.</a:t>
            </a:r>
          </a:p>
          <a:p>
            <a:r>
              <a:rPr lang="en-US" sz="2400" b="1" dirty="0" smtClean="0">
                <a:latin typeface="Times New Roman" pitchFamily="18" charset="0"/>
                <a:cs typeface="Times New Roman" pitchFamily="18" charset="0"/>
              </a:rPr>
              <a:t>Cloud-Based </a:t>
            </a:r>
            <a:r>
              <a:rPr lang="en-US" sz="2400" b="1" dirty="0" err="1" smtClean="0">
                <a:latin typeface="Times New Roman" pitchFamily="18" charset="0"/>
                <a:cs typeface="Times New Roman" pitchFamily="18" charset="0"/>
              </a:rPr>
              <a:t>DDoS</a:t>
            </a:r>
            <a:r>
              <a:rPr lang="en-US" sz="2400" b="1" dirty="0" smtClean="0">
                <a:latin typeface="Times New Roman" pitchFamily="18" charset="0"/>
                <a:cs typeface="Times New Roman" pitchFamily="18" charset="0"/>
              </a:rPr>
              <a:t> Protection:</a:t>
            </a:r>
            <a:r>
              <a:rPr lang="en-US" sz="2400" dirty="0" smtClean="0">
                <a:latin typeface="Times New Roman" pitchFamily="18" charset="0"/>
                <a:cs typeface="Times New Roman" pitchFamily="18" charset="0"/>
              </a:rPr>
              <a:t> Services like </a:t>
            </a:r>
            <a:r>
              <a:rPr lang="en-US" sz="2400" b="1" dirty="0" err="1" smtClean="0">
                <a:latin typeface="Times New Roman" pitchFamily="18" charset="0"/>
                <a:cs typeface="Times New Roman" pitchFamily="18" charset="0"/>
              </a:rPr>
              <a:t>Cloudflare</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AWS Shield</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Azure </a:t>
            </a:r>
            <a:r>
              <a:rPr lang="en-US" sz="2400" b="1" dirty="0" err="1" smtClean="0">
                <a:latin typeface="Times New Roman" pitchFamily="18" charset="0"/>
                <a:cs typeface="Times New Roman" pitchFamily="18" charset="0"/>
              </a:rPr>
              <a:t>DDoS</a:t>
            </a:r>
            <a:r>
              <a:rPr lang="en-US" sz="2400" b="1" dirty="0" smtClean="0">
                <a:latin typeface="Times New Roman" pitchFamily="18" charset="0"/>
                <a:cs typeface="Times New Roman" pitchFamily="18" charset="0"/>
              </a:rPr>
              <a:t> Protection</a:t>
            </a:r>
            <a:r>
              <a:rPr lang="en-US" sz="2400" dirty="0" smtClean="0">
                <a:latin typeface="Times New Roman" pitchFamily="18" charset="0"/>
                <a:cs typeface="Times New Roman" pitchFamily="18" charset="0"/>
              </a:rPr>
              <a:t> provide scalable, real-time traffic filtering and scrubbing.</a:t>
            </a:r>
          </a:p>
          <a:p>
            <a:r>
              <a:rPr lang="en-US" sz="2400" b="1" dirty="0" smtClean="0">
                <a:latin typeface="Times New Roman" pitchFamily="18" charset="0"/>
                <a:cs typeface="Times New Roman" pitchFamily="18" charset="0"/>
              </a:rPr>
              <a:t>Machine Learning-Based Systems:</a:t>
            </a:r>
            <a:r>
              <a:rPr lang="en-US" sz="2400" dirty="0" smtClean="0">
                <a:latin typeface="Times New Roman" pitchFamily="18" charset="0"/>
                <a:cs typeface="Times New Roman" pitchFamily="18" charset="0"/>
              </a:rPr>
              <a:t> Use anomaly detection and classification algorithms to identify and respond to </a:t>
            </a:r>
            <a:r>
              <a:rPr lang="en-US" sz="2400" dirty="0" err="1" smtClean="0">
                <a:latin typeface="Times New Roman" pitchFamily="18" charset="0"/>
                <a:cs typeface="Times New Roman" pitchFamily="18" charset="0"/>
              </a:rPr>
              <a:t>DDoS</a:t>
            </a:r>
            <a:r>
              <a:rPr lang="en-US" sz="2400" dirty="0" smtClean="0">
                <a:latin typeface="Times New Roman" pitchFamily="18" charset="0"/>
                <a:cs typeface="Times New Roman" pitchFamily="18" charset="0"/>
              </a:rPr>
              <a:t> attacks dynamically.</a:t>
            </a:r>
          </a:p>
          <a:p>
            <a:r>
              <a:rPr lang="en-US" sz="2400" b="1" dirty="0" smtClean="0">
                <a:latin typeface="Times New Roman" pitchFamily="18" charset="0"/>
                <a:cs typeface="Times New Roman" pitchFamily="18" charset="0"/>
              </a:rPr>
              <a:t>Scrubbing Centers:</a:t>
            </a:r>
            <a:r>
              <a:rPr lang="en-US" sz="2400" dirty="0" smtClean="0">
                <a:latin typeface="Times New Roman" pitchFamily="18" charset="0"/>
                <a:cs typeface="Times New Roman" pitchFamily="18" charset="0"/>
              </a:rPr>
              <a:t> Redirect traffic through specialized networks to filter out malicious requests before reaching the target.</a:t>
            </a:r>
            <a:endParaRPr lang="en-US" sz="2400"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583038" y="333450"/>
            <a:ext cx="2857520" cy="769441"/>
          </a:xfrm>
          <a:prstGeom prst="rect">
            <a:avLst/>
          </a:prstGeom>
        </p:spPr>
        <p:txBody>
          <a:bodyPr wrap="square">
            <a:spAutoFit/>
          </a:bodyPr>
          <a:lstStyle/>
          <a:p>
            <a:pPr algn="ctr"/>
            <a:r>
              <a:rPr lang="en-US" sz="4400" dirty="0" smtClean="0">
                <a:latin typeface="Times New Roman" pitchFamily="18" charset="0"/>
                <a:cs typeface="Times New Roman" pitchFamily="18" charset="0"/>
              </a:rPr>
              <a:t>Limitations</a:t>
            </a:r>
            <a:endParaRPr lang="en-US" sz="4400" dirty="0">
              <a:latin typeface="Times New Roman" pitchFamily="18" charset="0"/>
              <a:cs typeface="Times New Roman" pitchFamily="18" charset="0"/>
            </a:endParaRPr>
          </a:p>
        </p:txBody>
      </p:sp>
      <p:sp>
        <p:nvSpPr>
          <p:cNvPr id="5" name="TextBox 4"/>
          <p:cNvSpPr txBox="1"/>
          <p:nvPr/>
        </p:nvSpPr>
        <p:spPr>
          <a:xfrm>
            <a:off x="880232" y="1429530"/>
            <a:ext cx="10715700" cy="489364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Signature-Based Systems:</a:t>
            </a:r>
            <a:r>
              <a:rPr lang="en-US" sz="2400" dirty="0" smtClean="0">
                <a:latin typeface="Times New Roman" pitchFamily="18" charset="0"/>
                <a:cs typeface="Times New Roman" pitchFamily="18" charset="0"/>
              </a:rPr>
              <a:t> Unable to detect new or evolving attack patterns effectively</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High False Positives:</a:t>
            </a:r>
            <a:r>
              <a:rPr lang="en-US" sz="2400" dirty="0" smtClean="0">
                <a:latin typeface="Times New Roman" pitchFamily="18" charset="0"/>
                <a:cs typeface="Times New Roman" pitchFamily="18" charset="0"/>
              </a:rPr>
              <a:t> Legitimate traffic may be mistakenly blocked during mitigation</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Scalability Issues:</a:t>
            </a:r>
            <a:r>
              <a:rPr lang="en-US" sz="2400" dirty="0" smtClean="0">
                <a:latin typeface="Times New Roman" pitchFamily="18" charset="0"/>
                <a:cs typeface="Times New Roman" pitchFamily="18" charset="0"/>
              </a:rPr>
              <a:t> Some systems struggle to handle very large-scale attacks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Delayed Response:</a:t>
            </a:r>
            <a:r>
              <a:rPr lang="en-US" sz="2400" dirty="0" smtClean="0">
                <a:latin typeface="Times New Roman" pitchFamily="18" charset="0"/>
                <a:cs typeface="Times New Roman" pitchFamily="18" charset="0"/>
              </a:rPr>
              <a:t> Real-time detection and mitigation can be challenging, causing service disruption</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Resource Intensive:</a:t>
            </a:r>
            <a:r>
              <a:rPr lang="en-US" sz="2400" dirty="0" smtClean="0">
                <a:latin typeface="Times New Roman" pitchFamily="18" charset="0"/>
                <a:cs typeface="Times New Roman" pitchFamily="18" charset="0"/>
              </a:rPr>
              <a:t> Advanced detection methods, like machine learning, require significant computational power.</a:t>
            </a:r>
            <a:endParaRPr lang="en-US" sz="2400" dirty="0">
              <a:latin typeface="Times New Roman" pitchFamily="18" charset="0"/>
              <a:cs typeface="Times New Roman"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42678" y="1125538"/>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80364" y="302899"/>
            <a:ext cx="9144064" cy="769441"/>
          </a:xfrm>
          <a:prstGeom prst="rect">
            <a:avLst/>
          </a:prstGeom>
        </p:spPr>
        <p:txBody>
          <a:bodyPr wrap="square">
            <a:spAutoFit/>
          </a:bodyPr>
          <a:lstStyle/>
          <a:p>
            <a:pPr algn="ctr"/>
            <a:r>
              <a:rPr lang="en-US" sz="4400" b="1" dirty="0" smtClean="0">
                <a:latin typeface="Times New Roman" pitchFamily="18" charset="0"/>
                <a:cs typeface="Times New Roman" pitchFamily="18" charset="0"/>
              </a:rPr>
              <a:t>Advantages</a:t>
            </a:r>
            <a:endParaRPr lang="en-US" sz="4400" dirty="0">
              <a:latin typeface="Times New Roman" pitchFamily="18" charset="0"/>
              <a:cs typeface="Times New Roman" pitchFamily="18" charset="0"/>
            </a:endParaRPr>
          </a:p>
        </p:txBody>
      </p:sp>
      <p:sp>
        <p:nvSpPr>
          <p:cNvPr id="5" name="TextBox 4"/>
          <p:cNvSpPr txBox="1"/>
          <p:nvPr/>
        </p:nvSpPr>
        <p:spPr>
          <a:xfrm>
            <a:off x="1237422" y="1773610"/>
            <a:ext cx="10215634" cy="4154984"/>
          </a:xfrm>
          <a:prstGeom prst="rect">
            <a:avLst/>
          </a:prstGeom>
          <a:noFill/>
        </p:spPr>
        <p:txBody>
          <a:bodyPr wrap="square" rtlCol="0">
            <a:spAutoFit/>
          </a:bodyPr>
          <a:lstStyle/>
          <a:p>
            <a:r>
              <a:rPr lang="en-US" b="1" dirty="0" smtClean="0">
                <a:latin typeface="Times New Roman" pitchFamily="18" charset="0"/>
                <a:cs typeface="Times New Roman" pitchFamily="18" charset="0"/>
              </a:rPr>
              <a:t>Early Detection:</a:t>
            </a:r>
            <a:r>
              <a:rPr lang="en-US" dirty="0" smtClean="0">
                <a:latin typeface="Times New Roman" pitchFamily="18" charset="0"/>
                <a:cs typeface="Times New Roman" pitchFamily="18" charset="0"/>
              </a:rPr>
              <a:t> Identifies attacks quickly to minimize downtime and damage</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Real-Time Mitigation:</a:t>
            </a:r>
            <a:r>
              <a:rPr lang="en-US" dirty="0" smtClean="0">
                <a:latin typeface="Times New Roman" pitchFamily="18" charset="0"/>
                <a:cs typeface="Times New Roman" pitchFamily="18" charset="0"/>
              </a:rPr>
              <a:t> Helps maintain service availability by blocking malicious traffic promptly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Improved Accuracy:</a:t>
            </a:r>
            <a:r>
              <a:rPr lang="en-US" dirty="0" smtClean="0">
                <a:latin typeface="Times New Roman" pitchFamily="18" charset="0"/>
                <a:cs typeface="Times New Roman" pitchFamily="18" charset="0"/>
              </a:rPr>
              <a:t> Anomaly-based methods reduce false positives compared to signature-based detection</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Scalability:</a:t>
            </a:r>
            <a:r>
              <a:rPr lang="en-US" dirty="0" smtClean="0">
                <a:latin typeface="Times New Roman" pitchFamily="18" charset="0"/>
                <a:cs typeface="Times New Roman" pitchFamily="18" charset="0"/>
              </a:rPr>
              <a:t> Cloud-based solutions can handle large-scale </a:t>
            </a:r>
            <a:r>
              <a:rPr lang="en-US" dirty="0" err="1" smtClean="0">
                <a:latin typeface="Times New Roman" pitchFamily="18" charset="0"/>
                <a:cs typeface="Times New Roman" pitchFamily="18" charset="0"/>
              </a:rPr>
              <a:t>DDoS</a:t>
            </a:r>
            <a:r>
              <a:rPr lang="en-US" dirty="0" smtClean="0">
                <a:latin typeface="Times New Roman" pitchFamily="18" charset="0"/>
                <a:cs typeface="Times New Roman" pitchFamily="18" charset="0"/>
              </a:rPr>
              <a:t> attacks efficiently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Automated Response:</a:t>
            </a:r>
            <a:r>
              <a:rPr lang="en-US" dirty="0" smtClean="0">
                <a:latin typeface="Times New Roman" pitchFamily="18" charset="0"/>
                <a:cs typeface="Times New Roman" pitchFamily="18" charset="0"/>
              </a:rPr>
              <a:t> Minimizes human intervention, allowing faster and consistent defense.</a:t>
            </a:r>
            <a:endParaRPr lang="en-US" dirty="0">
              <a:latin typeface="Times New Roman" pitchFamily="18" charset="0"/>
              <a:cs typeface="Times New Roman"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992" y="286522"/>
            <a:ext cx="7286676" cy="769441"/>
          </a:xfrm>
          <a:prstGeom prst="rect">
            <a:avLst/>
          </a:prstGeom>
        </p:spPr>
        <p:txBody>
          <a:bodyPr wrap="square">
            <a:spAutoFit/>
          </a:bodyPr>
          <a:lstStyle/>
          <a:p>
            <a:r>
              <a:rPr lang="en-US" sz="4400" dirty="0" smtClean="0"/>
              <a:t>Proposed</a:t>
            </a:r>
            <a:r>
              <a:rPr lang="en-US" sz="4400" spc="-40" dirty="0" smtClean="0"/>
              <a:t> </a:t>
            </a:r>
            <a:r>
              <a:rPr lang="en-US" sz="4400" dirty="0" smtClean="0"/>
              <a:t>System</a:t>
            </a:r>
            <a:r>
              <a:rPr lang="en-US" sz="4400" spc="30" dirty="0" smtClean="0"/>
              <a:t> </a:t>
            </a:r>
            <a:r>
              <a:rPr lang="en-US" sz="4400" spc="5" dirty="0" smtClean="0"/>
              <a:t>/</a:t>
            </a:r>
            <a:r>
              <a:rPr lang="en-US" sz="4400" spc="-15" dirty="0" smtClean="0"/>
              <a:t> </a:t>
            </a:r>
            <a:r>
              <a:rPr lang="en-US" sz="4400" spc="-10" dirty="0" smtClean="0"/>
              <a:t>Innovation</a:t>
            </a:r>
            <a:endParaRPr lang="en-US" sz="4400" dirty="0"/>
          </a:p>
        </p:txBody>
      </p:sp>
      <p:cxnSp>
        <p:nvCxnSpPr>
          <p:cNvPr id="3" name="Straight Connector 2"/>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37422" y="1572406"/>
            <a:ext cx="9644130" cy="3785652"/>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Hybrid Detection Approach:</a:t>
            </a:r>
            <a:r>
              <a:rPr lang="en-US" sz="2000" dirty="0" smtClean="0">
                <a:latin typeface="Times New Roman" pitchFamily="18" charset="0"/>
                <a:cs typeface="Times New Roman" pitchFamily="18" charset="0"/>
              </a:rPr>
              <a:t> Combines signature-based and anomaly-based methods for improved accuracy.</a:t>
            </a:r>
          </a:p>
          <a:p>
            <a:r>
              <a:rPr lang="en-US" sz="2000" b="1" dirty="0" smtClean="0">
                <a:latin typeface="Times New Roman" pitchFamily="18" charset="0"/>
                <a:cs typeface="Times New Roman" pitchFamily="18" charset="0"/>
              </a:rPr>
              <a:t>Real-Time Traffic Analysis:</a:t>
            </a:r>
            <a:r>
              <a:rPr lang="en-US" sz="2000" dirty="0" smtClean="0">
                <a:latin typeface="Times New Roman" pitchFamily="18" charset="0"/>
                <a:cs typeface="Times New Roman" pitchFamily="18" charset="0"/>
              </a:rPr>
              <a:t> Continuously monitors network traffic to detect abnormal patterns promptly.</a:t>
            </a:r>
          </a:p>
          <a:p>
            <a:r>
              <a:rPr lang="en-US" sz="2000" b="1" dirty="0" smtClean="0">
                <a:latin typeface="Times New Roman" pitchFamily="18" charset="0"/>
                <a:cs typeface="Times New Roman" pitchFamily="18" charset="0"/>
              </a:rPr>
              <a:t>Machine Learning Integration:</a:t>
            </a:r>
            <a:r>
              <a:rPr lang="en-US" sz="2000" dirty="0" smtClean="0">
                <a:latin typeface="Times New Roman" pitchFamily="18" charset="0"/>
                <a:cs typeface="Times New Roman" pitchFamily="18" charset="0"/>
              </a:rPr>
              <a:t> Uses advanced ML models to adaptively identify evolving attack behaviors.</a:t>
            </a:r>
          </a:p>
          <a:p>
            <a:r>
              <a:rPr lang="en-US" sz="2000" b="1" dirty="0" smtClean="0">
                <a:latin typeface="Times New Roman" pitchFamily="18" charset="0"/>
                <a:cs typeface="Times New Roman" pitchFamily="18" charset="0"/>
              </a:rPr>
              <a:t>Automated Mitigation:</a:t>
            </a:r>
            <a:r>
              <a:rPr lang="en-US" sz="2000" dirty="0" smtClean="0">
                <a:latin typeface="Times New Roman" pitchFamily="18" charset="0"/>
                <a:cs typeface="Times New Roman" pitchFamily="18" charset="0"/>
              </a:rPr>
              <a:t> Implements rate limiting, IP blocking, and traffic filtering without manual intervention.</a:t>
            </a:r>
          </a:p>
          <a:p>
            <a:r>
              <a:rPr lang="en-US" sz="2000" b="1" dirty="0" smtClean="0">
                <a:latin typeface="Times New Roman" pitchFamily="18" charset="0"/>
                <a:cs typeface="Times New Roman" pitchFamily="18" charset="0"/>
              </a:rPr>
              <a:t>Scalable Cloud Deployment:</a:t>
            </a:r>
            <a:r>
              <a:rPr lang="en-US" sz="2000" dirty="0" smtClean="0">
                <a:latin typeface="Times New Roman" pitchFamily="18" charset="0"/>
                <a:cs typeface="Times New Roman" pitchFamily="18" charset="0"/>
              </a:rPr>
              <a:t> Leverages cloud infrastructure for handling large attack volumes efficiently.</a:t>
            </a:r>
          </a:p>
          <a:p>
            <a:r>
              <a:rPr lang="en-US" sz="2000" b="1" dirty="0" smtClean="0">
                <a:latin typeface="Times New Roman" pitchFamily="18" charset="0"/>
                <a:cs typeface="Times New Roman" pitchFamily="18" charset="0"/>
              </a:rPr>
              <a:t>Low False Positive Rate:</a:t>
            </a:r>
            <a:r>
              <a:rPr lang="en-US" sz="2000" dirty="0" smtClean="0">
                <a:latin typeface="Times New Roman" pitchFamily="18" charset="0"/>
                <a:cs typeface="Times New Roman" pitchFamily="18" charset="0"/>
              </a:rPr>
              <a:t> Balances security with user experience by minimizing legitimate traffic disruption.</a:t>
            </a:r>
            <a:endParaRPr lang="en-US" sz="2000" dirty="0">
              <a:latin typeface="Times New Roman" pitchFamily="18" charset="0"/>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51736" y="500836"/>
            <a:ext cx="5715040" cy="461665"/>
          </a:xfrm>
          <a:prstGeom prst="rect">
            <a:avLst/>
          </a:prstGeom>
        </p:spPr>
        <p:txBody>
          <a:bodyPr wrap="square">
            <a:spAutoFit/>
          </a:bodyPr>
          <a:lstStyle/>
          <a:p>
            <a:pPr lvl="0" defTabSz="914400" fontAlgn="base">
              <a:spcBef>
                <a:spcPct val="0"/>
              </a:spcBef>
              <a:spcAft>
                <a:spcPct val="0"/>
              </a:spcAft>
            </a:pPr>
            <a:r>
              <a:rPr lang="en-US" sz="2400" b="1" dirty="0" smtClean="0">
                <a:solidFill>
                  <a:prstClr val="black"/>
                </a:solidFill>
                <a:latin typeface="Times New Roman" pitchFamily="18" charset="0"/>
                <a:ea typeface="Times New Roman" pitchFamily="18" charset="0"/>
                <a:cs typeface="Times New Roman" pitchFamily="18" charset="0"/>
              </a:rPr>
              <a:t>USECASE</a:t>
            </a:r>
            <a:r>
              <a:rPr lang="en-US" sz="2400" b="1" i="1" dirty="0" smtClean="0">
                <a:solidFill>
                  <a:prstClr val="black"/>
                </a:solidFill>
                <a:latin typeface="Times New Roman" pitchFamily="18" charset="0"/>
                <a:ea typeface="Times New Roman" pitchFamily="18" charset="0"/>
                <a:cs typeface="Times New Roman" pitchFamily="18" charset="0"/>
              </a:rPr>
              <a:t>  </a:t>
            </a:r>
            <a:r>
              <a:rPr lang="en-US" sz="2400" b="1" dirty="0" smtClean="0">
                <a:solidFill>
                  <a:prstClr val="black"/>
                </a:solidFill>
                <a:latin typeface="Times New Roman" pitchFamily="18" charset="0"/>
                <a:ea typeface="Times New Roman" pitchFamily="18" charset="0"/>
                <a:cs typeface="Times New Roman" pitchFamily="18" charset="0"/>
              </a:rPr>
              <a:t>DIAGRAM</a:t>
            </a:r>
            <a:r>
              <a:rPr lang="en-US" sz="2400" b="1" i="1" dirty="0" smtClean="0">
                <a:solidFill>
                  <a:prstClr val="black"/>
                </a:solidFill>
                <a:latin typeface="Times New Roman" pitchFamily="18" charset="0"/>
                <a:ea typeface="Times New Roman" pitchFamily="18" charset="0"/>
                <a:cs typeface="Times New Roman" pitchFamily="18" charset="0"/>
              </a:rPr>
              <a:t> </a:t>
            </a:r>
            <a:endParaRPr lang="en-US" sz="2400" b="1" i="1" dirty="0" smtClean="0">
              <a:solidFill>
                <a:prstClr val="black"/>
              </a:solidFill>
              <a:latin typeface="Arial" pitchFamily="34" charset="0"/>
              <a:cs typeface="Arial" pitchFamily="34" charset="0"/>
            </a:endParaRPr>
          </a:p>
        </p:txBody>
      </p:sp>
      <p:sp>
        <p:nvSpPr>
          <p:cNvPr id="8413" name="Rectangle 221"/>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2" cstate="print"/>
          <a:srcRect/>
          <a:stretch>
            <a:fillRect/>
          </a:stretch>
        </p:blipFill>
        <p:spPr bwMode="auto">
          <a:xfrm>
            <a:off x="3286284" y="2349674"/>
            <a:ext cx="5617845" cy="3833797"/>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629</Words>
  <Application>Microsoft Office PowerPoint</Application>
  <PresentationFormat>Custom</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Problem Statement</vt:lpstr>
      <vt:lpstr> Abstract</vt:lpstr>
      <vt:lpstr>Literature Survey</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SANA ENGINEERING COLLEGE</dc:title>
  <dc:creator>sandeep</dc:creator>
  <cp:lastModifiedBy>Saiteja Adapala</cp:lastModifiedBy>
  <cp:revision>46</cp:revision>
  <dcterms:created xsi:type="dcterms:W3CDTF">2025-01-26T05:34:10Z</dcterms:created>
  <dcterms:modified xsi:type="dcterms:W3CDTF">2025-05-25T18:39:25Z</dcterms:modified>
</cp:coreProperties>
</file>