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4347" r:id="rId2"/>
  </p:sldMasterIdLst>
  <p:notesMasterIdLst>
    <p:notesMasterId r:id="rId22"/>
  </p:notesMasterIdLst>
  <p:sldIdLst>
    <p:sldId id="256" r:id="rId3"/>
    <p:sldId id="259" r:id="rId4"/>
    <p:sldId id="27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 autoAdjust="0"/>
    <p:restoredTop sz="92519" autoAdjust="0"/>
  </p:normalViewPr>
  <p:slideViewPr>
    <p:cSldViewPr snapToGrid="0">
      <p:cViewPr varScale="1">
        <p:scale>
          <a:sx n="67" d="100"/>
          <a:sy n="67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75DCF-34BB-42C7-8E67-FFFFEBE4AA0F}" type="datetimeFigureOut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1D51B-A2EA-4DA5-B502-F0F1EB558A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55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51B-A2EA-4DA5-B502-F0F1EB558A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96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レベル１は初級レベルで，こちらに示したような課題設定となっています．</a:t>
            </a:r>
            <a:endParaRPr kumimoji="1" lang="en-US" altLang="ja-JP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私はこの中の，「</a:t>
            </a:r>
            <a:r>
              <a:rPr lang="ja-JP" altLang="en-US" u="sng" dirty="0" smtClean="0"/>
              <a:t>奥行方向への回転や生地の歪みに伴う変形は含まれない</a:t>
            </a:r>
            <a:r>
              <a:rPr kumimoji="1" lang="ja-JP" altLang="en-US" dirty="0" smtClean="0"/>
              <a:t>」に注目し，対象ロゴの認識を行うアルゴリズムを考えました．</a:t>
            </a:r>
            <a:endParaRPr kumimoji="1" lang="en-US" altLang="ja-JP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こちらの条件から，認識部では，テンプレートマッチングによる認識処理を行いました．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51B-A2EA-4DA5-B502-F0F1EB558A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31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NB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FILA</a:t>
            </a:r>
            <a:r>
              <a:rPr kumimoji="1" lang="ja-JP" altLang="en-US" dirty="0" smtClean="0"/>
              <a:t>に多く誤認識をした．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1D51B-A2EA-4DA5-B502-F0F1EB558AC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2546-692B-4CDA-BE1B-F36B4A1E7A67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70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218B-BA4A-445C-9438-8D2B7B5A1C33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28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14AC-51C3-4C77-98BD-11DFEE9D15AF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869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38BA-E508-49DE-9755-10105C45107C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04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9187"/>
            <a:ext cx="7543800" cy="85421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3F8-E643-4F87-924C-C7B1FBD2333D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1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2846-9598-415B-80B9-D23DC66FD7CB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2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4132-108E-4E66-A884-4BF2C9503321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33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D149-7B7D-4D6B-99E4-BB0D8D50B2E8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1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4669-57F0-40CC-BF53-B94FD3A67911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7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D0E4-7345-4A9A-AADA-5125D272E1B5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80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EB0B059-1DA1-421A-A743-1E8D7059A1A6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26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DDF8-B578-4FBB-9CC0-E4FB4F01585C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550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8C85-71D2-4AFC-BB13-BCCE0DA1C9F0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83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42B4-64D7-4D71-A623-7CD51FB72860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96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D42EB-FD94-459A-AE64-8DCA50A2969D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440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144-DB54-4A4B-9CBD-86B9560C7C2F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4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17FA-0E91-4311-8A5E-B2123360B302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99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028-9CD1-45E9-BEE8-D5DE0B50E696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36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75CD-B956-48BA-A242-8C92833F8F17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47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AEF13-62CD-4067-A98B-840FF91F2943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F938-BBDB-40D0-90EC-6569AB81779C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35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A5BE-1964-46CD-A6A3-7631F166F905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8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7F2D-87B5-4626-86AA-E1A89B11292B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63040"/>
            <a:ext cx="78867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0FAB-56B7-49DA-8095-09289B5920AB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7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54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45623"/>
            <a:ext cx="7543801" cy="44234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170FAB-56B7-49DA-8095-09289B5920AB}" type="datetime1">
              <a:rPr kumimoji="1" lang="ja-JP" altLang="en-US" smtClean="0"/>
              <a:t>2016/1/14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E7AE18-3A6D-49C8-96D4-281663BD6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25016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391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12" Type="http://schemas.openxmlformats.org/officeDocument/2006/relationships/image" Target="../media/image3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image" Target="../media/image46.jp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12" Type="http://schemas.openxmlformats.org/officeDocument/2006/relationships/image" Target="../media/image45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jpg"/><Relationship Id="rId11" Type="http://schemas.openxmlformats.org/officeDocument/2006/relationships/image" Target="../media/image44.jpg"/><Relationship Id="rId5" Type="http://schemas.openxmlformats.org/officeDocument/2006/relationships/image" Target="../media/image38.jpg"/><Relationship Id="rId10" Type="http://schemas.openxmlformats.org/officeDocument/2006/relationships/image" Target="../media/image43.jpg"/><Relationship Id="rId4" Type="http://schemas.openxmlformats.org/officeDocument/2006/relationships/image" Target="../media/image37.jpg"/><Relationship Id="rId9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12" Type="http://schemas.openxmlformats.org/officeDocument/2006/relationships/image" Target="../media/image3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5" Type="http://schemas.openxmlformats.org/officeDocument/2006/relationships/image" Target="../media/image52.pn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6.jpg"/><Relationship Id="rId7" Type="http://schemas.openxmlformats.org/officeDocument/2006/relationships/image" Target="../media/image1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12.jpg"/><Relationship Id="rId4" Type="http://schemas.openxmlformats.org/officeDocument/2006/relationships/image" Target="../media/image10.jp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>
                <a:solidFill>
                  <a:schemeClr val="accent5">
                    <a:lumMod val="75000"/>
                  </a:schemeClr>
                </a:solidFill>
              </a:rPr>
              <a:t>色情報に基づく候補決定と</a:t>
            </a:r>
            <a:r>
              <a:rPr lang="en-US" altLang="ja-JP" sz="44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ja-JP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sz="4400" dirty="0">
                <a:solidFill>
                  <a:schemeClr val="accent5">
                    <a:lumMod val="75000"/>
                  </a:schemeClr>
                </a:solidFill>
              </a:rPr>
              <a:t>テンプレートマッチングによる</a:t>
            </a:r>
            <a:r>
              <a:rPr lang="en-US" altLang="ja-JP" sz="44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ja-JP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sz="4400" dirty="0">
                <a:solidFill>
                  <a:schemeClr val="accent5">
                    <a:lumMod val="75000"/>
                  </a:schemeClr>
                </a:solidFill>
              </a:rPr>
              <a:t>高速物体</a:t>
            </a:r>
            <a:r>
              <a:rPr lang="ja-JP" altLang="en-US" sz="4400" dirty="0" smtClean="0">
                <a:solidFill>
                  <a:schemeClr val="accent5">
                    <a:lumMod val="75000"/>
                  </a:schemeClr>
                </a:solidFill>
              </a:rPr>
              <a:t>認識</a:t>
            </a:r>
            <a:r>
              <a:rPr lang="en-US" altLang="ja-JP" sz="4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ja-JP" sz="44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kumimoji="1" lang="ja-JP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 sz="2000" dirty="0" smtClean="0"/>
              <a:t>三重</a:t>
            </a:r>
            <a:r>
              <a:rPr kumimoji="1" lang="ja-JP" altLang="en-US" sz="2000" dirty="0" smtClean="0"/>
              <a:t>大学大学院</a:t>
            </a:r>
            <a:r>
              <a:rPr kumimoji="1" lang="ja-JP" altLang="en-US" sz="2000" dirty="0" smtClean="0"/>
              <a:t>　工学研究科　情報工学専攻</a:t>
            </a:r>
            <a:endParaRPr kumimoji="1" lang="en-US" altLang="ja-JP" sz="2000" dirty="0" smtClean="0"/>
          </a:p>
          <a:p>
            <a:pPr algn="r"/>
            <a:r>
              <a:rPr lang="ja-JP" altLang="en-US" sz="2000" dirty="0" smtClean="0"/>
              <a:t>ヒューマンインターフェース研究室</a:t>
            </a:r>
            <a:endParaRPr lang="en-US" altLang="ja-JP" sz="2000" dirty="0" smtClean="0"/>
          </a:p>
          <a:p>
            <a:pPr algn="r"/>
            <a:r>
              <a:rPr kumimoji="1" lang="ja-JP" altLang="en-US" sz="2000" dirty="0"/>
              <a:t>岩田聖也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143095" y="3658315"/>
            <a:ext cx="3752629" cy="797306"/>
          </a:xfrm>
          <a:prstGeom prst="wedgeEllipseCallout">
            <a:avLst>
              <a:gd name="adj1" fmla="val 20774"/>
              <a:gd name="adj2" fmla="val -10154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</a:rPr>
              <a:t>すごく</a:t>
            </a:r>
            <a:r>
              <a:rPr kumimoji="1" lang="ja-JP" altLang="en-US" sz="2800" b="1" dirty="0" smtClean="0">
                <a:solidFill>
                  <a:srgbClr val="C00000"/>
                </a:solidFill>
              </a:rPr>
              <a:t>真面目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な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テンプレートマッチング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テンプレート画像作成（</a:t>
            </a:r>
            <a:r>
              <a:rPr kumimoji="1" lang="en-US" altLang="ja-JP" dirty="0" smtClean="0"/>
              <a:t>100x100</a:t>
            </a:r>
            <a:r>
              <a:rPr kumimoji="1" lang="ja-JP" altLang="en-US" dirty="0" smtClean="0"/>
              <a:t>にリサイズ）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コンテンツ プレースホルダー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482697"/>
              </p:ext>
            </p:extLst>
          </p:nvPr>
        </p:nvGraphicFramePr>
        <p:xfrm>
          <a:off x="513348" y="2079890"/>
          <a:ext cx="8049649" cy="4111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9"/>
                <a:gridCol w="1303919"/>
                <a:gridCol w="1426947"/>
                <a:gridCol w="1346015"/>
                <a:gridCol w="1440331"/>
                <a:gridCol w="1228518"/>
              </a:tblGrid>
              <a:tr h="1254944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730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アシックス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アシックス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ルコック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スポルティフ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瞬足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33056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8929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ミズノ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ミズノ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New</a:t>
                      </a:r>
                      <a:r>
                        <a:rPr kumimoji="1" lang="ja-JP" altLang="en-US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Balance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New Balance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Under </a:t>
                      </a:r>
                    </a:p>
                    <a:p>
                      <a:pPr algn="ctr"/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Armour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YONEX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FILA</a:t>
            </a:r>
            <a:r>
              <a:rPr kumimoji="1" lang="ja-JP" altLang="en-US" dirty="0" smtClean="0"/>
              <a:t>の学習画像追加作成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13" y="2100799"/>
            <a:ext cx="2418514" cy="265640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7" y="3132435"/>
            <a:ext cx="2219191" cy="1624765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862382" y="3373316"/>
            <a:ext cx="1138990" cy="1143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2686" y="4910202"/>
            <a:ext cx="257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テンプレート</a:t>
            </a:r>
            <a:r>
              <a:rPr lang="ja-JP" altLang="en-US" sz="2400" dirty="0" smtClean="0"/>
              <a:t>画像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83438" y="4910201"/>
            <a:ext cx="257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切り出</a:t>
            </a:r>
            <a:r>
              <a:rPr lang="ja-JP" altLang="en-US" sz="2400" dirty="0" smtClean="0"/>
              <a:t>し画像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64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テンプレートマッチング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テンプレート画像作成（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値化，膨張収縮処理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コンテンツ プレースホルダー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229089"/>
              </p:ext>
            </p:extLst>
          </p:nvPr>
        </p:nvGraphicFramePr>
        <p:xfrm>
          <a:off x="513348" y="2079890"/>
          <a:ext cx="8049649" cy="4111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9"/>
                <a:gridCol w="1303919"/>
                <a:gridCol w="1426947"/>
                <a:gridCol w="1346015"/>
                <a:gridCol w="1440331"/>
                <a:gridCol w="1228518"/>
              </a:tblGrid>
              <a:tr h="1254944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7304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アシックス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アシックス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ルコック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スポルティフ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瞬足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33056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8929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ミズノ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ミズノ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New</a:t>
                      </a:r>
                      <a:r>
                        <a:rPr kumimoji="1" lang="ja-JP" altLang="en-US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Balance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New Balance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Under </a:t>
                      </a:r>
                    </a:p>
                    <a:p>
                      <a:pPr algn="ctr"/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Armour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YONEX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テンプレートマッチング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テンプレート画像作成（</a:t>
            </a:r>
            <a:r>
              <a:rPr kumimoji="1" lang="en-US" altLang="ja-JP" dirty="0" smtClean="0"/>
              <a:t>90</a:t>
            </a:r>
            <a:r>
              <a:rPr kumimoji="1" lang="ja-JP" altLang="en-US" dirty="0" smtClean="0"/>
              <a:t>度毎回転</a:t>
            </a:r>
            <a:r>
              <a:rPr kumimoji="1" lang="en-US" altLang="ja-JP" dirty="0" smtClean="0"/>
              <a:t>+</a:t>
            </a:r>
            <a:r>
              <a:rPr lang="ja-JP" altLang="en-US" dirty="0"/>
              <a:t>左右</a:t>
            </a:r>
            <a:r>
              <a:rPr kumimoji="1" lang="ja-JP" altLang="en-US" dirty="0" smtClean="0"/>
              <a:t>反転）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73" y="2278660"/>
            <a:ext cx="802868" cy="8028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2389" y="3525292"/>
            <a:ext cx="802868" cy="80286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0189" y="3525292"/>
            <a:ext cx="802868" cy="80286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37573" y="4774972"/>
            <a:ext cx="802868" cy="802868"/>
          </a:xfrm>
          <a:prstGeom prst="rect">
            <a:avLst/>
          </a:prstGeom>
        </p:spPr>
      </p:pic>
      <p:sp>
        <p:nvSpPr>
          <p:cNvPr id="12" name="曲折矢印 11"/>
          <p:cNvSpPr/>
          <p:nvPr/>
        </p:nvSpPr>
        <p:spPr>
          <a:xfrm rot="5400000" flipV="1">
            <a:off x="1089328" y="2650475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 flipV="1">
            <a:off x="1171623" y="4744151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曲折矢印 13"/>
          <p:cNvSpPr/>
          <p:nvPr/>
        </p:nvSpPr>
        <p:spPr>
          <a:xfrm rot="16200000" flipV="1">
            <a:off x="3167731" y="4623805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曲折矢印 14"/>
          <p:cNvSpPr/>
          <p:nvPr/>
        </p:nvSpPr>
        <p:spPr>
          <a:xfrm rot="10800000" flipV="1">
            <a:off x="3036085" y="2620649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9076" y="2278660"/>
            <a:ext cx="802868" cy="80286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563892" y="3525292"/>
            <a:ext cx="802868" cy="80286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201692" y="3525292"/>
            <a:ext cx="802868" cy="8028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369076" y="4774972"/>
            <a:ext cx="802868" cy="802868"/>
          </a:xfrm>
          <a:prstGeom prst="rect">
            <a:avLst/>
          </a:prstGeom>
        </p:spPr>
      </p:pic>
      <p:sp>
        <p:nvSpPr>
          <p:cNvPr id="20" name="曲折矢印 19"/>
          <p:cNvSpPr/>
          <p:nvPr/>
        </p:nvSpPr>
        <p:spPr>
          <a:xfrm rot="5400000" flipV="1">
            <a:off x="5520831" y="2650475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曲折矢印 20"/>
          <p:cNvSpPr/>
          <p:nvPr/>
        </p:nvSpPr>
        <p:spPr>
          <a:xfrm flipV="1">
            <a:off x="5603126" y="4744151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曲折矢印 21"/>
          <p:cNvSpPr/>
          <p:nvPr/>
        </p:nvSpPr>
        <p:spPr>
          <a:xfrm rot="16200000" flipV="1">
            <a:off x="7599234" y="4623805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曲折矢印 22"/>
          <p:cNvSpPr/>
          <p:nvPr/>
        </p:nvSpPr>
        <p:spPr>
          <a:xfrm rot="10800000" flipV="1">
            <a:off x="7467588" y="2620649"/>
            <a:ext cx="566607" cy="5385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左右矢印 23"/>
          <p:cNvSpPr/>
          <p:nvPr/>
        </p:nvSpPr>
        <p:spPr>
          <a:xfrm>
            <a:off x="4184427" y="3712464"/>
            <a:ext cx="768096" cy="411480"/>
          </a:xfrm>
          <a:prstGeom prst="leftRightArrow">
            <a:avLst>
              <a:gd name="adj1" fmla="val 50000"/>
              <a:gd name="adj2" fmla="val 36667"/>
            </a:avLst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9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結果（認識成功数</a:t>
            </a:r>
            <a:r>
              <a:rPr lang="en-US" altLang="ja-JP" dirty="0"/>
              <a:t>/</a:t>
            </a:r>
            <a:r>
              <a:rPr lang="ja-JP" altLang="en-US" dirty="0"/>
              <a:t>ロゴ数）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5" name="コンテンツ プレースホルダー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745021"/>
              </p:ext>
            </p:extLst>
          </p:nvPr>
        </p:nvGraphicFramePr>
        <p:xfrm>
          <a:off x="1388628" y="1525980"/>
          <a:ext cx="6412464" cy="341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720"/>
                <a:gridCol w="1038720"/>
                <a:gridCol w="1136726"/>
                <a:gridCol w="1072255"/>
                <a:gridCol w="1147388"/>
                <a:gridCol w="978655"/>
              </a:tblGrid>
              <a:tr h="1039558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6050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ASICS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1/9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ASICS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13/22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15/30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LECOQ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10/19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SHUN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3/26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21427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7397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MIZUNO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6/16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MIZUNO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6/8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NB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5/13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NB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3/11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UA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11/14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YONEX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19/22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03920" y="5181894"/>
                <a:ext cx="2981880" cy="1039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計：</a:t>
                </a:r>
                <a:endParaRPr lang="en-US" altLang="ja-JP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190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=0.484…</m:t>
                      </m:r>
                    </m:oMath>
                  </m:oMathPara>
                </a14:m>
                <a:endParaRPr lang="en-US" altLang="ja-JP" sz="20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0" y="5181894"/>
                <a:ext cx="2981880" cy="1039900"/>
              </a:xfrm>
              <a:prstGeom prst="rect">
                <a:avLst/>
              </a:prstGeom>
              <a:blipFill rotWithShape="0">
                <a:blip r:embed="rId14"/>
                <a:stretch>
                  <a:fillRect l="-3067" t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評価方法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6" y="1370791"/>
            <a:ext cx="3680354" cy="2145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/>
              <p:cNvSpPr txBox="1">
                <a:spLocks/>
              </p:cNvSpPr>
              <p:nvPr/>
            </p:nvSpPr>
            <p:spPr>
              <a:xfrm>
                <a:off x="756000" y="3745524"/>
                <a:ext cx="7514035" cy="18097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850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kumimoji="1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kumimoji="1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再現得点</m:t>
                    </m:r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smtClean="0">
                            <a:latin typeface="Cambria Math"/>
                          </a:rPr>
                          <m:t>100</m:t>
                        </m:r>
                        <m:r>
                          <a:rPr lang="ja-JP" altLang="en-US" sz="2000" i="1">
                            <a:latin typeface="Cambria Math"/>
                          </a:rPr>
                          <m:t>点</m:t>
                        </m:r>
                        <m:r>
                          <a:rPr lang="en-US" altLang="ja-JP" sz="2000" i="1" smtClean="0">
                            <a:latin typeface="Cambria Math"/>
                          </a:rPr>
                          <m:t>×0.7</m:t>
                        </m:r>
                        <m:d>
                          <m:d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1">
                                <a:latin typeface="Cambria Math"/>
                              </a:rPr>
                              <m:t>重なり率</m:t>
                            </m:r>
                            <m:r>
                              <a:rPr lang="en-US" altLang="ja-JP" sz="2000" i="1" smtClean="0">
                                <a:latin typeface="Cambria Math"/>
                              </a:rPr>
                              <m:t>70%</m:t>
                            </m:r>
                          </m:e>
                        </m:d>
                        <m:r>
                          <a:rPr lang="en-US" altLang="ja-JP" sz="2000" i="1" smtClean="0">
                            <a:latin typeface="Cambria Math"/>
                          </a:rPr>
                          <m:t>+0</m:t>
                        </m:r>
                        <m:r>
                          <a:rPr lang="ja-JP" altLang="en-US" sz="2000" i="1">
                            <a:latin typeface="Cambria Math"/>
                          </a:rPr>
                          <m:t>点</m:t>
                        </m:r>
                        <m:r>
                          <a:rPr lang="en-US" altLang="ja-JP" sz="2000" i="1" smtClean="0">
                            <a:latin typeface="Cambria Math"/>
                          </a:rPr>
                          <m:t>×0.8(</m:t>
                        </m:r>
                        <m:r>
                          <a:rPr lang="ja-JP" altLang="en-US" sz="2000" i="1">
                            <a:latin typeface="Cambria Math"/>
                          </a:rPr>
                          <m:t>重なり率</m:t>
                        </m:r>
                        <m:r>
                          <a:rPr lang="en-US" altLang="ja-JP" sz="2000" i="1" smtClean="0">
                            <a:latin typeface="Cambria Math"/>
                          </a:rPr>
                          <m:t>80%)</m:t>
                        </m:r>
                      </m:num>
                      <m:den>
                        <m:r>
                          <a:rPr lang="en-US" altLang="ja-JP" sz="2000" i="1" smtClean="0">
                            <a:latin typeface="Cambria Math"/>
                          </a:rPr>
                          <m:t>2(</m:t>
                        </m:r>
                        <m:r>
                          <a:rPr lang="ja-JP" altLang="en-US" sz="2000" i="1">
                            <a:latin typeface="Cambria Math"/>
                          </a:rPr>
                          <m:t>正解矩形</m:t>
                        </m:r>
                        <m:r>
                          <a:rPr lang="ja-JP" altLang="en-US" sz="2000" i="1" smtClean="0">
                            <a:latin typeface="Cambria Math"/>
                          </a:rPr>
                          <m:t>数</m:t>
                        </m:r>
                        <m:r>
                          <a:rPr lang="en-US" altLang="ja-JP" sz="200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000" i="1" smtClean="0">
                        <a:latin typeface="Cambria Math"/>
                      </a:rPr>
                      <m:t>35 </m:t>
                    </m:r>
                    <m:r>
                      <a:rPr lang="ja-JP" altLang="en-US" sz="2000" i="1" smtClean="0">
                        <a:latin typeface="Cambria Math"/>
                      </a:rPr>
                      <m:t>点</m:t>
                    </m:r>
                  </m:oMath>
                </a14:m>
                <a:endParaRPr lang="en-US" altLang="ja-JP" sz="2000" dirty="0" smtClean="0"/>
              </a:p>
              <a:p>
                <a14:m>
                  <m:oMath xmlns:m="http://schemas.openxmlformats.org/officeDocument/2006/math"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適合得点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 dirty="0">
                            <a:latin typeface="Cambria Math"/>
                          </a:rPr>
                          <m:t>100</m:t>
                        </m:r>
                        <m:r>
                          <a:rPr lang="ja-JP" altLang="en-US" sz="2000" i="1" dirty="0">
                            <a:latin typeface="Cambria Math"/>
                          </a:rPr>
                          <m:t>点</m:t>
                        </m:r>
                        <m:r>
                          <a:rPr lang="en-US" altLang="ja-JP" sz="2000" i="1" dirty="0">
                            <a:latin typeface="Cambria Math"/>
                          </a:rPr>
                          <m:t>×0.7</m:t>
                        </m:r>
                        <m:d>
                          <m:d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1" dirty="0">
                                <a:latin typeface="Cambria Math"/>
                              </a:rPr>
                              <m:t>重なり率</m:t>
                            </m:r>
                            <m:r>
                              <a:rPr lang="en-US" altLang="ja-JP" sz="2000" i="1" dirty="0">
                                <a:latin typeface="Cambria Math"/>
                              </a:rPr>
                              <m:t>70%</m:t>
                            </m:r>
                          </m:e>
                        </m:d>
                        <m:r>
                          <a:rPr lang="en-US" altLang="ja-JP" sz="2000" i="1" dirty="0">
                            <a:latin typeface="Cambria Math"/>
                          </a:rPr>
                          <m:t>+100</m:t>
                        </m:r>
                        <m:r>
                          <a:rPr lang="ja-JP" altLang="en-US" sz="2000" i="1" dirty="0">
                            <a:latin typeface="Cambria Math"/>
                          </a:rPr>
                          <m:t>点</m:t>
                        </m:r>
                        <m:r>
                          <a:rPr lang="en-US" altLang="ja-JP" sz="2000" i="1" dirty="0">
                            <a:latin typeface="Cambria Math"/>
                          </a:rPr>
                          <m:t>×0.5</m:t>
                        </m:r>
                        <m:d>
                          <m:d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1" dirty="0">
                                <a:latin typeface="Cambria Math"/>
                              </a:rPr>
                              <m:t>重なり率</m:t>
                            </m:r>
                            <m:r>
                              <a:rPr lang="en-US" altLang="ja-JP" sz="2000" i="1" dirty="0">
                                <a:latin typeface="Cambria Math"/>
                              </a:rPr>
                              <m:t>50%</m:t>
                            </m:r>
                          </m:e>
                        </m:d>
                        <m:r>
                          <a:rPr lang="en-US" altLang="ja-JP" sz="2000" i="1" dirty="0">
                            <a:latin typeface="Cambria Math"/>
                          </a:rPr>
                          <m:t>+0</m:t>
                        </m:r>
                        <m:r>
                          <a:rPr lang="ja-JP" altLang="en-US" sz="2000" i="1" dirty="0">
                            <a:latin typeface="Cambria Math"/>
                          </a:rPr>
                          <m:t>点</m:t>
                        </m:r>
                        <m:r>
                          <a:rPr lang="en-US" altLang="ja-JP" sz="2000" i="1" dirty="0">
                            <a:latin typeface="Cambria Math"/>
                          </a:rPr>
                          <m:t>×0.8(</m:t>
                        </m:r>
                        <m:r>
                          <a:rPr lang="ja-JP" altLang="en-US" sz="2000" i="1" dirty="0">
                            <a:latin typeface="Cambria Math"/>
                          </a:rPr>
                          <m:t>重なり率</m:t>
                        </m:r>
                        <m:r>
                          <a:rPr lang="en-US" altLang="ja-JP" sz="2000" i="1" dirty="0">
                            <a:latin typeface="Cambria Math"/>
                          </a:rPr>
                          <m:t>80%)</m:t>
                        </m:r>
                      </m:num>
                      <m:den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i="1" dirty="0">
                            <a:latin typeface="Cambria Math"/>
                          </a:rPr>
                          <m:t>(</m:t>
                        </m:r>
                        <m:r>
                          <a:rPr lang="ja-JP" altLang="en-US" sz="2000" i="1" dirty="0">
                            <a:latin typeface="Cambria Math"/>
                          </a:rPr>
                          <m:t>出力矩形数</m:t>
                        </m:r>
                        <m:r>
                          <a:rPr lang="en-US" altLang="ja-JP" sz="2000" i="1" dirty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endParaRPr lang="en-US" altLang="ja-JP" sz="2000" dirty="0"/>
              </a:p>
              <a:p>
                <a:endParaRPr lang="en-US" altLang="ja-JP" sz="2000" dirty="0" smtClean="0"/>
              </a:p>
            </p:txBody>
          </p:sp>
        </mc:Choice>
        <mc:Fallback xmlns="">
          <p:sp>
            <p:nvSpPr>
              <p:cNvPr id="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3745524"/>
                <a:ext cx="7514035" cy="1809750"/>
              </a:xfrm>
              <a:prstGeom prst="rect">
                <a:avLst/>
              </a:prstGeom>
              <a:blipFill rotWithShape="0">
                <a:blip r:embed="rId3"/>
                <a:stretch>
                  <a:fillRect l="-1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5" name="コンテンツ プレースホルダー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687640"/>
              </p:ext>
            </p:extLst>
          </p:nvPr>
        </p:nvGraphicFramePr>
        <p:xfrm>
          <a:off x="822960" y="1443689"/>
          <a:ext cx="6412464" cy="341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720"/>
                <a:gridCol w="1038720"/>
                <a:gridCol w="1136726"/>
                <a:gridCol w="1072255"/>
                <a:gridCol w="1147388"/>
                <a:gridCol w="978655"/>
              </a:tblGrid>
              <a:tr h="1039558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60507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ASICS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1/9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ASICS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13/22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15/30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LECOQ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10/19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SHUN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3/26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21427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7397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MIZUNO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6/16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MIZUNO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6/8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NB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5/13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NB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3/11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UA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11/14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YONEX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19/22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340677" y="3784893"/>
                <a:ext cx="1718656" cy="92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000" dirty="0" smtClean="0"/>
                  <a:t>計：</a:t>
                </a:r>
                <a:r>
                  <a:rPr lang="en-US" altLang="ja-JP" sz="2000" dirty="0"/>
                  <a:t/>
                </a:r>
                <a:br>
                  <a:rPr lang="en-US" altLang="ja-JP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92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190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=0.484…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77" y="3784893"/>
                <a:ext cx="1718656" cy="920508"/>
              </a:xfrm>
              <a:prstGeom prst="rect">
                <a:avLst/>
              </a:prstGeom>
              <a:blipFill rotWithShape="0">
                <a:blip r:embed="rId15"/>
                <a:stretch>
                  <a:fillRect l="-3546" t="-59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2530630" y="5097226"/>
            <a:ext cx="299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再現得点　：　</a:t>
            </a:r>
            <a:r>
              <a:rPr lang="en-US" altLang="ja-JP" sz="2400" dirty="0" smtClean="0">
                <a:solidFill>
                  <a:srgbClr val="C00000"/>
                </a:solidFill>
              </a:rPr>
              <a:t>39</a:t>
            </a:r>
            <a:r>
              <a:rPr lang="ja-JP" altLang="en-US" sz="2400" dirty="0" smtClean="0"/>
              <a:t>点</a:t>
            </a:r>
            <a:endParaRPr lang="en-US" altLang="ja-JP" sz="2400" dirty="0" smtClean="0"/>
          </a:p>
          <a:p>
            <a:r>
              <a:rPr lang="ja-JP" altLang="en-US" sz="2400" dirty="0" smtClean="0"/>
              <a:t>適合得点　：　</a:t>
            </a:r>
            <a:r>
              <a:rPr lang="en-US" altLang="ja-JP" sz="2400" dirty="0" smtClean="0">
                <a:solidFill>
                  <a:srgbClr val="C00000"/>
                </a:solidFill>
              </a:rPr>
              <a:t>80</a:t>
            </a:r>
            <a:r>
              <a:rPr lang="ja-JP" altLang="en-US" sz="2400" dirty="0" smtClean="0"/>
              <a:t>点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032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“FILA(</a:t>
            </a:r>
            <a:r>
              <a:rPr kumimoji="1" lang="ja-JP" altLang="en-US" dirty="0" smtClean="0"/>
              <a:t>切り出し</a:t>
            </a:r>
            <a:r>
              <a:rPr kumimoji="1" lang="en-US" altLang="ja-JP" dirty="0" smtClean="0"/>
              <a:t>)”</a:t>
            </a:r>
            <a:r>
              <a:rPr kumimoji="1" lang="ja-JP" altLang="en-US" dirty="0" smtClean="0"/>
              <a:t>のマークに誤認識する例が多い．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瞬足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の認識率が低い．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領域</a:t>
            </a:r>
            <a:r>
              <a:rPr lang="ja-JP" altLang="en-US" dirty="0"/>
              <a:t>統合</a:t>
            </a:r>
            <a:r>
              <a:rPr kumimoji="1" lang="ja-JP" altLang="en-US" dirty="0" smtClean="0"/>
              <a:t>により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“FILA”</a:t>
            </a:r>
            <a:r>
              <a:rPr lang="ja-JP" altLang="en-US" dirty="0" smtClean="0"/>
              <a:t>と</a:t>
            </a:r>
            <a:r>
              <a:rPr lang="en-US" altLang="ja-JP" dirty="0" smtClean="0"/>
              <a:t>“YONEX”</a:t>
            </a:r>
            <a:r>
              <a:rPr lang="ja-JP" altLang="en-US" dirty="0" smtClean="0"/>
              <a:t>の矩形が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正しく検出できる．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　認識率向上につながった．</a:t>
            </a: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85" y="1987145"/>
            <a:ext cx="2098157" cy="157361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85" y="3680794"/>
            <a:ext cx="2090057" cy="15675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9" y="2564533"/>
            <a:ext cx="1031358" cy="10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MSER</a:t>
            </a:r>
            <a:r>
              <a:rPr kumimoji="1" lang="ja-JP" altLang="en-US" dirty="0" smtClean="0"/>
              <a:t>による候補検出と</a:t>
            </a:r>
            <a:r>
              <a:rPr lang="en-US" altLang="ja-JP" dirty="0" smtClean="0"/>
              <a:t>RGB</a:t>
            </a:r>
            <a:r>
              <a:rPr lang="ja-JP" altLang="en-US" dirty="0" smtClean="0"/>
              <a:t>特徴量を用いた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領域</a:t>
            </a:r>
            <a:r>
              <a:rPr lang="ja-JP" altLang="en-US"/>
              <a:t>統合</a:t>
            </a:r>
            <a:r>
              <a:rPr lang="ja-JP" altLang="en-US" smtClean="0"/>
              <a:t>，</a:t>
            </a:r>
            <a:r>
              <a:rPr lang="ja-JP" altLang="en-US" dirty="0" smtClean="0"/>
              <a:t>テンプレートマッチングより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ロゴ認識を行った．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再現得点：</a:t>
            </a:r>
            <a:r>
              <a:rPr lang="en-US" altLang="ja-JP" dirty="0" smtClean="0"/>
              <a:t>39</a:t>
            </a:r>
            <a:r>
              <a:rPr lang="ja-JP" altLang="en-US" dirty="0" smtClean="0"/>
              <a:t>点，適合得点：</a:t>
            </a:r>
            <a:r>
              <a:rPr lang="en-US" altLang="ja-JP" dirty="0" smtClean="0"/>
              <a:t>80</a:t>
            </a:r>
            <a:r>
              <a:rPr lang="ja-JP" altLang="en-US" dirty="0" smtClean="0"/>
              <a:t>点の精度であった．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各ロゴクラスの参照画像一枚を用いた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テンプレートマッチングにより高速化を実現．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しかし，限界がある．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4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今回の</a:t>
            </a:r>
            <a:r>
              <a:rPr kumimoji="1" lang="en-US" altLang="ja-JP" dirty="0" err="1" smtClean="0"/>
              <a:t>alcon</a:t>
            </a:r>
            <a:r>
              <a:rPr kumimoji="1" lang="ja-JP" altLang="en-US" dirty="0" smtClean="0"/>
              <a:t>について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製作日数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約一ヶ月間（</a:t>
            </a:r>
            <a:r>
              <a:rPr lang="en-US" altLang="ja-JP" dirty="0" smtClean="0"/>
              <a:t>8</a:t>
            </a:r>
            <a:r>
              <a:rPr lang="ja-JP" altLang="en-US" dirty="0" smtClean="0"/>
              <a:t>月）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難易度が初級レベルでも難しい．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靴屋でロゴ確認する癖がついてしまった</a:t>
            </a:r>
            <a:r>
              <a:rPr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レベル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内容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初級レベル：</a:t>
            </a:r>
            <a:endParaRPr lang="en-US" altLang="ja-JP" dirty="0"/>
          </a:p>
          <a:p>
            <a:r>
              <a:rPr lang="ja-JP" altLang="en-US" dirty="0"/>
              <a:t>対象ロゴマーク</a:t>
            </a:r>
            <a:endParaRPr lang="en-US" altLang="ja-JP" dirty="0"/>
          </a:p>
          <a:p>
            <a:pPr lvl="1"/>
            <a:r>
              <a:rPr lang="ja-JP" altLang="en-US" dirty="0"/>
              <a:t>鮮明に写っている画像</a:t>
            </a:r>
            <a:endParaRPr lang="en-US" altLang="ja-JP" dirty="0"/>
          </a:p>
          <a:p>
            <a:pPr lvl="1"/>
            <a:r>
              <a:rPr lang="ja-JP" altLang="en-US" dirty="0"/>
              <a:t>姿勢変化：移動，回転，反転が主．</a:t>
            </a:r>
            <a:endParaRPr lang="en-US" altLang="ja-JP" dirty="0"/>
          </a:p>
          <a:p>
            <a:pPr lvl="1"/>
            <a:r>
              <a:rPr lang="ja-JP" altLang="en-US" u="sng" dirty="0"/>
              <a:t>奥行方向への回転や生地の歪みに伴う変形は</a:t>
            </a:r>
            <a:r>
              <a:rPr lang="en-US" altLang="ja-JP" u="sng" dirty="0"/>
              <a:t/>
            </a:r>
            <a:br>
              <a:rPr lang="en-US" altLang="ja-JP" u="sng" dirty="0"/>
            </a:br>
            <a:r>
              <a:rPr lang="ja-JP" altLang="en-US" u="sng" dirty="0"/>
              <a:t>含まれない．</a:t>
            </a:r>
          </a:p>
          <a:p>
            <a:endParaRPr kumimoji="1" lang="en-US" altLang="ja-JP" dirty="0" smtClean="0"/>
          </a:p>
          <a:p>
            <a:r>
              <a:rPr lang="ja-JP" altLang="en-US" dirty="0"/>
              <a:t>アルゴリズム</a:t>
            </a:r>
            <a:r>
              <a:rPr lang="ja-JP" altLang="en-US" dirty="0" smtClean="0"/>
              <a:t>の狙い：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正面ロゴマークの</a:t>
            </a:r>
            <a:r>
              <a:rPr kumimoji="1" lang="ja-JP" altLang="en-US" u="sng" dirty="0" smtClean="0"/>
              <a:t>正確な検出と高速な認識．</a:t>
            </a:r>
            <a:endParaRPr kumimoji="1" lang="ja-JP" altLang="en-US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高速なテンプレートマッチングの実現．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smtClean="0"/>
              <a:t>MSER</a:t>
            </a:r>
            <a:r>
              <a:rPr lang="ja-JP" altLang="en-US" dirty="0" smtClean="0"/>
              <a:t>を用いた候補領域の検出．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スライディングウィンドウによる全探索を行わない．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参照用</a:t>
            </a:r>
            <a:r>
              <a:rPr lang="ja-JP" altLang="en-US" dirty="0"/>
              <a:t>画像</a:t>
            </a:r>
            <a:r>
              <a:rPr lang="ja-JP" altLang="en-US" dirty="0" smtClean="0"/>
              <a:t>から各ロゴクラスの代表テンプレートを一枚選択．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参照画像：</a:t>
            </a:r>
            <a:r>
              <a:rPr lang="en-US" altLang="ja-JP" dirty="0" smtClean="0"/>
              <a:t>185</a:t>
            </a:r>
            <a:r>
              <a:rPr lang="ja-JP" altLang="en-US" dirty="0" smtClean="0"/>
              <a:t>枚　→　</a:t>
            </a:r>
            <a:r>
              <a:rPr lang="en-US" altLang="ja-JP" dirty="0" smtClean="0"/>
              <a:t>12</a:t>
            </a:r>
            <a:r>
              <a:rPr lang="ja-JP" altLang="en-US" dirty="0" smtClean="0"/>
              <a:t>枚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/>
              <a:t>同サイズ</a:t>
            </a:r>
            <a:r>
              <a:rPr lang="en-US" altLang="ja-JP" dirty="0" smtClean="0"/>
              <a:t>2</a:t>
            </a:r>
            <a:r>
              <a:rPr lang="ja-JP" altLang="en-US" dirty="0" smtClean="0"/>
              <a:t>値画像によるテンプレートマッチング．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対象ロゴマーク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4</a:t>
            </a:fld>
            <a:endParaRPr kumimoji="1" lang="ja-JP" altLang="en-US"/>
          </a:p>
        </p:txBody>
      </p:sp>
      <p:graphicFrame>
        <p:nvGraphicFramePr>
          <p:cNvPr id="5" name="コンテンツ プレースホルダー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514799"/>
              </p:ext>
            </p:extLst>
          </p:nvPr>
        </p:nvGraphicFramePr>
        <p:xfrm>
          <a:off x="567522" y="1835426"/>
          <a:ext cx="8059643" cy="410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38"/>
                <a:gridCol w="1305538"/>
                <a:gridCol w="1428719"/>
                <a:gridCol w="1347686"/>
                <a:gridCol w="1442119"/>
                <a:gridCol w="1230043"/>
              </a:tblGrid>
              <a:tr h="1252922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7292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アシックス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アシックス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FILA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ルコック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スポルティフ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瞬足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31069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7292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ミズノ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ミズノ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New</a:t>
                      </a:r>
                      <a:r>
                        <a:rPr kumimoji="1" lang="ja-JP" altLang="en-US" sz="1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Balance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type:A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New Balance</a:t>
                      </a:r>
                    </a:p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type:B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Under </a:t>
                      </a:r>
                    </a:p>
                    <a:p>
                      <a:pPr algn="ctr"/>
                      <a:r>
                        <a:rPr kumimoji="1" lang="en-US" altLang="ja-JP" sz="1800" dirty="0" err="1" smtClean="0">
                          <a:latin typeface="+mn-ea"/>
                          <a:ea typeface="+mn-ea"/>
                        </a:rPr>
                        <a:t>Armour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YONEX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2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方形/長方形 88"/>
          <p:cNvSpPr/>
          <p:nvPr/>
        </p:nvSpPr>
        <p:spPr>
          <a:xfrm>
            <a:off x="4967786" y="1487965"/>
            <a:ext cx="3776354" cy="4142212"/>
          </a:xfrm>
          <a:prstGeom prst="rect">
            <a:avLst/>
          </a:prstGeom>
          <a:solidFill>
            <a:srgbClr val="D9BBA9">
              <a:alpha val="92941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568870" y="2205330"/>
            <a:ext cx="3776354" cy="4093113"/>
          </a:xfrm>
          <a:prstGeom prst="rect">
            <a:avLst/>
          </a:prstGeom>
          <a:solidFill>
            <a:schemeClr val="accent5">
              <a:lumMod val="40000"/>
              <a:lumOff val="60000"/>
              <a:alpha val="93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 smtClean="0"/>
              <a:t>アルゴリズム内容</a:t>
            </a:r>
            <a:endParaRPr kumimoji="1" lang="ja-JP" altLang="en-US" u="sng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7" name="フローチャート: 処理 26"/>
          <p:cNvSpPr/>
          <p:nvPr/>
        </p:nvSpPr>
        <p:spPr>
          <a:xfrm>
            <a:off x="1078302" y="2568971"/>
            <a:ext cx="27720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減</a:t>
            </a:r>
            <a:r>
              <a:rPr lang="ja-JP" altLang="en-US" sz="2400" dirty="0" smtClean="0"/>
              <a:t>色</a:t>
            </a:r>
            <a:r>
              <a:rPr lang="ja-JP" altLang="en-US" sz="2400" dirty="0"/>
              <a:t>処理</a:t>
            </a:r>
            <a:endParaRPr kumimoji="1" lang="ja-JP" altLang="en-US" sz="2400" dirty="0"/>
          </a:p>
        </p:txBody>
      </p:sp>
      <p:sp>
        <p:nvSpPr>
          <p:cNvPr id="28" name="フローチャート: 処理 27"/>
          <p:cNvSpPr/>
          <p:nvPr/>
        </p:nvSpPr>
        <p:spPr>
          <a:xfrm>
            <a:off x="1078302" y="3531310"/>
            <a:ext cx="27720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グレイ</a:t>
            </a:r>
            <a:r>
              <a:rPr lang="ja-JP" altLang="en-US" sz="2400" dirty="0"/>
              <a:t>スケール化</a:t>
            </a:r>
            <a:endParaRPr kumimoji="1" lang="ja-JP" altLang="en-US" sz="2400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1078302" y="4493649"/>
            <a:ext cx="27720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平滑化</a:t>
            </a:r>
            <a:endParaRPr kumimoji="1" lang="ja-JP" altLang="en-US" sz="2400" dirty="0"/>
          </a:p>
        </p:txBody>
      </p:sp>
      <p:sp>
        <p:nvSpPr>
          <p:cNvPr id="30" name="フローチャート: 処理 29"/>
          <p:cNvSpPr/>
          <p:nvPr/>
        </p:nvSpPr>
        <p:spPr>
          <a:xfrm>
            <a:off x="1078302" y="5455987"/>
            <a:ext cx="27720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ヒストグラム</a:t>
            </a:r>
            <a:r>
              <a:rPr lang="ja-JP" altLang="en-US" sz="2400" dirty="0"/>
              <a:t>平坦化</a:t>
            </a:r>
            <a:endParaRPr kumimoji="1" lang="ja-JP" altLang="en-US" sz="2400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5295309" y="1739006"/>
            <a:ext cx="31068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領域分割（</a:t>
            </a:r>
            <a:r>
              <a:rPr lang="en-US" altLang="ja-JP" sz="2400" dirty="0" smtClean="0"/>
              <a:t>MSER</a:t>
            </a:r>
            <a:r>
              <a:rPr lang="ja-JP" altLang="en-US" sz="2400" dirty="0" smtClean="0"/>
              <a:t>）</a:t>
            </a:r>
            <a:endParaRPr kumimoji="1" lang="ja-JP" altLang="en-US" sz="2400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5295309" y="2750134"/>
            <a:ext cx="31068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領域統合</a:t>
            </a:r>
            <a:endParaRPr kumimoji="1" lang="ja-JP" altLang="en-US" sz="2400" dirty="0"/>
          </a:p>
        </p:txBody>
      </p:sp>
      <p:sp>
        <p:nvSpPr>
          <p:cNvPr id="33" name="フローチャート: 処理 32"/>
          <p:cNvSpPr/>
          <p:nvPr/>
        </p:nvSpPr>
        <p:spPr>
          <a:xfrm>
            <a:off x="5295309" y="3761262"/>
            <a:ext cx="31068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2</a:t>
            </a:r>
            <a:r>
              <a:rPr lang="ja-JP" altLang="en-US" sz="2400" dirty="0" smtClean="0"/>
              <a:t>値</a:t>
            </a:r>
            <a:r>
              <a:rPr lang="ja-JP" altLang="en-US" sz="2400" dirty="0"/>
              <a:t>化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>
            <a:stCxn id="42" idx="2"/>
            <a:endCxn id="27" idx="0"/>
          </p:cNvCxnSpPr>
          <p:nvPr/>
        </p:nvCxnSpPr>
        <p:spPr>
          <a:xfrm flipH="1">
            <a:off x="2464302" y="2129557"/>
            <a:ext cx="12105" cy="439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2"/>
            <a:endCxn id="28" idx="0"/>
          </p:cNvCxnSpPr>
          <p:nvPr/>
        </p:nvCxnSpPr>
        <p:spPr>
          <a:xfrm>
            <a:off x="2464302" y="3091896"/>
            <a:ext cx="0" cy="439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8" idx="2"/>
            <a:endCxn id="29" idx="0"/>
          </p:cNvCxnSpPr>
          <p:nvPr/>
        </p:nvCxnSpPr>
        <p:spPr>
          <a:xfrm>
            <a:off x="2464302" y="4054235"/>
            <a:ext cx="0" cy="439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1" idx="2"/>
            <a:endCxn id="32" idx="0"/>
          </p:cNvCxnSpPr>
          <p:nvPr/>
        </p:nvCxnSpPr>
        <p:spPr>
          <a:xfrm>
            <a:off x="6848709" y="2261931"/>
            <a:ext cx="0" cy="4882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2" idx="2"/>
            <a:endCxn id="33" idx="0"/>
          </p:cNvCxnSpPr>
          <p:nvPr/>
        </p:nvCxnSpPr>
        <p:spPr>
          <a:xfrm>
            <a:off x="6848709" y="3273059"/>
            <a:ext cx="0" cy="4882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9" idx="2"/>
            <a:endCxn id="30" idx="0"/>
          </p:cNvCxnSpPr>
          <p:nvPr/>
        </p:nvCxnSpPr>
        <p:spPr>
          <a:xfrm>
            <a:off x="2464302" y="5016574"/>
            <a:ext cx="0" cy="4394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0" idx="2"/>
            <a:endCxn id="31" idx="0"/>
          </p:cNvCxnSpPr>
          <p:nvPr/>
        </p:nvCxnSpPr>
        <p:spPr>
          <a:xfrm rot="5400000" flipH="1" flipV="1">
            <a:off x="2536552" y="1666755"/>
            <a:ext cx="4239906" cy="4384407"/>
          </a:xfrm>
          <a:prstGeom prst="bentConnector5">
            <a:avLst>
              <a:gd name="adj1" fmla="val -5392"/>
              <a:gd name="adj2" fmla="val 48091"/>
              <a:gd name="adj3" fmla="val 108193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代替処理 41"/>
          <p:cNvSpPr/>
          <p:nvPr/>
        </p:nvSpPr>
        <p:spPr>
          <a:xfrm>
            <a:off x="1078302" y="1585594"/>
            <a:ext cx="2796209" cy="5439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画像読み込み</a:t>
            </a:r>
            <a:endParaRPr kumimoji="1" lang="ja-JP" altLang="en-US" sz="2400" dirty="0"/>
          </a:p>
        </p:txBody>
      </p:sp>
      <p:sp>
        <p:nvSpPr>
          <p:cNvPr id="54" name="フローチャート: 代替処理 53"/>
          <p:cNvSpPr/>
          <p:nvPr/>
        </p:nvSpPr>
        <p:spPr>
          <a:xfrm>
            <a:off x="5283204" y="5783519"/>
            <a:ext cx="3106800" cy="5229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分類結果</a:t>
            </a:r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5302563" y="4772390"/>
            <a:ext cx="3106800" cy="52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テンプレートマッチング</a:t>
            </a:r>
            <a:endParaRPr kumimoji="1" lang="ja-JP" altLang="en-US" sz="2400" dirty="0"/>
          </a:p>
        </p:txBody>
      </p:sp>
      <p:cxnSp>
        <p:nvCxnSpPr>
          <p:cNvPr id="61" name="直線矢印コネクタ 60"/>
          <p:cNvCxnSpPr>
            <a:stCxn id="33" idx="2"/>
            <a:endCxn id="60" idx="0"/>
          </p:cNvCxnSpPr>
          <p:nvPr/>
        </p:nvCxnSpPr>
        <p:spPr>
          <a:xfrm>
            <a:off x="6848709" y="4284187"/>
            <a:ext cx="7254" cy="4882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60" idx="2"/>
            <a:endCxn id="54" idx="0"/>
          </p:cNvCxnSpPr>
          <p:nvPr/>
        </p:nvCxnSpPr>
        <p:spPr>
          <a:xfrm flipH="1">
            <a:off x="6836604" y="5295315"/>
            <a:ext cx="19359" cy="4882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MSER(Maximally Stable Extremal Regions)</a:t>
            </a:r>
            <a:r>
              <a:rPr lang="en-US" altLang="ja-JP" sz="2000" dirty="0"/>
              <a:t>[1]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　グレイスケール</a:t>
            </a:r>
            <a:r>
              <a:rPr lang="ja-JP" altLang="en-US" dirty="0"/>
              <a:t>画像を輝度値に</a:t>
            </a:r>
            <a:r>
              <a:rPr lang="ja-JP" altLang="en-US" dirty="0" smtClean="0"/>
              <a:t>基づいて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領域</a:t>
            </a:r>
            <a:r>
              <a:rPr lang="ja-JP" altLang="en-US" dirty="0"/>
              <a:t>分割し，分割された領域を特徴領域</a:t>
            </a:r>
            <a:r>
              <a:rPr lang="ja-JP" altLang="en-US" dirty="0" smtClean="0"/>
              <a:t>とする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手法．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→　輝度値</a:t>
            </a:r>
            <a:r>
              <a:rPr lang="ja-JP" altLang="en-US" dirty="0"/>
              <a:t>が近い画素を連結して</a:t>
            </a:r>
            <a:r>
              <a:rPr lang="ja-JP" altLang="en-US" dirty="0" smtClean="0"/>
              <a:t>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 一つの</a:t>
            </a:r>
            <a:r>
              <a:rPr lang="ja-JP" altLang="en-US" dirty="0"/>
              <a:t>領域</a:t>
            </a:r>
            <a:r>
              <a:rPr lang="ja-JP" altLang="en-US" dirty="0" smtClean="0"/>
              <a:t>にまとめる．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808151" y="5826182"/>
            <a:ext cx="7488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431426"/>
            <a:ext cx="3091721" cy="2324691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285476" y="4309187"/>
            <a:ext cx="531844" cy="569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20531" y="582618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[1] J. </a:t>
            </a:r>
            <a:r>
              <a:rPr lang="en-US" altLang="ja-JP" sz="1400" dirty="0" err="1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Matas</a:t>
            </a:r>
            <a:r>
              <a:rPr lang="en-US" altLang="ja-JP" sz="1400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et al. “Robust wide baseline stereo from maximally stable extremal regions.” Proc. Of British Machine Vision Conference, pages 384-396, 2002.</a:t>
            </a:r>
            <a:endParaRPr lang="ja-JP" altLang="en-US" sz="14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40" y="3433340"/>
            <a:ext cx="3090940" cy="232277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16" y="3431426"/>
            <a:ext cx="3108867" cy="23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領域</a:t>
            </a:r>
            <a:r>
              <a:rPr lang="ja-JP" altLang="en-US" sz="4000" dirty="0"/>
              <a:t>統合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7244" y="1564071"/>
            <a:ext cx="7543801" cy="4423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二つ</a:t>
            </a:r>
            <a:r>
              <a:rPr lang="ja-JP" altLang="en-US" dirty="0"/>
              <a:t>以上</a:t>
            </a:r>
            <a:r>
              <a:rPr lang="ja-JP" altLang="en-US" dirty="0" smtClean="0"/>
              <a:t>のマークで構成されている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ロゴ検出のために行う．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RGB</a:t>
            </a:r>
            <a:r>
              <a:rPr lang="ja-JP" altLang="en-US" dirty="0" smtClean="0"/>
              <a:t>特徴量</a:t>
            </a:r>
            <a:r>
              <a:rPr lang="ja-JP" altLang="en-US" dirty="0"/>
              <a:t>の</a:t>
            </a:r>
            <a:r>
              <a:rPr lang="ja-JP" altLang="en-US" dirty="0" smtClean="0"/>
              <a:t>ユークリッド距離と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各領域の中心座標間の距離を用いて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統合する領域を決定．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79083"/>
              </p:ext>
            </p:extLst>
          </p:nvPr>
        </p:nvGraphicFramePr>
        <p:xfrm>
          <a:off x="7147949" y="1237927"/>
          <a:ext cx="1932138" cy="186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159"/>
                <a:gridCol w="921979"/>
              </a:tblGrid>
              <a:tr h="93856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922195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60666"/>
              </p:ext>
            </p:extLst>
          </p:nvPr>
        </p:nvGraphicFramePr>
        <p:xfrm>
          <a:off x="7147949" y="2176492"/>
          <a:ext cx="1932138" cy="92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14"/>
                <a:gridCol w="929724"/>
              </a:tblGrid>
              <a:tr h="922195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81443"/>
              </p:ext>
            </p:extLst>
          </p:nvPr>
        </p:nvGraphicFramePr>
        <p:xfrm>
          <a:off x="8158107" y="1237927"/>
          <a:ext cx="921979" cy="186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979"/>
              </a:tblGrid>
              <a:tr h="938566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922195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" y="3822735"/>
            <a:ext cx="2638414" cy="236857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09" y="3822735"/>
            <a:ext cx="2313518" cy="234280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4463393"/>
            <a:ext cx="1818941" cy="1127744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2989610" y="4760565"/>
            <a:ext cx="5969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323148" y="4727436"/>
            <a:ext cx="5969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領域統合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0" y="2268992"/>
            <a:ext cx="3469200" cy="3513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093230" y="1296091"/>
                <a:ext cx="4794095" cy="2976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𝐺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/>
                <a:r>
                  <a:rPr lang="en-US" altLang="ja-JP" sz="2400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ja-JP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ja-JP" sz="24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矩形の対角線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長さ</m:t>
                      </m:r>
                    </m:oMath>
                  </m:oMathPara>
                </a14:m>
                <a:endParaRPr lang="en-US" altLang="ja-JP" sz="2400" dirty="0" smtClean="0"/>
              </a:p>
              <a:p>
                <a:endParaRPr kumimoji="1" lang="en-US" altLang="ja-JP" sz="2400" dirty="0" smtClean="0"/>
              </a:p>
              <a:p>
                <a:r>
                  <a:rPr lang="ja-JP" altLang="en-US" sz="2000" dirty="0"/>
                  <a:t>画素値の総合計  </a:t>
                </a:r>
                <a:r>
                  <a:rPr lang="en-US" altLang="ja-JP" sz="2000" dirty="0"/>
                  <a:t>V  </a:t>
                </a:r>
                <a:r>
                  <a:rPr lang="en-US" altLang="ja-JP" sz="2000" dirty="0" smtClean="0"/>
                  <a:t>:</a:t>
                </a:r>
                <a:r>
                  <a:rPr lang="ja-JP" altLang="en-US" sz="2000" dirty="0" smtClean="0"/>
                  <a:t>　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i="1">
                            <a:latin typeface="Cambria Math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ja-JP" sz="2000" i="1">
                            <a:latin typeface="Cambria Math"/>
                          </a:rPr>
                          <m:t>255</m:t>
                        </m:r>
                      </m:sup>
                      <m:e>
                        <m:r>
                          <a:rPr lang="en-US" altLang="ja-JP" sz="2000" i="1">
                            <a:latin typeface="Cambria Math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ja-JP" sz="2000" dirty="0"/>
                  <a:t> </a:t>
                </a:r>
              </a:p>
              <a:p>
                <a:r>
                  <a:rPr lang="ja-JP" altLang="en-US" sz="2000" dirty="0" smtClean="0"/>
                  <a:t>各画素数            　</a:t>
                </a:r>
                <a:r>
                  <a:rPr lang="en-US" altLang="ja-JP" sz="2000" i="1" dirty="0" smtClean="0"/>
                  <a:t>C </a:t>
                </a:r>
                <a:r>
                  <a:rPr lang="en-US" altLang="ja-JP" sz="2000" dirty="0" smtClean="0"/>
                  <a:t>[0,1,..255]   </a:t>
                </a:r>
                <a:endParaRPr lang="ja-JP" altLang="en-US" sz="2000" dirty="0"/>
              </a:p>
              <a:p>
                <a:r>
                  <a:rPr kumimoji="1" lang="ja-JP" altLang="en-US" sz="2000" dirty="0" smtClean="0"/>
                  <a:t>総画素数　　　　　</a:t>
                </a:r>
                <a:r>
                  <a:rPr kumimoji="1" lang="en-US" altLang="ja-JP" sz="2000" i="1" dirty="0" smtClean="0"/>
                  <a:t>S</a:t>
                </a:r>
                <a:r>
                  <a:rPr kumimoji="1" lang="ja-JP" altLang="en-US" sz="2000" i="1" dirty="0" smtClean="0"/>
                  <a:t>　</a:t>
                </a:r>
                <a:r>
                  <a:rPr kumimoji="1" lang="ja-JP" altLang="en-US" sz="2000" dirty="0" smtClean="0"/>
                  <a:t>　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30" y="1296091"/>
                <a:ext cx="4794095" cy="2976777"/>
              </a:xfrm>
              <a:prstGeom prst="rect">
                <a:avLst/>
              </a:prstGeom>
              <a:blipFill rotWithShape="0">
                <a:blip r:embed="rId3"/>
                <a:stretch>
                  <a:fillRect l="-1271" b="-3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093230" y="4437584"/>
                <a:ext cx="479409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 smtClean="0"/>
                  <a:t>ユークリッド距離（</a:t>
                </a:r>
                <a:r>
                  <a:rPr lang="en-US" altLang="ja-JP" sz="2400" dirty="0" smtClean="0"/>
                  <a:t>RGB</a:t>
                </a:r>
                <a:r>
                  <a:rPr lang="ja-JP" altLang="en-US" sz="2400" dirty="0" smtClean="0"/>
                  <a:t>特徴量）</a:t>
                </a:r>
                <a:r>
                  <a:rPr lang="en-US" altLang="ja-JP" sz="2800" dirty="0" smtClean="0"/>
                  <a:t/>
                </a:r>
                <a:br>
                  <a:rPr lang="en-US" altLang="ja-JP" sz="28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&lt;1000</m:t>
                    </m:r>
                  </m:oMath>
                </a14:m>
                <a:endParaRPr lang="en-US" altLang="ja-JP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 smtClean="0"/>
                  <a:t>中心座標</a:t>
                </a:r>
                <a:r>
                  <a:rPr lang="ja-JP" altLang="en-US" sz="2400" dirty="0"/>
                  <a:t>間</a:t>
                </a:r>
                <a:r>
                  <a:rPr lang="ja-JP" altLang="en-US" sz="2400" dirty="0" smtClean="0"/>
                  <a:t>の距離</a:t>
                </a:r>
                <a:endParaRPr lang="en-US" altLang="ja-JP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altLang="ja-JP" sz="2800" dirty="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230" y="4437584"/>
                <a:ext cx="4794095" cy="1692771"/>
              </a:xfrm>
              <a:prstGeom prst="rect">
                <a:avLst/>
              </a:prstGeom>
              <a:blipFill rotWithShape="0">
                <a:blip r:embed="rId4"/>
                <a:stretch>
                  <a:fillRect l="-1652" t="-4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1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値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特徴量を用いて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値化を行う．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56-4DD0-4D33-ADFC-D7062A40E29B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54" y="1933281"/>
            <a:ext cx="1971829" cy="15177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1" y="4041714"/>
            <a:ext cx="1829404" cy="129777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90" y="4041714"/>
            <a:ext cx="1829404" cy="1297774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5" idx="2"/>
            <a:endCxn id="6" idx="0"/>
          </p:cNvCxnSpPr>
          <p:nvPr/>
        </p:nvCxnSpPr>
        <p:spPr>
          <a:xfrm flipH="1">
            <a:off x="1599613" y="3451022"/>
            <a:ext cx="1280356" cy="5906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7" idx="0"/>
          </p:cNvCxnSpPr>
          <p:nvPr/>
        </p:nvCxnSpPr>
        <p:spPr>
          <a:xfrm>
            <a:off x="2879969" y="3451022"/>
            <a:ext cx="1294823" cy="5906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19257" y="5360314"/>
            <a:ext cx="256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MSER</a:t>
            </a:r>
            <a:r>
              <a:rPr kumimoji="1" lang="ja-JP" altLang="en-US" sz="2400" dirty="0" smtClean="0"/>
              <a:t>ラベリングの</a:t>
            </a:r>
            <a:endParaRPr kumimoji="1" lang="en-US" altLang="ja-JP" sz="2400" dirty="0" smtClean="0"/>
          </a:p>
          <a:p>
            <a:pPr algn="ctr"/>
            <a:r>
              <a:rPr lang="en-US" altLang="ja-JP" sz="2400" dirty="0" smtClean="0"/>
              <a:t>2</a:t>
            </a:r>
            <a:r>
              <a:rPr lang="ja-JP" altLang="en-US" sz="2400" dirty="0" smtClean="0"/>
              <a:t>値</a:t>
            </a:r>
            <a:r>
              <a:rPr lang="ja-JP" altLang="en-US" sz="2400" dirty="0"/>
              <a:t>化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52289" y="5360314"/>
            <a:ext cx="224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/>
              <a:t>RGB</a:t>
            </a:r>
            <a:r>
              <a:rPr lang="ja-JP" altLang="en-US" sz="2400" dirty="0" smtClean="0"/>
              <a:t>特徴量を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用いた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値</a:t>
            </a:r>
            <a:r>
              <a:rPr kumimoji="1" lang="ja-JP" altLang="en-US" sz="2400" dirty="0"/>
              <a:t>化</a:t>
            </a:r>
          </a:p>
        </p:txBody>
      </p:sp>
      <p:grpSp>
        <p:nvGrpSpPr>
          <p:cNvPr id="61" name="グループ化 60"/>
          <p:cNvGrpSpPr/>
          <p:nvPr/>
        </p:nvGrpSpPr>
        <p:grpSpPr>
          <a:xfrm>
            <a:off x="5644546" y="3005990"/>
            <a:ext cx="2816898" cy="2863104"/>
            <a:chOff x="6101897" y="1090142"/>
            <a:chExt cx="2816898" cy="2863104"/>
          </a:xfrm>
        </p:grpSpPr>
        <p:cxnSp>
          <p:nvCxnSpPr>
            <p:cNvPr id="31" name="直線コネクタ 30"/>
            <p:cNvCxnSpPr/>
            <p:nvPr/>
          </p:nvCxnSpPr>
          <p:spPr>
            <a:xfrm flipH="1" flipV="1">
              <a:off x="7590436" y="2293744"/>
              <a:ext cx="10529" cy="962574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6920898" y="2305981"/>
              <a:ext cx="653584" cy="1208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V="1">
              <a:off x="6320310" y="2298394"/>
              <a:ext cx="2118131" cy="1352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円/楕円 47"/>
            <p:cNvSpPr/>
            <p:nvPr/>
          </p:nvSpPr>
          <p:spPr>
            <a:xfrm>
              <a:off x="6978268" y="1699582"/>
              <a:ext cx="1256751" cy="11764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/>
            <p:nvPr/>
          </p:nvCxnSpPr>
          <p:spPr>
            <a:xfrm flipV="1">
              <a:off x="7003348" y="2318064"/>
              <a:ext cx="571134" cy="393881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6315548" y="1607789"/>
              <a:ext cx="9525" cy="204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rot="5400000" flipV="1">
              <a:off x="7335570" y="2627811"/>
              <a:ext cx="9525" cy="204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円/楕円 22"/>
            <p:cNvSpPr/>
            <p:nvPr/>
          </p:nvSpPr>
          <p:spPr>
            <a:xfrm>
              <a:off x="7510965" y="221598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>
              <a:off x="6951760" y="3251394"/>
              <a:ext cx="653584" cy="1208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V="1">
              <a:off x="7034210" y="3263477"/>
              <a:ext cx="571134" cy="393881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6333810" y="2689108"/>
              <a:ext cx="653584" cy="1208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6333810" y="2298394"/>
              <a:ext cx="571134" cy="393881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H="1" flipV="1">
              <a:off x="7012991" y="2685259"/>
              <a:ext cx="10529" cy="962574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 flipV="1">
              <a:off x="6905990" y="2318064"/>
              <a:ext cx="10529" cy="962574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23" idx="7"/>
              <a:endCxn id="48" idx="7"/>
            </p:cNvCxnSpPr>
            <p:nvPr/>
          </p:nvCxnSpPr>
          <p:spPr>
            <a:xfrm flipV="1">
              <a:off x="7664605" y="1871867"/>
              <a:ext cx="386367" cy="370474"/>
            </a:xfrm>
            <a:prstGeom prst="straightConnector1">
              <a:avLst/>
            </a:prstGeom>
            <a:ln w="222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8360285" y="3430026"/>
              <a:ext cx="463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R</a:t>
              </a:r>
              <a:endParaRPr kumimoji="1" lang="ja-JP" altLang="en-US" sz="2800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8454969" y="1840452"/>
              <a:ext cx="463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G</a:t>
              </a:r>
              <a:endParaRPr kumimoji="1" lang="ja-JP" altLang="en-US" sz="2800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101897" y="1090142"/>
              <a:ext cx="463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/>
                <a:t>B</a:t>
              </a:r>
              <a:endParaRPr kumimoji="1" lang="ja-JP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7176733" y="2163948"/>
                  <a:ext cx="4638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733" y="2163948"/>
                  <a:ext cx="463826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6877075" y="3330204"/>
                <a:ext cx="1162848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ra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75" y="3330204"/>
                <a:ext cx="1162848" cy="4364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0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1228</TotalTime>
  <Words>579</Words>
  <Application>Microsoft Office PowerPoint</Application>
  <PresentationFormat>画面に合わせる (4:3)</PresentationFormat>
  <Paragraphs>235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ＭＳ Ｐゴシック</vt:lpstr>
      <vt:lpstr>メイリオ</vt:lpstr>
      <vt:lpstr>Arial</vt:lpstr>
      <vt:lpstr>Calibri</vt:lpstr>
      <vt:lpstr>Calibri Light</vt:lpstr>
      <vt:lpstr>Cambria Math</vt:lpstr>
      <vt:lpstr>Wingdings</vt:lpstr>
      <vt:lpstr>デザインの設定</vt:lpstr>
      <vt:lpstr>レトロスペクト</vt:lpstr>
      <vt:lpstr>色情報に基づく候補決定と テンプレートマッチングによる 高速物体認識 </vt:lpstr>
      <vt:lpstr>レベル1 内容</vt:lpstr>
      <vt:lpstr>アピールポイント</vt:lpstr>
      <vt:lpstr>対象ロゴマーク</vt:lpstr>
      <vt:lpstr>アルゴリズム内容</vt:lpstr>
      <vt:lpstr>MSER(Maximally Stable Extremal Regions)[1]</vt:lpstr>
      <vt:lpstr>領域統合</vt:lpstr>
      <vt:lpstr>領域統合</vt:lpstr>
      <vt:lpstr>2値化</vt:lpstr>
      <vt:lpstr>テンプレートマッチング</vt:lpstr>
      <vt:lpstr>FILAの学習画像追加作成</vt:lpstr>
      <vt:lpstr>テンプレートマッチング</vt:lpstr>
      <vt:lpstr>テンプレートマッチング</vt:lpstr>
      <vt:lpstr>結果（認識成功数/ロゴ数）</vt:lpstr>
      <vt:lpstr>評価方法</vt:lpstr>
      <vt:lpstr>結果</vt:lpstr>
      <vt:lpstr>考察</vt:lpstr>
      <vt:lpstr>結論</vt:lpstr>
      <vt:lpstr>今回のalconについて…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色情報に基づく候補決定と テンプレートマッチングによる 高速物体認識</dc:title>
  <dc:creator>Seiya Iwata</dc:creator>
  <cp:lastModifiedBy>Seiya Iwata</cp:lastModifiedBy>
  <cp:revision>47</cp:revision>
  <dcterms:created xsi:type="dcterms:W3CDTF">2015-12-16T05:42:09Z</dcterms:created>
  <dcterms:modified xsi:type="dcterms:W3CDTF">2016-01-14T06:15:30Z</dcterms:modified>
</cp:coreProperties>
</file>