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Medium"/>
      <p:regular r:id="rId13"/>
      <p:bold r:id="rId14"/>
      <p:italic r:id="rId15"/>
      <p:boldItalic r:id="rId16"/>
    </p:embeddedFont>
    <p:embeddedFont>
      <p:font typeface="Roboto"/>
      <p:regular r:id="rId17"/>
      <p:bold r:id="rId18"/>
      <p:italic r:id="rId19"/>
      <p:boldItalic r:id="rId20"/>
    </p:embeddedFont>
    <p:embeddedFont>
      <p:font typeface="Playfair Display"/>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Medium-regular.fntdata"/><Relationship Id="rId12" Type="http://schemas.openxmlformats.org/officeDocument/2006/relationships/slide" Target="slides/slide7.xml"/><Relationship Id="rId15" Type="http://schemas.openxmlformats.org/officeDocument/2006/relationships/font" Target="fonts/PlayfairDisplayMedium-italic.fntdata"/><Relationship Id="rId14" Type="http://schemas.openxmlformats.org/officeDocument/2006/relationships/font" Target="fonts/PlayfairDisplayMedium-bold.fntdata"/><Relationship Id="rId17" Type="http://schemas.openxmlformats.org/officeDocument/2006/relationships/font" Target="fonts/Roboto-regular.fntdata"/><Relationship Id="rId16" Type="http://schemas.openxmlformats.org/officeDocument/2006/relationships/font" Target="fonts/PlayfairDisplayMedium-boldItalic.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04c73424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04c73424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04c73424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04c73424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2aa9b43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2aa9b43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04c73424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04c73424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04c73424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04c73424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4c73424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4c73424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0"/>
              </a:spcBef>
              <a:spcAft>
                <a:spcPts val="0"/>
              </a:spcAft>
              <a:buSzPts val="1400"/>
              <a:buChar char="○"/>
              <a:defRPr>
                <a:highlight>
                  <a:schemeClr val="dk1"/>
                </a:highlight>
              </a:defRPr>
            </a:lvl2pPr>
            <a:lvl3pPr indent="-317500" lvl="2" marL="1371600" rtl="0" algn="ctr">
              <a:spcBef>
                <a:spcPts val="0"/>
              </a:spcBef>
              <a:spcAft>
                <a:spcPts val="0"/>
              </a:spcAft>
              <a:buSzPts val="1400"/>
              <a:buChar char="■"/>
              <a:defRPr>
                <a:highlight>
                  <a:schemeClr val="dk1"/>
                </a:highlight>
              </a:defRPr>
            </a:lvl3pPr>
            <a:lvl4pPr indent="-317500" lvl="3" marL="1828800" rtl="0" algn="ctr">
              <a:spcBef>
                <a:spcPts val="0"/>
              </a:spcBef>
              <a:spcAft>
                <a:spcPts val="0"/>
              </a:spcAft>
              <a:buSzPts val="1400"/>
              <a:buChar char="●"/>
              <a:defRPr>
                <a:highlight>
                  <a:schemeClr val="dk1"/>
                </a:highlight>
              </a:defRPr>
            </a:lvl4pPr>
            <a:lvl5pPr indent="-317500" lvl="4" marL="2286000" rtl="0" algn="ctr">
              <a:spcBef>
                <a:spcPts val="0"/>
              </a:spcBef>
              <a:spcAft>
                <a:spcPts val="0"/>
              </a:spcAft>
              <a:buSzPts val="1400"/>
              <a:buChar char="○"/>
              <a:defRPr>
                <a:highlight>
                  <a:schemeClr val="dk1"/>
                </a:highlight>
              </a:defRPr>
            </a:lvl5pPr>
            <a:lvl6pPr indent="-317500" lvl="5" marL="2743200" rtl="0" algn="ctr">
              <a:spcBef>
                <a:spcPts val="0"/>
              </a:spcBef>
              <a:spcAft>
                <a:spcPts val="0"/>
              </a:spcAft>
              <a:buSzPts val="1400"/>
              <a:buChar char="■"/>
              <a:defRPr>
                <a:highlight>
                  <a:schemeClr val="dk1"/>
                </a:highlight>
              </a:defRPr>
            </a:lvl6pPr>
            <a:lvl7pPr indent="-317500" lvl="6" marL="3200400" rtl="0" algn="ctr">
              <a:spcBef>
                <a:spcPts val="0"/>
              </a:spcBef>
              <a:spcAft>
                <a:spcPts val="0"/>
              </a:spcAft>
              <a:buSzPts val="1400"/>
              <a:buChar char="●"/>
              <a:defRPr>
                <a:highlight>
                  <a:schemeClr val="dk1"/>
                </a:highlight>
              </a:defRPr>
            </a:lvl7pPr>
            <a:lvl8pPr indent="-317500" lvl="7" marL="3657600" rtl="0" algn="ctr">
              <a:spcBef>
                <a:spcPts val="0"/>
              </a:spcBef>
              <a:spcAft>
                <a:spcPts val="0"/>
              </a:spcAft>
              <a:buSzPts val="1400"/>
              <a:buChar char="○"/>
              <a:defRPr>
                <a:highlight>
                  <a:schemeClr val="dk1"/>
                </a:highlight>
              </a:defRPr>
            </a:lvl8pPr>
            <a:lvl9pPr indent="-317500" lvl="8" marL="4114800" rtl="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0"/>
              </a:spcBef>
              <a:spcAft>
                <a:spcPts val="0"/>
              </a:spcAft>
              <a:buSzPts val="1400"/>
              <a:buChar char="○"/>
              <a:defRPr>
                <a:highlight>
                  <a:schemeClr val="lt1"/>
                </a:highlight>
              </a:defRPr>
            </a:lvl2pPr>
            <a:lvl3pPr indent="-317500" lvl="2" marL="1371600" rtl="0">
              <a:spcBef>
                <a:spcPts val="0"/>
              </a:spcBef>
              <a:spcAft>
                <a:spcPts val="0"/>
              </a:spcAft>
              <a:buSzPts val="1400"/>
              <a:buChar char="■"/>
              <a:defRPr>
                <a:highlight>
                  <a:schemeClr val="lt1"/>
                </a:highlight>
              </a:defRPr>
            </a:lvl3pPr>
            <a:lvl4pPr indent="-317500" lvl="3" marL="1828800" rtl="0">
              <a:spcBef>
                <a:spcPts val="0"/>
              </a:spcBef>
              <a:spcAft>
                <a:spcPts val="0"/>
              </a:spcAft>
              <a:buSzPts val="1400"/>
              <a:buChar char="●"/>
              <a:defRPr>
                <a:highlight>
                  <a:schemeClr val="lt1"/>
                </a:highlight>
              </a:defRPr>
            </a:lvl4pPr>
            <a:lvl5pPr indent="-317500" lvl="4" marL="2286000" rtl="0">
              <a:spcBef>
                <a:spcPts val="0"/>
              </a:spcBef>
              <a:spcAft>
                <a:spcPts val="0"/>
              </a:spcAft>
              <a:buSzPts val="1400"/>
              <a:buChar char="○"/>
              <a:defRPr>
                <a:highlight>
                  <a:schemeClr val="lt1"/>
                </a:highlight>
              </a:defRPr>
            </a:lvl5pPr>
            <a:lvl6pPr indent="-317500" lvl="5" marL="2743200" rtl="0">
              <a:spcBef>
                <a:spcPts val="0"/>
              </a:spcBef>
              <a:spcAft>
                <a:spcPts val="0"/>
              </a:spcAft>
              <a:buSzPts val="1400"/>
              <a:buChar char="■"/>
              <a:defRPr>
                <a:highlight>
                  <a:schemeClr val="lt1"/>
                </a:highlight>
              </a:defRPr>
            </a:lvl6pPr>
            <a:lvl7pPr indent="-317500" lvl="6" marL="3200400" rtl="0">
              <a:spcBef>
                <a:spcPts val="0"/>
              </a:spcBef>
              <a:spcAft>
                <a:spcPts val="0"/>
              </a:spcAft>
              <a:buSzPts val="1400"/>
              <a:buChar char="●"/>
              <a:defRPr>
                <a:highlight>
                  <a:schemeClr val="lt1"/>
                </a:highlight>
              </a:defRPr>
            </a:lvl7pPr>
            <a:lvl8pPr indent="-317500" lvl="7" marL="3657600" rtl="0">
              <a:spcBef>
                <a:spcPts val="0"/>
              </a:spcBef>
              <a:spcAft>
                <a:spcPts val="0"/>
              </a:spcAft>
              <a:buSzPts val="1400"/>
              <a:buChar char="○"/>
              <a:defRPr>
                <a:highlight>
                  <a:schemeClr val="lt1"/>
                </a:highlight>
              </a:defRPr>
            </a:lvl8pPr>
            <a:lvl9pPr indent="-317500" lvl="8" marL="4114800" rtl="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vimeo.com/530909999?embedded=true&amp;source=vimeo_logo&amp;owner=136871050"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405125" y="544000"/>
            <a:ext cx="8205900" cy="3090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Social Distancing Detector</a:t>
            </a:r>
            <a:endParaRPr/>
          </a:p>
          <a:p>
            <a:pPr indent="0" lvl="0" marL="0" rtl="0" algn="ctr">
              <a:spcBef>
                <a:spcPts val="0"/>
              </a:spcBef>
              <a:spcAft>
                <a:spcPts val="0"/>
              </a:spcAft>
              <a:buNone/>
            </a:pPr>
            <a:r>
              <a:rPr lang="en" sz="2588"/>
              <a:t>CV Project</a:t>
            </a:r>
            <a:endParaRPr/>
          </a:p>
        </p:txBody>
      </p:sp>
      <p:sp>
        <p:nvSpPr>
          <p:cNvPr id="59" name="Google Shape;59;p13"/>
          <p:cNvSpPr txBox="1"/>
          <p:nvPr>
            <p:ph idx="1" type="subTitle"/>
          </p:nvPr>
        </p:nvSpPr>
        <p:spPr>
          <a:xfrm>
            <a:off x="5083950" y="3741775"/>
            <a:ext cx="3470700" cy="897600"/>
          </a:xfrm>
          <a:prstGeom prst="rect">
            <a:avLst/>
          </a:prstGeom>
        </p:spPr>
        <p:txBody>
          <a:bodyPr anchorCtr="0" anchor="ctr" bIns="91425" lIns="91425" spcFirstLastPara="1" rIns="91425" wrap="square" tIns="91425">
            <a:normAutofit fontScale="70000" lnSpcReduction="10000"/>
          </a:bodyPr>
          <a:lstStyle/>
          <a:p>
            <a:pPr indent="0" lvl="0" marL="0" rtl="0" algn="r">
              <a:spcBef>
                <a:spcPts val="0"/>
              </a:spcBef>
              <a:spcAft>
                <a:spcPts val="0"/>
              </a:spcAft>
              <a:buNone/>
            </a:pPr>
            <a:r>
              <a:rPr lang="en"/>
              <a:t>-Rasagya Shokeen (2019088)</a:t>
            </a:r>
            <a:endParaRPr/>
          </a:p>
          <a:p>
            <a:pPr indent="0" lvl="0" marL="0" rtl="0" algn="r">
              <a:spcBef>
                <a:spcPts val="0"/>
              </a:spcBef>
              <a:spcAft>
                <a:spcPts val="0"/>
              </a:spcAft>
              <a:buNone/>
            </a:pPr>
            <a:r>
              <a:rPr lang="en"/>
              <a:t>Vasu Jain (2019125)</a:t>
            </a:r>
            <a:endParaRPr/>
          </a:p>
          <a:p>
            <a:pPr indent="0" lvl="0" marL="0" rtl="0" algn="r">
              <a:spcBef>
                <a:spcPts val="0"/>
              </a:spcBef>
              <a:spcAft>
                <a:spcPts val="0"/>
              </a:spcAft>
              <a:buNone/>
            </a:pPr>
            <a:r>
              <a:rPr lang="en"/>
              <a:t>Sejal (2019102)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03150" y="275675"/>
            <a:ext cx="7038900" cy="7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700"/>
              <a:t>Problem Statement</a:t>
            </a:r>
            <a:endParaRPr sz="3700"/>
          </a:p>
        </p:txBody>
      </p:sp>
      <p:sp>
        <p:nvSpPr>
          <p:cNvPr id="65" name="Google Shape;65;p14"/>
          <p:cNvSpPr txBox="1"/>
          <p:nvPr>
            <p:ph idx="1" type="body"/>
          </p:nvPr>
        </p:nvSpPr>
        <p:spPr>
          <a:xfrm>
            <a:off x="197900" y="1041575"/>
            <a:ext cx="6620700" cy="461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00">
                <a:highlight>
                  <a:srgbClr val="EFEFEF"/>
                </a:highlight>
              </a:rPr>
              <a:t>Covid19 has changed a lot of things for us. </a:t>
            </a:r>
            <a:r>
              <a:rPr lang="en" sz="1450">
                <a:highlight>
                  <a:srgbClr val="EFEFEF"/>
                </a:highlight>
              </a:rPr>
              <a:t>We’ve learnt that the virus is spreading at a rapid pace and monitoring physical human interaction is of paramount importance and the need of the hour.</a:t>
            </a:r>
            <a:endParaRPr sz="1450">
              <a:highlight>
                <a:srgbClr val="EFEFEF"/>
              </a:highlight>
            </a:endParaRPr>
          </a:p>
          <a:p>
            <a:pPr indent="-342900" lvl="0" marL="457200" rtl="0" algn="l">
              <a:spcBef>
                <a:spcPts val="0"/>
              </a:spcBef>
              <a:spcAft>
                <a:spcPts val="0"/>
              </a:spcAft>
              <a:buSzPts val="1800"/>
              <a:buChar char="●"/>
            </a:pPr>
            <a:r>
              <a:rPr lang="en" sz="1450">
                <a:highlight>
                  <a:srgbClr val="EFEFEF"/>
                </a:highlight>
              </a:rPr>
              <a:t> </a:t>
            </a:r>
            <a:r>
              <a:rPr lang="en" sz="1450">
                <a:highlight>
                  <a:srgbClr val="EFEFEF"/>
                </a:highlight>
              </a:rPr>
              <a:t>I</a:t>
            </a:r>
            <a:r>
              <a:rPr lang="en" sz="1500">
                <a:highlight>
                  <a:srgbClr val="EFEFEF"/>
                </a:highlight>
              </a:rPr>
              <a:t>t is important to maintain </a:t>
            </a:r>
            <a:r>
              <a:rPr lang="en" sz="1500">
                <a:highlight>
                  <a:srgbClr val="EFEFEF"/>
                </a:highlight>
              </a:rPr>
              <a:t>social</a:t>
            </a:r>
            <a:r>
              <a:rPr lang="en" sz="1500">
                <a:highlight>
                  <a:srgbClr val="EFEFEF"/>
                </a:highlight>
              </a:rPr>
              <a:t> distance in public places. To oversee these actions, social distancing detector will come into play. </a:t>
            </a:r>
            <a:endParaRPr sz="1500">
              <a:highlight>
                <a:srgbClr val="EFEFEF"/>
              </a:highlight>
            </a:endParaRPr>
          </a:p>
          <a:p>
            <a:pPr indent="-342900" lvl="0" marL="457200" rtl="0" algn="l">
              <a:spcBef>
                <a:spcPts val="0"/>
              </a:spcBef>
              <a:spcAft>
                <a:spcPts val="0"/>
              </a:spcAft>
              <a:buSzPts val="1800"/>
              <a:buChar char="●"/>
            </a:pPr>
            <a:r>
              <a:rPr lang="en" sz="1500">
                <a:highlight>
                  <a:srgbClr val="EFEFEF"/>
                </a:highlight>
              </a:rPr>
              <a:t>We will use a pre-recorded video, say, a video from a CCTV to take the input from a public space. </a:t>
            </a:r>
            <a:endParaRPr sz="1500">
              <a:highlight>
                <a:srgbClr val="EFEFEF"/>
              </a:highlight>
            </a:endParaRPr>
          </a:p>
          <a:p>
            <a:pPr indent="-342900" lvl="0" marL="457200" rtl="0" algn="l">
              <a:spcBef>
                <a:spcPts val="0"/>
              </a:spcBef>
              <a:spcAft>
                <a:spcPts val="0"/>
              </a:spcAft>
              <a:buSzPts val="1800"/>
              <a:buChar char="●"/>
            </a:pPr>
            <a:r>
              <a:rPr lang="en" sz="1500">
                <a:highlight>
                  <a:srgbClr val="EFEFEF"/>
                </a:highlight>
              </a:rPr>
              <a:t>An output video will be such that each individual will be marked with a rectangular boundary. </a:t>
            </a:r>
            <a:endParaRPr sz="1500">
              <a:highlight>
                <a:srgbClr val="EFEFEF"/>
              </a:highlight>
            </a:endParaRPr>
          </a:p>
          <a:p>
            <a:pPr indent="-342900" lvl="0" marL="457200" rtl="0" algn="l">
              <a:spcBef>
                <a:spcPts val="0"/>
              </a:spcBef>
              <a:spcAft>
                <a:spcPts val="0"/>
              </a:spcAft>
              <a:buSzPts val="1800"/>
              <a:buChar char="●"/>
            </a:pPr>
            <a:r>
              <a:rPr lang="en" sz="1500">
                <a:highlight>
                  <a:srgbClr val="EFEFEF"/>
                </a:highlight>
              </a:rPr>
              <a:t>The decision would be made on the basis of the social distancing threshold. </a:t>
            </a:r>
            <a:r>
              <a:rPr lang="en" sz="1450">
                <a:highlight>
                  <a:srgbClr val="EFEFEF"/>
                </a:highlight>
              </a:rPr>
              <a:t>We initiate a system to automate the process and monitor social distancing at a public space remotely.</a:t>
            </a:r>
            <a:r>
              <a:rPr lang="en" sz="1450">
                <a:highlight>
                  <a:srgbClr val="FFFFFF"/>
                </a:highlight>
              </a:rPr>
              <a:t> </a:t>
            </a:r>
            <a:endParaRPr sz="14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54650"/>
            <a:ext cx="8520600" cy="7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Methodology</a:t>
            </a:r>
            <a:endParaRPr sz="3200"/>
          </a:p>
        </p:txBody>
      </p:sp>
      <p:sp>
        <p:nvSpPr>
          <p:cNvPr id="71" name="Google Shape;71;p15"/>
          <p:cNvSpPr txBox="1"/>
          <p:nvPr>
            <p:ph idx="1" type="body"/>
          </p:nvPr>
        </p:nvSpPr>
        <p:spPr>
          <a:xfrm>
            <a:off x="544050" y="1257450"/>
            <a:ext cx="4456200" cy="3814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Playfair Display Medium"/>
              <a:buChar char="●"/>
            </a:pPr>
            <a:r>
              <a:rPr lang="en" sz="1350">
                <a:solidFill>
                  <a:srgbClr val="000000"/>
                </a:solidFill>
                <a:highlight>
                  <a:srgbClr val="CFE2F3"/>
                </a:highlight>
                <a:latin typeface="Playfair Display Medium"/>
                <a:ea typeface="Playfair Display Medium"/>
                <a:cs typeface="Playfair Display Medium"/>
                <a:sym typeface="Playfair Display Medium"/>
              </a:rPr>
              <a:t>We have used YOLO library for object (a person in a public space) detection. This is a faster way of detecting objects than other methods. </a:t>
            </a:r>
            <a:endParaRPr sz="1350">
              <a:solidFill>
                <a:srgbClr val="000000"/>
              </a:solidFill>
              <a:highlight>
                <a:srgbClr val="CFE2F3"/>
              </a:highlight>
              <a:latin typeface="Playfair Display Medium"/>
              <a:ea typeface="Playfair Display Medium"/>
              <a:cs typeface="Playfair Display Medium"/>
              <a:sym typeface="Playfair Display Medium"/>
            </a:endParaRPr>
          </a:p>
          <a:p>
            <a:pPr indent="0" lvl="0" marL="457200" rtl="0" algn="l">
              <a:spcBef>
                <a:spcPts val="0"/>
              </a:spcBef>
              <a:spcAft>
                <a:spcPts val="0"/>
              </a:spcAft>
              <a:buNone/>
            </a:pPr>
            <a:r>
              <a:t/>
            </a:r>
            <a:endParaRPr sz="1350">
              <a:solidFill>
                <a:srgbClr val="000000"/>
              </a:solidFill>
              <a:highlight>
                <a:srgbClr val="CFE2F3"/>
              </a:highlight>
              <a:latin typeface="Playfair Display Medium"/>
              <a:ea typeface="Playfair Display Medium"/>
              <a:cs typeface="Playfair Display Medium"/>
              <a:sym typeface="Playfair Display Medium"/>
            </a:endParaRPr>
          </a:p>
          <a:p>
            <a:pPr indent="-314325" lvl="0" marL="457200" rtl="0" algn="l">
              <a:spcBef>
                <a:spcPts val="0"/>
              </a:spcBef>
              <a:spcAft>
                <a:spcPts val="0"/>
              </a:spcAft>
              <a:buClr>
                <a:srgbClr val="000000"/>
              </a:buClr>
              <a:buSzPts val="1350"/>
              <a:buChar char="●"/>
            </a:pPr>
            <a:r>
              <a:rPr lang="en" sz="1350">
                <a:solidFill>
                  <a:srgbClr val="000000"/>
                </a:solidFill>
                <a:highlight>
                  <a:srgbClr val="CFE2F3"/>
                </a:highlight>
                <a:latin typeface="Playfair Display Medium"/>
                <a:ea typeface="Playfair Display Medium"/>
                <a:cs typeface="Playfair Display Medium"/>
                <a:sym typeface="Playfair Display Medium"/>
              </a:rPr>
              <a:t>The image is divided i</a:t>
            </a:r>
            <a:r>
              <a:rPr lang="en" sz="1350">
                <a:solidFill>
                  <a:srgbClr val="000000"/>
                </a:solidFill>
                <a:highlight>
                  <a:srgbClr val="CFE2F3"/>
                </a:highlight>
                <a:latin typeface="Playfair Display Medium"/>
                <a:ea typeface="Playfair Display Medium"/>
                <a:cs typeface="Playfair Display Medium"/>
                <a:sym typeface="Playfair Display Medium"/>
              </a:rPr>
              <a:t>nto regions and this way this predicts bounding boxes and probabilities for each region. </a:t>
            </a:r>
            <a:endParaRPr sz="1350">
              <a:solidFill>
                <a:srgbClr val="000000"/>
              </a:solidFill>
              <a:highlight>
                <a:srgbClr val="CFE2F3"/>
              </a:highlight>
              <a:latin typeface="Playfair Display Medium"/>
              <a:ea typeface="Playfair Display Medium"/>
              <a:cs typeface="Playfair Display Medium"/>
              <a:sym typeface="Playfair Display Medium"/>
            </a:endParaRPr>
          </a:p>
          <a:p>
            <a:pPr indent="0" lvl="0" marL="457200" rtl="0" algn="l">
              <a:spcBef>
                <a:spcPts val="0"/>
              </a:spcBef>
              <a:spcAft>
                <a:spcPts val="0"/>
              </a:spcAft>
              <a:buNone/>
            </a:pPr>
            <a:r>
              <a:t/>
            </a:r>
            <a:endParaRPr sz="1350">
              <a:solidFill>
                <a:srgbClr val="000000"/>
              </a:solidFill>
              <a:highlight>
                <a:srgbClr val="CFE2F3"/>
              </a:highlight>
              <a:latin typeface="Playfair Display Medium"/>
              <a:ea typeface="Playfair Display Medium"/>
              <a:cs typeface="Playfair Display Medium"/>
              <a:sym typeface="Playfair Display Medium"/>
            </a:endParaRPr>
          </a:p>
          <a:p>
            <a:pPr indent="-314325" lvl="0" marL="457200" rtl="0" algn="l">
              <a:lnSpc>
                <a:spcPct val="100000"/>
              </a:lnSpc>
              <a:spcBef>
                <a:spcPts val="0"/>
              </a:spcBef>
              <a:spcAft>
                <a:spcPts val="0"/>
              </a:spcAft>
              <a:buClr>
                <a:srgbClr val="000000"/>
              </a:buClr>
              <a:buSzPts val="1350"/>
              <a:buFont typeface="Playfair Display Medium"/>
              <a:buChar char="●"/>
            </a:pPr>
            <a:r>
              <a:rPr lang="en" sz="1350">
                <a:highlight>
                  <a:srgbClr val="CFE2F3"/>
                </a:highlight>
                <a:latin typeface="Playfair Display Medium"/>
                <a:ea typeface="Playfair Display Medium"/>
                <a:cs typeface="Playfair Display Medium"/>
                <a:sym typeface="Playfair Display Medium"/>
              </a:rPr>
              <a:t>The image that is basically the input should come from a higher angle camera so as to overcome the problem of 3D distance. But if  the camera angle is too high it could create problems in detecting the social distance.  So therefore,  there should be a balance between both. </a:t>
            </a:r>
            <a:endParaRPr sz="1350">
              <a:solidFill>
                <a:srgbClr val="000000"/>
              </a:solidFill>
              <a:highlight>
                <a:srgbClr val="CFE2F3"/>
              </a:highlight>
              <a:latin typeface="Playfair Display Medium"/>
              <a:ea typeface="Playfair Display Medium"/>
              <a:cs typeface="Playfair Display Medium"/>
              <a:sym typeface="Playfair Display Medium"/>
            </a:endParaRPr>
          </a:p>
          <a:p>
            <a:pPr indent="0" lvl="0" marL="0" rtl="0" algn="l">
              <a:spcBef>
                <a:spcPts val="0"/>
              </a:spcBef>
              <a:spcAft>
                <a:spcPts val="0"/>
              </a:spcAft>
              <a:buNone/>
            </a:pPr>
            <a:r>
              <a:rPr lang="en" sz="1350">
                <a:solidFill>
                  <a:srgbClr val="000000"/>
                </a:solidFill>
                <a:highlight>
                  <a:srgbClr val="FFFFFF"/>
                </a:highlight>
                <a:latin typeface="Playfair Display Medium"/>
                <a:ea typeface="Playfair Display Medium"/>
                <a:cs typeface="Playfair Display Medium"/>
                <a:sym typeface="Playfair Display Medium"/>
              </a:rPr>
              <a:t>                                                                                                                                                                                                   </a:t>
            </a:r>
            <a:endParaRPr sz="1350">
              <a:solidFill>
                <a:srgbClr val="000000"/>
              </a:solidFill>
              <a:highlight>
                <a:srgbClr val="FFFFFF"/>
              </a:highlight>
              <a:latin typeface="Playfair Display Medium"/>
              <a:ea typeface="Playfair Display Medium"/>
              <a:cs typeface="Playfair Display Medium"/>
              <a:sym typeface="Playfair Display Medium"/>
            </a:endParaRPr>
          </a:p>
          <a:p>
            <a:pPr indent="0" lvl="0" marL="0" rtl="0" algn="l">
              <a:spcBef>
                <a:spcPts val="0"/>
              </a:spcBef>
              <a:spcAft>
                <a:spcPts val="0"/>
              </a:spcAft>
              <a:buNone/>
            </a:pPr>
            <a:r>
              <a:t/>
            </a:r>
            <a:endParaRPr sz="1350">
              <a:solidFill>
                <a:srgbClr val="000000"/>
              </a:solidFill>
              <a:highlight>
                <a:srgbClr val="FFFFFF"/>
              </a:highlight>
              <a:latin typeface="Playfair Display Medium"/>
              <a:ea typeface="Playfair Display Medium"/>
              <a:cs typeface="Playfair Display Medium"/>
              <a:sym typeface="Playfair Display Medium"/>
            </a:endParaRPr>
          </a:p>
          <a:p>
            <a:pPr indent="0" lvl="0" marL="0" rtl="0" algn="l">
              <a:spcBef>
                <a:spcPts val="0"/>
              </a:spcBef>
              <a:spcAft>
                <a:spcPts val="1200"/>
              </a:spcAft>
              <a:buNone/>
            </a:pPr>
            <a:r>
              <a:t/>
            </a:r>
            <a:endParaRPr sz="1350">
              <a:latin typeface="Playfair Display Medium"/>
              <a:ea typeface="Playfair Display Medium"/>
              <a:cs typeface="Playfair Display Medium"/>
              <a:sym typeface="Playfair Display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202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Methodology </a:t>
            </a:r>
            <a:endParaRPr sz="3200"/>
          </a:p>
        </p:txBody>
      </p:sp>
      <p:sp>
        <p:nvSpPr>
          <p:cNvPr id="77" name="Google Shape;77;p16"/>
          <p:cNvSpPr txBox="1"/>
          <p:nvPr>
            <p:ph idx="1" type="body"/>
          </p:nvPr>
        </p:nvSpPr>
        <p:spPr>
          <a:xfrm>
            <a:off x="311700" y="1101925"/>
            <a:ext cx="5712900" cy="3334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Font typeface="Playfair Display Medium"/>
              <a:buChar char="●"/>
            </a:pPr>
            <a:r>
              <a:rPr lang="en" sz="1350">
                <a:highlight>
                  <a:srgbClr val="CFE2F3"/>
                </a:highlight>
                <a:latin typeface="Playfair Display Medium"/>
                <a:ea typeface="Playfair Display Medium"/>
                <a:cs typeface="Playfair Display Medium"/>
                <a:sym typeface="Playfair Display Medium"/>
              </a:rPr>
              <a:t>The system generates an output  which consists of  bounding boxes which are weighted by the predicted probabilities also known as probability weights. </a:t>
            </a:r>
            <a:endParaRPr sz="1350">
              <a:highlight>
                <a:srgbClr val="CFE2F3"/>
              </a:highlight>
              <a:latin typeface="Playfair Display Medium"/>
              <a:ea typeface="Playfair Display Medium"/>
              <a:cs typeface="Playfair Display Medium"/>
              <a:sym typeface="Playfair Display Medium"/>
            </a:endParaRPr>
          </a:p>
          <a:p>
            <a:pPr indent="0" lvl="0" marL="457200" rtl="0" algn="l">
              <a:spcBef>
                <a:spcPts val="0"/>
              </a:spcBef>
              <a:spcAft>
                <a:spcPts val="0"/>
              </a:spcAft>
              <a:buNone/>
            </a:pPr>
            <a:r>
              <a:t/>
            </a:r>
            <a:endParaRPr sz="1350">
              <a:highlight>
                <a:srgbClr val="CFE2F3"/>
              </a:highlight>
              <a:latin typeface="Playfair Display Medium"/>
              <a:ea typeface="Playfair Display Medium"/>
              <a:cs typeface="Playfair Display Medium"/>
              <a:sym typeface="Playfair Display Medium"/>
            </a:endParaRPr>
          </a:p>
          <a:p>
            <a:pPr indent="-314325" lvl="0" marL="457200" rtl="0" algn="l">
              <a:lnSpc>
                <a:spcPct val="100000"/>
              </a:lnSpc>
              <a:spcBef>
                <a:spcPts val="0"/>
              </a:spcBef>
              <a:spcAft>
                <a:spcPts val="0"/>
              </a:spcAft>
              <a:buSzPts val="1350"/>
              <a:buFont typeface="Playfair Display Medium"/>
              <a:buChar char="●"/>
            </a:pPr>
            <a:r>
              <a:rPr lang="en" sz="1350">
                <a:highlight>
                  <a:srgbClr val="CFE2F3"/>
                </a:highlight>
                <a:latin typeface="Playfair Display Medium"/>
                <a:ea typeface="Playfair Display Medium"/>
                <a:cs typeface="Playfair Display Medium"/>
                <a:sym typeface="Playfair Display Medium"/>
              </a:rPr>
              <a:t>The output video highlights people violating covid protocols by marking a Red and Green rectangle around them. This is done by calculating the social distance between two individuals and the social distance is actually the threshold. </a:t>
            </a:r>
            <a:endParaRPr sz="1350">
              <a:highlight>
                <a:srgbClr val="CFE2F3"/>
              </a:highlight>
              <a:latin typeface="Playfair Display Medium"/>
              <a:ea typeface="Playfair Display Medium"/>
              <a:cs typeface="Playfair Display Medium"/>
              <a:sym typeface="Playfair Display Medium"/>
            </a:endParaRPr>
          </a:p>
          <a:p>
            <a:pPr indent="0" lvl="0" marL="457200" rtl="0" algn="l">
              <a:lnSpc>
                <a:spcPct val="100000"/>
              </a:lnSpc>
              <a:spcBef>
                <a:spcPts val="0"/>
              </a:spcBef>
              <a:spcAft>
                <a:spcPts val="0"/>
              </a:spcAft>
              <a:buNone/>
            </a:pPr>
            <a:r>
              <a:t/>
            </a:r>
            <a:endParaRPr sz="1350">
              <a:highlight>
                <a:srgbClr val="CFE2F3"/>
              </a:highlight>
              <a:latin typeface="Playfair Display Medium"/>
              <a:ea typeface="Playfair Display Medium"/>
              <a:cs typeface="Playfair Display Medium"/>
              <a:sym typeface="Playfair Display Medium"/>
            </a:endParaRPr>
          </a:p>
          <a:p>
            <a:pPr indent="-314325" lvl="0" marL="457200" rtl="0" algn="l">
              <a:lnSpc>
                <a:spcPct val="100000"/>
              </a:lnSpc>
              <a:spcBef>
                <a:spcPts val="0"/>
              </a:spcBef>
              <a:spcAft>
                <a:spcPts val="0"/>
              </a:spcAft>
              <a:buSzPts val="1350"/>
              <a:buFont typeface="Playfair Display Medium"/>
              <a:buChar char="●"/>
            </a:pPr>
            <a:r>
              <a:rPr lang="en" sz="1350">
                <a:highlight>
                  <a:srgbClr val="CFE2F3"/>
                </a:highlight>
                <a:latin typeface="Playfair Display Medium"/>
                <a:ea typeface="Playfair Display Medium"/>
                <a:cs typeface="Playfair Display Medium"/>
                <a:sym typeface="Playfair Display Medium"/>
              </a:rPr>
              <a:t>Green rectangles represent people being at safe distance from the public while red ones represent covid protocol violators.</a:t>
            </a:r>
            <a:endParaRPr sz="1350">
              <a:highlight>
                <a:srgbClr val="CFE2F3"/>
              </a:highlight>
              <a:latin typeface="Playfair Display Medium"/>
              <a:ea typeface="Playfair Display Medium"/>
              <a:cs typeface="Playfair Display Medium"/>
              <a:sym typeface="Playfair Display Medium"/>
            </a:endParaRPr>
          </a:p>
          <a:p>
            <a:pPr indent="0" lvl="0" marL="457200" rtl="0" algn="l">
              <a:lnSpc>
                <a:spcPct val="100000"/>
              </a:lnSpc>
              <a:spcBef>
                <a:spcPts val="0"/>
              </a:spcBef>
              <a:spcAft>
                <a:spcPts val="0"/>
              </a:spcAft>
              <a:buNone/>
            </a:pPr>
            <a:r>
              <a:t/>
            </a:r>
            <a:endParaRPr sz="1350">
              <a:highlight>
                <a:srgbClr val="CFE2F3"/>
              </a:highlight>
              <a:latin typeface="Playfair Display Medium"/>
              <a:ea typeface="Playfair Display Medium"/>
              <a:cs typeface="Playfair Display Medium"/>
              <a:sym typeface="Playfair Display Medium"/>
            </a:endParaRPr>
          </a:p>
          <a:p>
            <a:pPr indent="-314325" lvl="0" marL="457200" rtl="0" algn="l">
              <a:lnSpc>
                <a:spcPct val="100000"/>
              </a:lnSpc>
              <a:spcBef>
                <a:spcPts val="0"/>
              </a:spcBef>
              <a:spcAft>
                <a:spcPts val="0"/>
              </a:spcAft>
              <a:buSzPts val="1350"/>
              <a:buFont typeface="Playfair Display Medium"/>
              <a:buChar char="●"/>
            </a:pPr>
            <a:r>
              <a:rPr lang="en" sz="1350">
                <a:highlight>
                  <a:srgbClr val="CFE2F3"/>
                </a:highlight>
                <a:latin typeface="Playfair Display Medium"/>
                <a:ea typeface="Playfair Display Medium"/>
                <a:cs typeface="Playfair Display Medium"/>
                <a:sym typeface="Playfair Display Medium"/>
              </a:rPr>
              <a:t>Our approach also focused on mask detection. But there are few challenges with mask detection : beard on one's face could confused the machine.  Also this is majorly effective when the face detection is accurate (done through opencv).</a:t>
            </a:r>
            <a:endParaRPr sz="1350">
              <a:highlight>
                <a:srgbClr val="CFE2F3"/>
              </a:highlight>
              <a:latin typeface="Playfair Display Medium"/>
              <a:ea typeface="Playfair Display Medium"/>
              <a:cs typeface="Playfair Display Medium"/>
              <a:sym typeface="Playfair Display Medium"/>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977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Demo</a:t>
            </a:r>
            <a:endParaRPr sz="3200"/>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200"/>
              </a:spcBef>
              <a:spcAft>
                <a:spcPts val="0"/>
              </a:spcAft>
              <a:buNone/>
            </a:pPr>
            <a:r>
              <a:rPr lang="en" sz="1500"/>
              <a:t>The videos have to be in a way so that the issue of 3d distance is solved, that is, cameras need to take the overhead view of the surroundings. Below is the link for the video we used in our model to monitor social distancing :</a:t>
            </a:r>
            <a:endParaRPr sz="1500">
              <a:highlight>
                <a:schemeClr val="lt1"/>
              </a:highlight>
            </a:endParaRPr>
          </a:p>
          <a:p>
            <a:pPr indent="0" lvl="0" marL="0" rtl="0" algn="l">
              <a:spcBef>
                <a:spcPts val="1200"/>
              </a:spcBef>
              <a:spcAft>
                <a:spcPts val="1200"/>
              </a:spcAft>
              <a:buNone/>
            </a:pPr>
            <a:r>
              <a:rPr lang="en" sz="2200" u="sng">
                <a:solidFill>
                  <a:schemeClr val="hlink"/>
                </a:solidFill>
                <a:highlight>
                  <a:srgbClr val="FFF2CC"/>
                </a:highlight>
                <a:hlinkClick r:id="rId3"/>
              </a:rPr>
              <a:t>https://vimeo.com/530909999?embedded=true&amp;source=vimeo_logo&amp;owner=136871050</a:t>
            </a:r>
            <a:r>
              <a:rPr lang="en" sz="2200">
                <a:highlight>
                  <a:srgbClr val="FFF2CC"/>
                </a:highlight>
              </a:rPr>
              <a:t> </a:t>
            </a:r>
            <a:endParaRPr sz="2200">
              <a:highlight>
                <a:srgbClr val="FFF2CC"/>
              </a:highlight>
            </a:endParaRPr>
          </a:p>
        </p:txBody>
      </p:sp>
      <p:pic>
        <p:nvPicPr>
          <p:cNvPr id="84" name="Google Shape;84;p17"/>
          <p:cNvPicPr preferRelativeResize="0"/>
          <p:nvPr/>
        </p:nvPicPr>
        <p:blipFill>
          <a:blip r:embed="rId4">
            <a:alphaModFix/>
          </a:blip>
          <a:stretch>
            <a:fillRect/>
          </a:stretch>
        </p:blipFill>
        <p:spPr>
          <a:xfrm rot="-199031">
            <a:off x="4637437" y="2949614"/>
            <a:ext cx="3804679" cy="23718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30"/>
              <a:t>Experimental results</a:t>
            </a:r>
            <a:r>
              <a:rPr lang="en" sz="3230"/>
              <a:t> </a:t>
            </a:r>
            <a:endParaRPr sz="3230"/>
          </a:p>
        </p:txBody>
      </p:sp>
      <p:sp>
        <p:nvSpPr>
          <p:cNvPr id="90" name="Google Shape;90;p18"/>
          <p:cNvSpPr txBox="1"/>
          <p:nvPr>
            <p:ph idx="1" type="body"/>
          </p:nvPr>
        </p:nvSpPr>
        <p:spPr>
          <a:xfrm>
            <a:off x="416700" y="1296375"/>
            <a:ext cx="3686400" cy="3740700"/>
          </a:xfrm>
          <a:prstGeom prst="rect">
            <a:avLst/>
          </a:prstGeom>
        </p:spPr>
        <p:txBody>
          <a:bodyPr anchorCtr="0" anchor="t" bIns="91425" lIns="91425" spcFirstLastPara="1" rIns="91425" wrap="square" tIns="91425">
            <a:normAutofit lnSpcReduction="10000"/>
          </a:bodyPr>
          <a:lstStyle/>
          <a:p>
            <a:pPr indent="-314325" lvl="0" marL="457200" rtl="0" algn="l">
              <a:spcBef>
                <a:spcPts val="0"/>
              </a:spcBef>
              <a:spcAft>
                <a:spcPts val="0"/>
              </a:spcAft>
              <a:buClr>
                <a:srgbClr val="000000"/>
              </a:buClr>
              <a:buSzPts val="1350"/>
              <a:buFont typeface="Roboto"/>
              <a:buChar char="●"/>
            </a:pPr>
            <a:r>
              <a:rPr lang="en" sz="1350">
                <a:solidFill>
                  <a:srgbClr val="000000"/>
                </a:solidFill>
                <a:highlight>
                  <a:srgbClr val="FFF2CC"/>
                </a:highlight>
                <a:latin typeface="Roboto"/>
                <a:ea typeface="Roboto"/>
                <a:cs typeface="Roboto"/>
                <a:sym typeface="Roboto"/>
              </a:rPr>
              <a:t>The pre-trained model delivers near perfect results and detects various sized persons bounding boxes as shown with red and green rectangles. </a:t>
            </a:r>
            <a:endParaRPr sz="1350">
              <a:solidFill>
                <a:srgbClr val="000000"/>
              </a:solidFill>
              <a:highlight>
                <a:srgbClr val="FFF2CC"/>
              </a:highlight>
              <a:latin typeface="Roboto"/>
              <a:ea typeface="Roboto"/>
              <a:cs typeface="Roboto"/>
              <a:sym typeface="Roboto"/>
            </a:endParaRPr>
          </a:p>
          <a:p>
            <a:pPr indent="0" lvl="0" marL="457200" rtl="0" algn="l">
              <a:spcBef>
                <a:spcPts val="0"/>
              </a:spcBef>
              <a:spcAft>
                <a:spcPts val="0"/>
              </a:spcAft>
              <a:buNone/>
            </a:pPr>
            <a:r>
              <a:t/>
            </a:r>
            <a:endParaRPr sz="1350">
              <a:solidFill>
                <a:srgbClr val="000000"/>
              </a:solidFill>
              <a:highlight>
                <a:srgbClr val="FFF2CC"/>
              </a:highlight>
              <a:latin typeface="Roboto"/>
              <a:ea typeface="Roboto"/>
              <a:cs typeface="Roboto"/>
              <a:sym typeface="Roboto"/>
            </a:endParaRPr>
          </a:p>
          <a:p>
            <a:pPr indent="-314325" lvl="0" marL="457200" rtl="0" algn="l">
              <a:spcBef>
                <a:spcPts val="0"/>
              </a:spcBef>
              <a:spcAft>
                <a:spcPts val="0"/>
              </a:spcAft>
              <a:buClr>
                <a:srgbClr val="000000"/>
              </a:buClr>
              <a:buSzPts val="1350"/>
              <a:buFont typeface="Roboto"/>
              <a:buChar char="●"/>
            </a:pPr>
            <a:r>
              <a:rPr lang="en" sz="1350">
                <a:solidFill>
                  <a:srgbClr val="000000"/>
                </a:solidFill>
                <a:highlight>
                  <a:srgbClr val="FFF2CC"/>
                </a:highlight>
                <a:latin typeface="Roboto"/>
                <a:ea typeface="Roboto"/>
                <a:cs typeface="Roboto"/>
                <a:sym typeface="Roboto"/>
              </a:rPr>
              <a:t>If people are too close to each other the model effectively detects the breach of social distancing between them and appropriately marks the bounding boxes as red or green rectangles.</a:t>
            </a:r>
            <a:endParaRPr sz="1350">
              <a:solidFill>
                <a:srgbClr val="000000"/>
              </a:solidFill>
              <a:highlight>
                <a:srgbClr val="FFF2CC"/>
              </a:highlight>
              <a:latin typeface="Roboto"/>
              <a:ea typeface="Roboto"/>
              <a:cs typeface="Roboto"/>
              <a:sym typeface="Roboto"/>
            </a:endParaRPr>
          </a:p>
          <a:p>
            <a:pPr indent="0" lvl="0" marL="457200" rtl="0" algn="l">
              <a:spcBef>
                <a:spcPts val="0"/>
              </a:spcBef>
              <a:spcAft>
                <a:spcPts val="0"/>
              </a:spcAft>
              <a:buNone/>
            </a:pPr>
            <a:r>
              <a:t/>
            </a:r>
            <a:endParaRPr sz="1350">
              <a:solidFill>
                <a:srgbClr val="000000"/>
              </a:solidFill>
              <a:highlight>
                <a:srgbClr val="FFF2CC"/>
              </a:highlight>
              <a:latin typeface="Roboto"/>
              <a:ea typeface="Roboto"/>
              <a:cs typeface="Roboto"/>
              <a:sym typeface="Roboto"/>
            </a:endParaRPr>
          </a:p>
          <a:p>
            <a:pPr indent="-314325" lvl="0" marL="457200" rtl="0" algn="l">
              <a:spcBef>
                <a:spcPts val="0"/>
              </a:spcBef>
              <a:spcAft>
                <a:spcPts val="0"/>
              </a:spcAft>
              <a:buClr>
                <a:srgbClr val="000000"/>
              </a:buClr>
              <a:buSzPts val="1350"/>
              <a:buFont typeface="Roboto"/>
              <a:buChar char="●"/>
            </a:pPr>
            <a:r>
              <a:rPr lang="en" sz="1350">
                <a:solidFill>
                  <a:srgbClr val="000000"/>
                </a:solidFill>
                <a:highlight>
                  <a:srgbClr val="FFF2CC"/>
                </a:highlight>
                <a:latin typeface="Roboto"/>
                <a:ea typeface="Roboto"/>
                <a:cs typeface="Roboto"/>
                <a:sym typeface="Roboto"/>
              </a:rPr>
              <a:t>People at distances lesser than the social distance threshold appear in red rectangles and others appear in green rectangles.</a:t>
            </a:r>
            <a:endParaRPr sz="1350">
              <a:solidFill>
                <a:srgbClr val="000000"/>
              </a:solidFill>
              <a:highlight>
                <a:srgbClr val="FFF2CC"/>
              </a:highlight>
              <a:latin typeface="Roboto"/>
              <a:ea typeface="Roboto"/>
              <a:cs typeface="Roboto"/>
              <a:sym typeface="Roboto"/>
            </a:endParaRPr>
          </a:p>
          <a:p>
            <a:pPr indent="0" lvl="0" marL="457200" rtl="0" algn="l">
              <a:spcBef>
                <a:spcPts val="0"/>
              </a:spcBef>
              <a:spcAft>
                <a:spcPts val="0"/>
              </a:spcAft>
              <a:buNone/>
            </a:pPr>
            <a:r>
              <a:t/>
            </a:r>
            <a:endParaRPr sz="1350">
              <a:solidFill>
                <a:srgbClr val="000000"/>
              </a:solidFill>
              <a:highlight>
                <a:srgbClr val="FFF2CC"/>
              </a:highlight>
              <a:latin typeface="Roboto"/>
              <a:ea typeface="Roboto"/>
              <a:cs typeface="Roboto"/>
              <a:sym typeface="Roboto"/>
            </a:endParaRPr>
          </a:p>
        </p:txBody>
      </p:sp>
      <p:pic>
        <p:nvPicPr>
          <p:cNvPr id="91" name="Google Shape;91;p18"/>
          <p:cNvPicPr preferRelativeResize="0"/>
          <p:nvPr/>
        </p:nvPicPr>
        <p:blipFill>
          <a:blip r:embed="rId3">
            <a:alphaModFix/>
          </a:blip>
          <a:stretch>
            <a:fillRect/>
          </a:stretch>
        </p:blipFill>
        <p:spPr>
          <a:xfrm>
            <a:off x="4572000" y="1123275"/>
            <a:ext cx="4001150" cy="314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2652600" y="1605400"/>
            <a:ext cx="38388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highlight>
                  <a:schemeClr val="accent4"/>
                </a:highlight>
              </a:rPr>
              <a:t>Thank you!</a:t>
            </a:r>
            <a:endParaRPr sz="6000">
              <a:highlight>
                <a:schemeClr val="accent4"/>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