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4B2AC1-F098-415D-844C-34F37E3211F9}" v="2" dt="2025-04-14T13:24:29.86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38" y="4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CFAE5-ADF6-4A84-8EA5-0D21F6BA36C9}" type="datetimeFigureOut">
              <a:rPr lang="en-IN" smtClean="0"/>
              <a:t>14-04-2025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5D675-1F46-4B87-A5F8-67DB0C31E211}"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F7CE75-2696-426B-A7C6-7629D8CF2437}" type="datetime1">
              <a:rPr lang="en-IN" smtClean="0"/>
              <a:t>14-04-2025</a:t>
            </a:fld>
            <a:endParaRPr lang="en-IN"/>
          </a:p>
        </p:txBody>
      </p:sp>
      <p:sp>
        <p:nvSpPr>
          <p:cNvPr id="5" name="Footer Placeholder 4"/>
          <p:cNvSpPr>
            <a:spLocks noGrp="1"/>
          </p:cNvSpPr>
          <p:nvPr>
            <p:ph type="ftr" sz="quarter" idx="11"/>
          </p:nvPr>
        </p:nvSpPr>
        <p:spPr/>
        <p:txBody>
          <a:bodyPr/>
          <a:lstStyle/>
          <a:p>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228FF-BE53-47F7-B430-409A097CA437}" type="datetime1">
              <a:rPr lang="en-IN" smtClean="0"/>
              <a:t>14-04-2025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65DF8-C87B-4AA2-B81E-F9B41C3DE973}" type="datetime1">
              <a:rPr lang="en-IN" smtClean="0"/>
              <a:t>14-04-2025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3031343-E99C-4C22-AAE8-C343A811CECF}" type="datetime1">
              <a:rPr lang="en-IN" smtClean="0"/>
              <a:t>14-04-2025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5CDC9B-DBC7-4258-BEB9-733492353AF9}" type="datetime1">
              <a:rPr lang="en-IN" smtClean="0"/>
              <a:t>14-04-2025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3C6488-E703-4AFF-AB60-B11F0E50C7BC}" type="datetime1">
              <a:rPr lang="en-IN" smtClean="0"/>
              <a:t>14-04-2025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63479-18BA-4E37-9716-A08D210E9EC7}" type="datetime1">
              <a:rPr lang="en-IN" smtClean="0"/>
              <a:t>14-04-2025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93EE77-AAE2-43CD-9ABE-9DB80FB4FF84}"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F7E75-1528-41FC-88CA-CFEB217670A5}" type="datetime1">
              <a:rPr lang="en-IN" smtClean="0"/>
              <a:t>14-04-2025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93EE77-AAE2-43CD-9ABE-9DB80FB4FF84}"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lvl1pPr>
              <a:defRPr sz="40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normAutofit/>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6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28F0E0-2234-4197-A558-6EA21AC7A0A0}" type="datetime1">
              <a:rPr lang="en-IN" smtClean="0"/>
              <a:t>14-04-2025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userDrawn="1"/>
        </p:nvSpPr>
        <p:spPr bwMode="auto">
          <a:xfrm rot="10800000" flipV="1">
            <a:off x="10587856" y="6247184"/>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1222029" y="6338155"/>
            <a:ext cx="779767" cy="365125"/>
          </a:xfrm>
        </p:spPr>
        <p:txBody>
          <a:bodyPr/>
          <a:lstStyle>
            <a:lvl1pPr>
              <a:defRPr>
                <a:solidFill>
                  <a:schemeClr val="bg1"/>
                </a:solidFill>
              </a:defRPr>
            </a:lvl1pPr>
          </a:lstStyle>
          <a:p>
            <a:fld id="{A575ECA5-96F4-415B-9B7B-F5BEE4B08E09}" type="slidenum">
              <a:rPr lang="en-IN" smtClean="0"/>
              <a:t>‹#›</a:t>
            </a:fld>
            <a:endParaRPr lang="en-IN" dirty="0"/>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710" y="0"/>
            <a:ext cx="1457325" cy="1243013"/>
          </a:xfrm>
          <a:prstGeom prst="rect">
            <a:avLst/>
          </a:prstGeom>
        </p:spPr>
      </p:pic>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03395" y="-394223"/>
            <a:ext cx="1017037" cy="180806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33316-F1D2-4CFB-B3A8-36FF84D60DC1}" type="datetime1">
              <a:rPr lang="en-IN" smtClean="0"/>
              <a:t>14-04-2025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EDD2DD-462B-4CBA-AA0A-8301F8EE9842}" type="datetime1">
              <a:rPr lang="en-IN" smtClean="0"/>
              <a:t>14-04-2025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193EE77-AAE2-43CD-9ABE-9DB80FB4FF84}"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6F0FB0-DEC5-44F8-B224-7DEA76B58BCE}" type="datetime1">
              <a:rPr lang="en-IN" smtClean="0"/>
              <a:t>14-04-2025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193EE77-AAE2-43CD-9ABE-9DB80FB4FF84}"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2151C4-12AA-486A-8A73-FD7CDFC9A495}" type="datetime1">
              <a:rPr lang="en-IN" smtClean="0"/>
              <a:t>14-04-2025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193EE77-AAE2-43CD-9ABE-9DB80FB4FF84}"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4A1EF-1C77-4320-9664-16BFC03E4F4D}" type="datetime1">
              <a:rPr lang="en-IN" smtClean="0"/>
              <a:t>14-04-2025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193EE77-AAE2-43CD-9ABE-9DB80FB4FF84}"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01BE58-E9FD-47D2-91AC-7CE0251A25B2}" type="datetime1">
              <a:rPr lang="en-IN" smtClean="0"/>
              <a:t>14-04-2025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193EE77-AAE2-43CD-9ABE-9DB80FB4FF84}"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071803-78DB-4882-8A70-E311DA0EF9FC}" type="datetime1">
              <a:rPr lang="en-IN" smtClean="0"/>
              <a:t>14-04-2025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858841-AB6D-42AC-A9E1-E0D97A1068DD}" type="datetime1">
              <a:rPr lang="en-IN" smtClean="0"/>
              <a:t>14-04-2025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193EE77-AAE2-43CD-9ABE-9DB80FB4FF84}"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healthcareai.com/medicarechatbo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ejalbhawsar26" TargetMode="External"/><Relationship Id="rId2" Type="http://schemas.openxmlformats.org/officeDocument/2006/relationships/hyperlink" Target="https://github.com/Himanshupatidar2005" TargetMode="External"/><Relationship Id="rId1" Type="http://schemas.openxmlformats.org/officeDocument/2006/relationships/slideLayout" Target="../slideLayouts/slideLayout2.xml"/><Relationship Id="rId4" Type="http://schemas.openxmlformats.org/officeDocument/2006/relationships/hyperlink" Target="https://github.com/Aditimodi2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1221" y="1133061"/>
            <a:ext cx="8915399" cy="2511551"/>
          </a:xfrm>
        </p:spPr>
        <p:txBody>
          <a:bodyPr>
            <a:normAutofit fontScale="90000"/>
          </a:bodyPr>
          <a:lstStyle/>
          <a:p>
            <a:pPr algn="ct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sz="3100" dirty="0">
                <a:latin typeface="Times New Roman" panose="02020603050405020304" pitchFamily="18" charset="0"/>
                <a:cs typeface="Times New Roman" panose="02020603050405020304" pitchFamily="18" charset="0"/>
              </a:rPr>
              <a:t>Synopsis Presentation</a:t>
            </a:r>
            <a:br>
              <a:rPr lang="en-IN" sz="3100" dirty="0">
                <a:latin typeface="Times New Roman" panose="02020603050405020304" pitchFamily="18" charset="0"/>
                <a:cs typeface="Times New Roman" panose="02020603050405020304" pitchFamily="18" charset="0"/>
              </a:rPr>
            </a:br>
            <a:r>
              <a:rPr lang="en-IN" sz="3100" dirty="0">
                <a:latin typeface="Times New Roman" panose="02020603050405020304" pitchFamily="18" charset="0"/>
                <a:cs typeface="Times New Roman" panose="02020603050405020304" pitchFamily="18" charset="0"/>
              </a:rPr>
              <a:t>on </a:t>
            </a:r>
            <a:br>
              <a:rPr lang="en-IN" dirty="0">
                <a:latin typeface="Times New Roman" panose="02020603050405020304" pitchFamily="18" charset="0"/>
                <a:cs typeface="Times New Roman" panose="02020603050405020304" pitchFamily="18" charset="0"/>
              </a:rPr>
            </a:br>
            <a:r>
              <a:rPr lang="en-IN" dirty="0" err="1">
                <a:latin typeface="Times New Roman" panose="02020603050405020304" pitchFamily="18" charset="0"/>
                <a:cs typeface="Times New Roman" panose="02020603050405020304" pitchFamily="18" charset="0"/>
              </a:rPr>
              <a:t>Medicure</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375453" y="3747052"/>
            <a:ext cx="9079464" cy="3031435"/>
          </a:xfrm>
        </p:spPr>
        <p:txBody>
          <a:bodyPr>
            <a:normAutofit lnSpcReduction="10000"/>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Guided By:</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sym typeface="+mn-ea"/>
              </a:rPr>
              <a:t>Prof. Ankita Agrawal		</a:t>
            </a:r>
            <a:r>
              <a:rPr lang="en-IN"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sym typeface="+mn-ea"/>
              </a:rPr>
              <a:t>Aditi Modi</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												        Aditi Tiwari</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												        Himanshu Patidar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sym typeface="+mn-ea"/>
              </a:rPr>
              <a:t>											                Sejal </a:t>
            </a:r>
            <a:r>
              <a:rPr lang="en-IN" dirty="0" err="1">
                <a:latin typeface="Times New Roman" panose="02020603050405020304" pitchFamily="18" charset="0"/>
                <a:cs typeface="Times New Roman" panose="02020603050405020304" pitchFamily="18" charset="0"/>
                <a:sym typeface="+mn-ea"/>
              </a:rPr>
              <a:t>Bhawsar</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67059" y="-354166"/>
            <a:ext cx="1175716" cy="209016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975" y="0"/>
            <a:ext cx="1620078" cy="13818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p>
        </p:txBody>
      </p:sp>
      <p:sp>
        <p:nvSpPr>
          <p:cNvPr id="3" name="Content Placeholder 2"/>
          <p:cNvSpPr>
            <a:spLocks noGrp="1"/>
          </p:cNvSpPr>
          <p:nvPr>
            <p:ph idx="1"/>
          </p:nvPr>
        </p:nvSpPr>
        <p:spPr>
          <a:xfrm>
            <a:off x="2589212" y="1639957"/>
            <a:ext cx="8915400" cy="4363278"/>
          </a:xfrm>
        </p:spPr>
        <p:txBody>
          <a:bodyPr>
            <a:normAutofit/>
          </a:bodyPr>
          <a:lstStyle/>
          <a:p>
            <a:r>
              <a:rPr lang="en-US" altLang="en-US" sz="2000" dirty="0"/>
              <a:t>Symptom Analysis &amp; Health Guidance – Helps users assess symptoms and provides initial medical advice based on AI-driven analysis.</a:t>
            </a:r>
          </a:p>
          <a:p>
            <a:pPr marL="0" indent="0">
              <a:buNone/>
            </a:pPr>
            <a:endParaRPr lang="en-US" altLang="en-US" sz="2000" dirty="0"/>
          </a:p>
          <a:p>
            <a:r>
              <a:rPr lang="en-US" altLang="en-US" sz="2000" dirty="0"/>
              <a:t>Medication Reminders – Sends alerts for timely medication intake, improving adherence to prescribed treatments.</a:t>
            </a:r>
          </a:p>
          <a:p>
            <a:pPr marL="0" indent="0">
              <a:buNone/>
            </a:pPr>
            <a:endParaRPr lang="en-US" altLang="en-US" sz="2000" dirty="0"/>
          </a:p>
          <a:p>
            <a:r>
              <a:rPr lang="en-US" altLang="en-US" sz="2000" dirty="0"/>
              <a:t>Emergency Assistance – Provides emergency helpline numbers, first-aid instructions, and nearby hospital locations.</a:t>
            </a:r>
          </a:p>
          <a:p>
            <a:pPr marL="0" indent="0">
              <a:buNone/>
            </a:pPr>
            <a:endParaRPr lang="en-US" altLang="en-US" sz="2000" dirty="0"/>
          </a:p>
          <a:p>
            <a:r>
              <a:rPr lang="en-US" altLang="en-US" sz="2000" dirty="0"/>
              <a:t>Healthcare Awareness &amp; Education – Offers information on diseases, preventive care, and lifestyle tips to promote better health management.</a:t>
            </a:r>
          </a:p>
          <a:p>
            <a:endParaRPr lang="en-IN" dirty="0"/>
          </a:p>
          <a:p>
            <a:endParaRPr lang="en-IN" dirty="0"/>
          </a:p>
        </p:txBody>
      </p:sp>
      <p:sp>
        <p:nvSpPr>
          <p:cNvPr id="4" name="Slide Number Placeholder 3"/>
          <p:cNvSpPr>
            <a:spLocks noGrp="1"/>
          </p:cNvSpPr>
          <p:nvPr>
            <p:ph type="sldNum" sz="quarter" idx="12"/>
          </p:nvPr>
        </p:nvSpPr>
        <p:spPr/>
        <p:txBody>
          <a:bodyPr/>
          <a:lstStyle/>
          <a:p>
            <a:fld id="{A575ECA5-96F4-415B-9B7B-F5BEE4B08E09}" type="slidenum">
              <a:rPr lang="en-IN" smtClean="0"/>
              <a:t>10</a:t>
            </a:fld>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0342" y="293910"/>
            <a:ext cx="8911687" cy="1280890"/>
          </a:xfrm>
        </p:spPr>
        <p:txBody>
          <a:bodyPr/>
          <a:lstStyle/>
          <a:p>
            <a:r>
              <a:rPr lang="en-IN" dirty="0"/>
              <a:t>REFERENCES</a:t>
            </a:r>
          </a:p>
        </p:txBody>
      </p:sp>
      <p:sp>
        <p:nvSpPr>
          <p:cNvPr id="3" name="Content Placeholder 2"/>
          <p:cNvSpPr>
            <a:spLocks noGrp="1"/>
          </p:cNvSpPr>
          <p:nvPr>
            <p:ph idx="1"/>
          </p:nvPr>
        </p:nvSpPr>
        <p:spPr>
          <a:xfrm>
            <a:off x="2500312" y="977900"/>
            <a:ext cx="8915400" cy="5725380"/>
          </a:xfrm>
        </p:spPr>
        <p:txBody>
          <a:bodyPr>
            <a:normAutofit fontScale="92500" lnSpcReduction="20000"/>
          </a:bodyPr>
          <a:lstStyle/>
          <a:p>
            <a:pPr marL="0" indent="0">
              <a:buNone/>
            </a:pPr>
            <a:r>
              <a:rPr lang="en-IN" dirty="0"/>
              <a:t>1.Book</a:t>
            </a:r>
          </a:p>
          <a:p>
            <a:pPr marL="0" indent="0">
              <a:buNone/>
            </a:pPr>
            <a:r>
              <a:rPr lang="en-IN" dirty="0"/>
              <a:t> S. Kumar, R. Patel, “Medicare Chatbots: Revolutionizing Patient Assistance”, 2nd ed. New York: Healthcare Tech Press, 2024</a:t>
            </a:r>
          </a:p>
          <a:p>
            <a:pPr marL="0" indent="0">
              <a:buNone/>
            </a:pPr>
            <a:r>
              <a:rPr lang="en-IN" dirty="0"/>
              <a:t> 2. Journal Article</a:t>
            </a:r>
          </a:p>
          <a:p>
            <a:pPr marL="0" indent="0">
              <a:buNone/>
            </a:pPr>
            <a:r>
              <a:rPr lang="en-IN" dirty="0"/>
              <a:t> A. Sharma, P. Verma, “Evaluating the effectiveness of AI-powered Medicare chatbots,” Journal of Medical Informatics, vol. 15, no. 2, pp. 78-90, June 2024.</a:t>
            </a:r>
          </a:p>
          <a:p>
            <a:pPr marL="0" indent="0">
              <a:buNone/>
            </a:pPr>
            <a:r>
              <a:rPr lang="en-IN" dirty="0"/>
              <a:t> 3. Conference Papers</a:t>
            </a:r>
          </a:p>
          <a:p>
            <a:pPr marL="0" indent="0">
              <a:buNone/>
            </a:pPr>
            <a:r>
              <a:rPr lang="en-IN" dirty="0"/>
              <a:t>D. Mehta, L. Singh, “Enhancing healthcare accessibility through AI-driven Medicare chatbots,” in Proceedings of the International Conference on HealthTech Innovations, London, UK, 2024, pp. 150-155. </a:t>
            </a:r>
          </a:p>
          <a:p>
            <a:pPr marL="0" indent="0">
              <a:buNone/>
            </a:pPr>
            <a:r>
              <a:rPr lang="en-IN" dirty="0"/>
              <a:t>4. Website </a:t>
            </a:r>
          </a:p>
          <a:p>
            <a:pPr marL="0" indent="0">
              <a:buNone/>
            </a:pPr>
            <a:r>
              <a:rPr lang="en-IN" dirty="0"/>
              <a:t>J. Brown. (2024, Jan. 20). The role of AI chatbots in modern Medicare services [Online]. </a:t>
            </a:r>
          </a:p>
          <a:p>
            <a:pPr marL="0" indent="0">
              <a:buNone/>
            </a:pPr>
            <a:r>
              <a:rPr lang="en-IN" dirty="0"/>
              <a:t>Available: [http://www.healthcareai.com/medicarechatbots](</a:t>
            </a:r>
            <a:r>
              <a:rPr lang="en-IN" dirty="0">
                <a:hlinkClick r:id="rId2"/>
              </a:rPr>
              <a:t>http://www.healthcareai.com/medicarechatbots</a:t>
            </a:r>
            <a:r>
              <a:rPr lang="en-IN" dirty="0"/>
              <a:t>)</a:t>
            </a:r>
          </a:p>
          <a:p>
            <a:pPr marL="0" indent="0">
              <a:buNone/>
            </a:pPr>
            <a:endParaRPr lang="en-IN" dirty="0"/>
          </a:p>
          <a:p>
            <a:endParaRPr lang="en-IN" dirty="0"/>
          </a:p>
          <a:p>
            <a:endParaRPr lang="en-IN" dirty="0"/>
          </a:p>
        </p:txBody>
      </p:sp>
      <p:sp>
        <p:nvSpPr>
          <p:cNvPr id="4" name="Slide Number Placeholder 3"/>
          <p:cNvSpPr>
            <a:spLocks noGrp="1"/>
          </p:cNvSpPr>
          <p:nvPr>
            <p:ph type="sldNum" sz="quarter" idx="12"/>
          </p:nvPr>
        </p:nvSpPr>
        <p:spPr/>
        <p:txBody>
          <a:bodyPr/>
          <a:lstStyle/>
          <a:p>
            <a:fld id="{A575ECA5-96F4-415B-9B7B-F5BEE4B08E09}" type="slidenum">
              <a:rPr lang="en-IN" smtClean="0"/>
              <a:t>11</a:t>
            </a:fld>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GitHub Link</a:t>
            </a:r>
          </a:p>
        </p:txBody>
      </p:sp>
      <p:sp>
        <p:nvSpPr>
          <p:cNvPr id="3" name="Content Placeholder 2"/>
          <p:cNvSpPr>
            <a:spLocks noGrp="1"/>
          </p:cNvSpPr>
          <p:nvPr>
            <p:ph idx="1"/>
          </p:nvPr>
        </p:nvSpPr>
        <p:spPr>
          <a:xfrm>
            <a:off x="2472690" y="1399540"/>
            <a:ext cx="9031605" cy="4603750"/>
          </a:xfrm>
        </p:spPr>
        <p:txBody>
          <a:bodyPr/>
          <a:lstStyle/>
          <a:p>
            <a:pPr marL="12700">
              <a:spcBef>
                <a:spcPts val="100"/>
              </a:spcBef>
            </a:pPr>
            <a:r>
              <a:rPr lang="en-IN" dirty="0"/>
              <a:t> </a:t>
            </a:r>
            <a:r>
              <a:rPr lang="en-IN" u="sng" spc="-10" dirty="0">
                <a:solidFill>
                  <a:srgbClr val="F94817"/>
                </a:solidFill>
                <a:uFill>
                  <a:solidFill>
                    <a:srgbClr val="F94817"/>
                  </a:solidFill>
                </a:uFill>
                <a:latin typeface="Times New Roman" panose="02020603050405020304"/>
                <a:cs typeface="Times New Roman" panose="02020603050405020304"/>
                <a:sym typeface="+mn-ea"/>
              </a:rPr>
              <a:t>https://github.com/Adititiwari169</a:t>
            </a:r>
            <a:endParaRPr lang="en-IN" u="sng" spc="-10" dirty="0">
              <a:solidFill>
                <a:srgbClr val="F94817"/>
              </a:solidFill>
              <a:uFill>
                <a:solidFill>
                  <a:srgbClr val="F94817"/>
                </a:solidFill>
              </a:uFill>
              <a:latin typeface="Times New Roman" panose="02020603050405020304"/>
              <a:cs typeface="Times New Roman" panose="02020603050405020304"/>
            </a:endParaRPr>
          </a:p>
          <a:p>
            <a:pPr marL="12700">
              <a:lnSpc>
                <a:spcPct val="100000"/>
              </a:lnSpc>
              <a:spcBef>
                <a:spcPts val="100"/>
              </a:spcBef>
            </a:pPr>
            <a:r>
              <a:rPr lang="en-IN" u="sng" spc="-10" dirty="0">
                <a:solidFill>
                  <a:srgbClr val="F94817"/>
                </a:solidFill>
                <a:uFill>
                  <a:solidFill>
                    <a:srgbClr val="F94817"/>
                  </a:solidFill>
                </a:uFill>
                <a:latin typeface="Times New Roman" panose="02020603050405020304"/>
                <a:cs typeface="Times New Roman" panose="02020603050405020304"/>
                <a:sym typeface="+mn-ea"/>
                <a:hlinkClick r:id="rId2"/>
              </a:rPr>
              <a:t>  https://github.com/Himanshupatidar2005</a:t>
            </a:r>
            <a:endParaRPr lang="en-IN" u="sng" spc="-10" dirty="0">
              <a:solidFill>
                <a:srgbClr val="F94817"/>
              </a:solidFill>
              <a:uFill>
                <a:solidFill>
                  <a:srgbClr val="F94817"/>
                </a:solidFill>
              </a:uFill>
              <a:latin typeface="Times New Roman" panose="02020603050405020304"/>
              <a:cs typeface="Times New Roman" panose="02020603050405020304"/>
            </a:endParaRPr>
          </a:p>
          <a:p>
            <a:pPr marL="12700">
              <a:spcBef>
                <a:spcPts val="100"/>
              </a:spcBef>
            </a:pPr>
            <a:r>
              <a:rPr lang="en-IN" dirty="0">
                <a:solidFill>
                  <a:srgbClr val="A32E0E"/>
                </a:solidFill>
                <a:latin typeface="Noto Sans Symbols2"/>
                <a:cs typeface="Noto Sans Symbols2"/>
                <a:sym typeface="+mn-ea"/>
              </a:rPr>
              <a:t>  </a:t>
            </a:r>
            <a:r>
              <a:rPr lang="en-IN" u="sng" spc="-10" dirty="0">
                <a:solidFill>
                  <a:srgbClr val="F94817"/>
                </a:solidFill>
                <a:uFill>
                  <a:solidFill>
                    <a:srgbClr val="F94817"/>
                  </a:solidFill>
                </a:uFill>
                <a:latin typeface="Times New Roman" panose="02020603050405020304"/>
                <a:cs typeface="Times New Roman" panose="02020603050405020304"/>
                <a:sym typeface="+mn-ea"/>
                <a:hlinkClick r:id="rId3"/>
              </a:rPr>
              <a:t>https://github.com/Sejalbhawsar26</a:t>
            </a:r>
            <a:endParaRPr lang="en-IN" u="sng" spc="-10" dirty="0">
              <a:solidFill>
                <a:srgbClr val="F94817"/>
              </a:solidFill>
              <a:uFill>
                <a:solidFill>
                  <a:srgbClr val="F94817"/>
                </a:solidFill>
              </a:uFill>
              <a:latin typeface="Times New Roman" panose="02020603050405020304"/>
              <a:cs typeface="Times New Roman" panose="02020603050405020304"/>
            </a:endParaRPr>
          </a:p>
          <a:p>
            <a:pPr marL="12700">
              <a:spcBef>
                <a:spcPts val="100"/>
              </a:spcBef>
            </a:pPr>
            <a:r>
              <a:rPr lang="en-IN" dirty="0">
                <a:solidFill>
                  <a:srgbClr val="A32E0E"/>
                </a:solidFill>
                <a:latin typeface="Noto Sans Symbols2"/>
                <a:cs typeface="Noto Sans Symbols2"/>
                <a:sym typeface="+mn-ea"/>
              </a:rPr>
              <a:t>  </a:t>
            </a:r>
            <a:r>
              <a:rPr lang="en-IN" u="sng" spc="-10" dirty="0">
                <a:solidFill>
                  <a:srgbClr val="F94817"/>
                </a:solidFill>
                <a:uFill>
                  <a:solidFill>
                    <a:srgbClr val="F94817"/>
                  </a:solidFill>
                </a:uFill>
                <a:latin typeface="Times New Roman" panose="02020603050405020304"/>
                <a:cs typeface="Times New Roman" panose="02020603050405020304"/>
                <a:sym typeface="+mn-ea"/>
                <a:hlinkClick r:id="rId4"/>
              </a:rPr>
              <a:t>https://github.com/Aditimodi21</a:t>
            </a:r>
            <a:endParaRPr lang="en-IN" u="sng" spc="-10" dirty="0">
              <a:solidFill>
                <a:srgbClr val="F94817"/>
              </a:solidFill>
              <a:uFill>
                <a:solidFill>
                  <a:srgbClr val="F94817"/>
                </a:solidFill>
              </a:uFill>
              <a:latin typeface="Times New Roman" panose="02020603050405020304"/>
              <a:cs typeface="Times New Roman" panose="02020603050405020304"/>
            </a:endParaRPr>
          </a:p>
          <a:p>
            <a:pPr marL="0" indent="0">
              <a:buNone/>
            </a:pPr>
            <a:endParaRPr lang="en-IN" dirty="0"/>
          </a:p>
          <a:p>
            <a:pPr marL="0" indent="0">
              <a:buNone/>
            </a:pPr>
            <a:endParaRPr lang="en-IN" dirty="0"/>
          </a:p>
          <a:p>
            <a:endParaRPr lang="en-IN" dirty="0"/>
          </a:p>
          <a:p>
            <a:endParaRPr lang="en-IN" dirty="0"/>
          </a:p>
        </p:txBody>
      </p:sp>
      <p:sp>
        <p:nvSpPr>
          <p:cNvPr id="4" name="Slide Number Placeholder 3"/>
          <p:cNvSpPr>
            <a:spLocks noGrp="1"/>
          </p:cNvSpPr>
          <p:nvPr>
            <p:ph type="sldNum" sz="quarter" idx="12"/>
          </p:nvPr>
        </p:nvSpPr>
        <p:spPr/>
        <p:txBody>
          <a:bodyPr/>
          <a:lstStyle/>
          <a:p>
            <a:fld id="{A575ECA5-96F4-415B-9B7B-F5BEE4B08E09}" type="slidenum">
              <a:rPr lang="en-IN" smtClean="0"/>
              <a:t>12</a:t>
            </a:fld>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575ECA5-96F4-415B-9B7B-F5BEE4B08E09}" type="slidenum">
              <a:rPr lang="en-IN" smtClean="0"/>
              <a:t>13</a:t>
            </a:fld>
            <a:endParaRPr lang="en-IN" dirty="0"/>
          </a:p>
        </p:txBody>
      </p:sp>
      <p:sp>
        <p:nvSpPr>
          <p:cNvPr id="5" name="Rectangle 4"/>
          <p:cNvSpPr/>
          <p:nvPr/>
        </p:nvSpPr>
        <p:spPr>
          <a:xfrm>
            <a:off x="5057618" y="2967335"/>
            <a:ext cx="364715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
        <p:nvSpPr>
          <p:cNvPr id="6" name="Rectangle 5"/>
          <p:cNvSpPr/>
          <p:nvPr/>
        </p:nvSpPr>
        <p:spPr>
          <a:xfrm>
            <a:off x="5310893" y="4262735"/>
            <a:ext cx="2820003"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Queries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75750"/>
            <a:ext cx="8911687" cy="1280890"/>
          </a:xfrm>
        </p:spPr>
        <p:txBody>
          <a:bodyPr/>
          <a:lstStyle/>
          <a:p>
            <a:r>
              <a:rPr lang="en-IN" dirty="0"/>
              <a:t>Contents</a:t>
            </a:r>
          </a:p>
        </p:txBody>
      </p:sp>
      <p:sp>
        <p:nvSpPr>
          <p:cNvPr id="3" name="Content Placeholder 2"/>
          <p:cNvSpPr>
            <a:spLocks noGrp="1"/>
          </p:cNvSpPr>
          <p:nvPr>
            <p:ph idx="1"/>
          </p:nvPr>
        </p:nvSpPr>
        <p:spPr>
          <a:xfrm>
            <a:off x="2589212" y="1152939"/>
            <a:ext cx="8915400" cy="5185216"/>
          </a:xfrm>
        </p:spPr>
        <p:txBody>
          <a:bodyPr>
            <a:normAutofit fontScale="92500" lnSpcReduction="20000"/>
          </a:bodyPr>
          <a:lstStyle/>
          <a:p>
            <a:pPr marL="457200" indent="-457200">
              <a:buFont typeface="+mj-lt"/>
              <a:buAutoNum type="arabicPeriod"/>
            </a:pPr>
            <a:r>
              <a:rPr lang="en-IN" dirty="0"/>
              <a:t>Introduction</a:t>
            </a:r>
          </a:p>
          <a:p>
            <a:pPr marL="457200" lvl="1" indent="0">
              <a:buNone/>
            </a:pPr>
            <a:r>
              <a:rPr lang="en-IN" dirty="0">
                <a:solidFill>
                  <a:srgbClr val="C00000"/>
                </a:solidFill>
              </a:rPr>
              <a:t>1.1</a:t>
            </a:r>
            <a:r>
              <a:rPr lang="en-IN" dirty="0"/>
              <a:t> Overview</a:t>
            </a:r>
          </a:p>
          <a:p>
            <a:pPr marL="457200" lvl="1" indent="0">
              <a:buNone/>
            </a:pPr>
            <a:r>
              <a:rPr lang="en-IN" dirty="0">
                <a:solidFill>
                  <a:srgbClr val="C00000"/>
                </a:solidFill>
              </a:rPr>
              <a:t>1.2</a:t>
            </a:r>
            <a:r>
              <a:rPr lang="en-IN" dirty="0"/>
              <a:t> Purpose</a:t>
            </a:r>
          </a:p>
          <a:p>
            <a:pPr marL="457200" indent="-457200">
              <a:buFont typeface="+mj-lt"/>
              <a:buAutoNum type="arabicPeriod"/>
            </a:pPr>
            <a:r>
              <a:rPr lang="en-IN" dirty="0"/>
              <a:t>Literature Review</a:t>
            </a:r>
          </a:p>
          <a:p>
            <a:pPr marL="457200" indent="-457200">
              <a:buFont typeface="+mj-lt"/>
              <a:buAutoNum type="arabicPeriod"/>
            </a:pPr>
            <a:r>
              <a:rPr lang="en-IN" dirty="0"/>
              <a:t>Problem Statement</a:t>
            </a:r>
          </a:p>
          <a:p>
            <a:pPr marL="457200" indent="-457200">
              <a:buFont typeface="+mj-lt"/>
              <a:buAutoNum type="arabicPeriod"/>
            </a:pPr>
            <a:r>
              <a:rPr lang="en-IN" dirty="0"/>
              <a:t>Proposed Solution</a:t>
            </a:r>
          </a:p>
          <a:p>
            <a:pPr marL="457200" indent="-457200">
              <a:buFont typeface="+mj-lt"/>
              <a:buAutoNum type="arabicPeriod"/>
            </a:pPr>
            <a:r>
              <a:rPr lang="en-IN" dirty="0"/>
              <a:t>Objectives</a:t>
            </a:r>
          </a:p>
          <a:p>
            <a:pPr marL="457200" indent="-457200">
              <a:buFont typeface="+mj-lt"/>
              <a:buAutoNum type="arabicPeriod"/>
            </a:pPr>
            <a:r>
              <a:rPr lang="en-IN" dirty="0"/>
              <a:t>Theoretical Analysis</a:t>
            </a:r>
          </a:p>
          <a:p>
            <a:pPr marL="457200" lvl="1" indent="0">
              <a:buNone/>
            </a:pPr>
            <a:r>
              <a:rPr lang="en-IN" dirty="0">
                <a:solidFill>
                  <a:srgbClr val="C00000"/>
                </a:solidFill>
              </a:rPr>
              <a:t>6.1</a:t>
            </a:r>
            <a:r>
              <a:rPr lang="en-IN" dirty="0"/>
              <a:t> Block Diagram</a:t>
            </a:r>
          </a:p>
          <a:p>
            <a:pPr marL="457200" lvl="1" indent="0">
              <a:buNone/>
            </a:pPr>
            <a:r>
              <a:rPr lang="en-IN" dirty="0">
                <a:solidFill>
                  <a:srgbClr val="C00000"/>
                </a:solidFill>
              </a:rPr>
              <a:t>6.2</a:t>
            </a:r>
            <a:r>
              <a:rPr lang="en-IN" dirty="0"/>
              <a:t> Hardware Requirements</a:t>
            </a:r>
          </a:p>
          <a:p>
            <a:pPr marL="457200" lvl="1" indent="0">
              <a:buNone/>
            </a:pPr>
            <a:r>
              <a:rPr lang="en-IN" dirty="0">
                <a:solidFill>
                  <a:srgbClr val="C00000"/>
                </a:solidFill>
              </a:rPr>
              <a:t>6.3</a:t>
            </a:r>
            <a:r>
              <a:rPr lang="en-IN" dirty="0"/>
              <a:t> Software Requirements</a:t>
            </a:r>
          </a:p>
          <a:p>
            <a:pPr marL="457200" indent="-457200">
              <a:buFont typeface="+mj-lt"/>
              <a:buAutoNum type="arabicPeriod"/>
            </a:pPr>
            <a:r>
              <a:rPr lang="en-IN" dirty="0"/>
              <a:t>Applications </a:t>
            </a:r>
          </a:p>
          <a:p>
            <a:pPr marL="0" indent="0">
              <a:buNone/>
            </a:pPr>
            <a:r>
              <a:rPr lang="en-IN" dirty="0"/>
              <a:t>REFERENCES</a:t>
            </a:r>
          </a:p>
        </p:txBody>
      </p:sp>
      <p:sp>
        <p:nvSpPr>
          <p:cNvPr id="4" name="Slide Number Placeholder 3"/>
          <p:cNvSpPr>
            <a:spLocks noGrp="1"/>
          </p:cNvSpPr>
          <p:nvPr>
            <p:ph type="sldNum" sz="quarter" idx="12"/>
          </p:nvPr>
        </p:nvSpPr>
        <p:spPr/>
        <p:txBody>
          <a:bodyPr/>
          <a:lstStyle/>
          <a:p>
            <a:fld id="{A575ECA5-96F4-415B-9B7B-F5BEE4B08E09}" type="slidenum">
              <a:rPr lang="en-IN" smtClean="0"/>
              <a:t>2</a:t>
            </a:fld>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1. Introduction</a:t>
            </a:r>
          </a:p>
        </p:txBody>
      </p:sp>
      <p:sp>
        <p:nvSpPr>
          <p:cNvPr id="3" name="Content Placeholder 2"/>
          <p:cNvSpPr>
            <a:spLocks noGrp="1"/>
          </p:cNvSpPr>
          <p:nvPr>
            <p:ph idx="1"/>
          </p:nvPr>
        </p:nvSpPr>
        <p:spPr>
          <a:xfrm>
            <a:off x="1393190" y="1245235"/>
            <a:ext cx="10111105" cy="5612765"/>
          </a:xfrm>
        </p:spPr>
        <p:txBody>
          <a:bodyPr>
            <a:noAutofit/>
          </a:bodyPr>
          <a:lstStyle/>
          <a:p>
            <a:pPr marL="0" indent="0">
              <a:buNone/>
            </a:pPr>
            <a:r>
              <a:rPr lang="en-IN" sz="2340" b="1" dirty="0"/>
              <a:t>1.1 Overview</a:t>
            </a:r>
          </a:p>
          <a:p>
            <a:pPr marL="457200" lvl="1" indent="0">
              <a:buNone/>
            </a:pPr>
            <a:r>
              <a:rPr lang="en-US" altLang="en-US" sz="1400" dirty="0"/>
              <a:t>The main goal of this chatbot is to assist users with medical queries, symptom analysis, and basic healthcare guidance. It will not replace doctors but can help provide initial suggestions like which nearby hospital you should visit, and guide them towards professional help when needed.</a:t>
            </a:r>
          </a:p>
          <a:p>
            <a:pPr marL="457200" lvl="1" indent="0">
              <a:buNone/>
            </a:pPr>
            <a:r>
              <a:rPr lang="en-US" altLang="en-US" sz="1400" b="1" dirty="0"/>
              <a:t> Key Features</a:t>
            </a:r>
          </a:p>
          <a:p>
            <a:pPr lvl="1">
              <a:buFont typeface="Arial" panose="020B0604020202020204" pitchFamily="34" charset="0"/>
              <a:buChar char="•"/>
            </a:pPr>
            <a:r>
              <a:rPr lang="en-US" altLang="en-US" sz="1400" dirty="0"/>
              <a:t>Symptom Checker: Users can input symptoms, and the chatbot suggests possible conditions based on a medical datase</a:t>
            </a:r>
            <a:r>
              <a:rPr lang="en-IN" altLang="en-US" sz="1400" dirty="0" err="1"/>
              <a:t>ts</a:t>
            </a:r>
            <a:r>
              <a:rPr lang="en-IN" altLang="en-US" sz="1400" dirty="0"/>
              <a:t>.</a:t>
            </a:r>
            <a:endParaRPr lang="en-US" altLang="en-US" sz="1400" dirty="0"/>
          </a:p>
          <a:p>
            <a:pPr lvl="1">
              <a:buFont typeface="Arial" panose="020B0604020202020204" pitchFamily="34" charset="0"/>
              <a:buChar char="•"/>
            </a:pPr>
            <a:r>
              <a:rPr lang="en-US" altLang="en-US" sz="1400" dirty="0"/>
              <a:t>Medication Reminders: Sends notifications for taking medicines on time.</a:t>
            </a:r>
          </a:p>
          <a:p>
            <a:pPr lvl="1">
              <a:buFont typeface="Arial" panose="020B0604020202020204" pitchFamily="34" charset="0"/>
              <a:buChar char="•"/>
            </a:pPr>
            <a:r>
              <a:rPr lang="en-US" altLang="en-US" sz="1400" dirty="0"/>
              <a:t>Emergency Support: Guides users to nearby hospitals or provides helpline numbers.</a:t>
            </a:r>
          </a:p>
          <a:p>
            <a:pPr marL="0" indent="0">
              <a:buNone/>
            </a:pPr>
            <a:r>
              <a:rPr lang="en-US" sz="2335" b="1" dirty="0">
                <a:solidFill>
                  <a:srgbClr val="000000"/>
                </a:solidFill>
                <a:latin typeface="Times New Roman" panose="02020603050405020304" pitchFamily="18" charset="0"/>
              </a:rPr>
              <a:t>1.2 Purpose</a:t>
            </a:r>
          </a:p>
          <a:p>
            <a:r>
              <a:rPr lang="en-US" altLang="en-US" sz="1400" dirty="0">
                <a:solidFill>
                  <a:srgbClr val="000000"/>
                </a:solidFill>
                <a:latin typeface="Times New Roman" panose="02020603050405020304" pitchFamily="18" charset="0"/>
              </a:rPr>
              <a:t>Provide Instant Healthcare Assistance – The chatbot offers quick responses to medical queries, helping users with symptom analysis, health advice, and general medical guidance.</a:t>
            </a:r>
          </a:p>
          <a:p>
            <a:r>
              <a:rPr lang="en-US" altLang="en-US" sz="1400" dirty="0">
                <a:solidFill>
                  <a:srgbClr val="000000"/>
                </a:solidFill>
                <a:latin typeface="Times New Roman" panose="02020603050405020304" pitchFamily="18" charset="0"/>
              </a:rPr>
              <a:t>Enhance Accessibility &amp; Awareness – It improves access to healthcare information, especially for people in remote areas, and educates users about diseases, medications, and preventive care.</a:t>
            </a:r>
          </a:p>
          <a:p>
            <a:r>
              <a:rPr lang="en-US" altLang="en-US" sz="1400" dirty="0">
                <a:solidFill>
                  <a:srgbClr val="000000"/>
                </a:solidFill>
                <a:latin typeface="Times New Roman" panose="02020603050405020304" pitchFamily="18" charset="0"/>
              </a:rPr>
              <a:t>Reduce Healthcare System Load – By handling common medical queries, the chatbot minimizes unnecessary hospital visits, allowing doctors to focus on critical cases.</a:t>
            </a:r>
          </a:p>
          <a:p>
            <a:r>
              <a:rPr lang="en-US" altLang="en-US" sz="1400" dirty="0">
                <a:solidFill>
                  <a:srgbClr val="000000"/>
                </a:solidFill>
                <a:latin typeface="Times New Roman" panose="02020603050405020304" pitchFamily="18" charset="0"/>
              </a:rPr>
              <a:t>Support Medication &amp; Appointment Management – It helps users by sending medication reminders and assisting in booking doctor appointments, improving overall healthcare efficiency.</a:t>
            </a:r>
          </a:p>
          <a:p>
            <a:pPr marL="457200" lvl="1" indent="0">
              <a:buNone/>
            </a:pPr>
            <a:endParaRPr lang="en-US" sz="1400" dirty="0">
              <a:solidFill>
                <a:srgbClr val="000000"/>
              </a:solidFill>
              <a:latin typeface="Times New Roman" panose="02020603050405020304" pitchFamily="18" charset="0"/>
            </a:endParaRPr>
          </a:p>
          <a:p>
            <a:endParaRPr lang="en-US" sz="800" dirty="0">
              <a:solidFill>
                <a:srgbClr val="000000"/>
              </a:solidFill>
              <a:latin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575ECA5-96F4-415B-9B7B-F5BEE4B08E09}" type="slidenum">
              <a:rPr lang="en-IN" smtClean="0"/>
              <a:t>3</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Literature Review</a:t>
            </a:r>
          </a:p>
        </p:txBody>
      </p:sp>
      <p:sp>
        <p:nvSpPr>
          <p:cNvPr id="3" name="Content Placeholder 2"/>
          <p:cNvSpPr>
            <a:spLocks noGrp="1"/>
          </p:cNvSpPr>
          <p:nvPr>
            <p:ph idx="1"/>
          </p:nvPr>
        </p:nvSpPr>
        <p:spPr>
          <a:xfrm>
            <a:off x="2589212" y="1639957"/>
            <a:ext cx="8915400" cy="4363278"/>
          </a:xfrm>
        </p:spPr>
        <p:txBody>
          <a:bodyPr/>
          <a:lstStyle/>
          <a:p>
            <a:r>
              <a:rPr lang="en-IN" dirty="0"/>
              <a:t>Summery of Solutions/Systems already available that are addressing the same issue/problem. </a:t>
            </a:r>
          </a:p>
          <a:p>
            <a:endParaRPr lang="en-IN" dirty="0"/>
          </a:p>
        </p:txBody>
      </p:sp>
      <p:sp>
        <p:nvSpPr>
          <p:cNvPr id="4" name="Slide Number Placeholder 3"/>
          <p:cNvSpPr>
            <a:spLocks noGrp="1"/>
          </p:cNvSpPr>
          <p:nvPr>
            <p:ph type="sldNum" sz="quarter" idx="12"/>
          </p:nvPr>
        </p:nvSpPr>
        <p:spPr/>
        <p:txBody>
          <a:bodyPr/>
          <a:lstStyle/>
          <a:p>
            <a:fld id="{A575ECA5-96F4-415B-9B7B-F5BEE4B08E09}" type="slidenum">
              <a:rPr lang="en-IN" smtClean="0"/>
              <a:t>4</a:t>
            </a:fld>
            <a:endParaRPr lang="en-IN" dirty="0"/>
          </a:p>
        </p:txBody>
      </p:sp>
      <p:graphicFrame>
        <p:nvGraphicFramePr>
          <p:cNvPr id="5" name="Table 4"/>
          <p:cNvGraphicFramePr>
            <a:graphicFrameLocks noGrp="1"/>
          </p:cNvGraphicFramePr>
          <p:nvPr>
            <p:custDataLst>
              <p:tags r:id="rId1"/>
            </p:custDataLst>
            <p:extLst>
              <p:ext uri="{D42A27DB-BD31-4B8C-83A1-F6EECF244321}">
                <p14:modId xmlns:p14="http://schemas.microsoft.com/office/powerpoint/2010/main" val="1296593400"/>
              </p:ext>
            </p:extLst>
          </p:nvPr>
        </p:nvGraphicFramePr>
        <p:xfrm>
          <a:off x="2747010" y="2735580"/>
          <a:ext cx="8912225" cy="3105150"/>
        </p:xfrm>
        <a:graphic>
          <a:graphicData uri="http://schemas.openxmlformats.org/drawingml/2006/table">
            <a:tbl>
              <a:tblPr firstRow="1" bandRow="1">
                <a:tableStyleId>{5C22544A-7EE6-4342-B048-85BDC9FD1C3A}</a:tableStyleId>
              </a:tblPr>
              <a:tblGrid>
                <a:gridCol w="1019810">
                  <a:extLst>
                    <a:ext uri="{9D8B030D-6E8A-4147-A177-3AD203B41FA5}">
                      <a16:colId xmlns:a16="http://schemas.microsoft.com/office/drawing/2014/main" val="20000"/>
                    </a:ext>
                  </a:extLst>
                </a:gridCol>
                <a:gridCol w="3081020">
                  <a:extLst>
                    <a:ext uri="{9D8B030D-6E8A-4147-A177-3AD203B41FA5}">
                      <a16:colId xmlns:a16="http://schemas.microsoft.com/office/drawing/2014/main" val="20001"/>
                    </a:ext>
                  </a:extLst>
                </a:gridCol>
                <a:gridCol w="2583180">
                  <a:extLst>
                    <a:ext uri="{9D8B030D-6E8A-4147-A177-3AD203B41FA5}">
                      <a16:colId xmlns:a16="http://schemas.microsoft.com/office/drawing/2014/main" val="20002"/>
                    </a:ext>
                  </a:extLst>
                </a:gridCol>
                <a:gridCol w="2228215">
                  <a:extLst>
                    <a:ext uri="{9D8B030D-6E8A-4147-A177-3AD203B41FA5}">
                      <a16:colId xmlns:a16="http://schemas.microsoft.com/office/drawing/2014/main" val="20003"/>
                    </a:ext>
                  </a:extLst>
                </a:gridCol>
              </a:tblGrid>
              <a:tr h="819150">
                <a:tc>
                  <a:txBody>
                    <a:bodyPr/>
                    <a:lstStyle/>
                    <a:p>
                      <a:pPr algn="ctr"/>
                      <a:r>
                        <a:rPr lang="en-IN" dirty="0"/>
                        <a:t>Sr. No.</a:t>
                      </a:r>
                    </a:p>
                  </a:txBody>
                  <a:tcPr/>
                </a:tc>
                <a:tc>
                  <a:txBody>
                    <a:bodyPr/>
                    <a:lstStyle/>
                    <a:p>
                      <a:pPr algn="ctr"/>
                      <a:r>
                        <a:rPr lang="en-IN" dirty="0"/>
                        <a:t>Name of Solution/System</a:t>
                      </a:r>
                    </a:p>
                  </a:txBody>
                  <a:tcPr/>
                </a:tc>
                <a:tc>
                  <a:txBody>
                    <a:bodyPr/>
                    <a:lstStyle/>
                    <a:p>
                      <a:pPr algn="ctr"/>
                      <a:r>
                        <a:rPr lang="en-IN" dirty="0"/>
                        <a:t>Features</a:t>
                      </a:r>
                    </a:p>
                  </a:txBody>
                  <a:tcPr/>
                </a:tc>
                <a:tc>
                  <a:txBody>
                    <a:bodyPr/>
                    <a:lstStyle/>
                    <a:p>
                      <a:pPr algn="ctr"/>
                      <a:r>
                        <a:rPr lang="en-IN" dirty="0"/>
                        <a:t>Limitations/</a:t>
                      </a:r>
                    </a:p>
                    <a:p>
                      <a:pPr algn="ctr"/>
                      <a:r>
                        <a:rPr lang="en-IN" dirty="0"/>
                        <a:t>Drawbacks</a:t>
                      </a:r>
                    </a:p>
                  </a:txBody>
                  <a:tcPr/>
                </a:tc>
                <a:extLst>
                  <a:ext uri="{0D108BD9-81ED-4DB2-BD59-A6C34878D82A}">
                    <a16:rowId xmlns:a16="http://schemas.microsoft.com/office/drawing/2014/main" val="10000"/>
                  </a:ext>
                </a:extLst>
              </a:tr>
              <a:tr h="474345">
                <a:tc>
                  <a:txBody>
                    <a:bodyPr/>
                    <a:lstStyle/>
                    <a:p>
                      <a:pPr algn="ctr"/>
                      <a:r>
                        <a:rPr lang="en-IN" dirty="0"/>
                        <a:t>1</a:t>
                      </a:r>
                    </a:p>
                  </a:txBody>
                  <a:tcPr/>
                </a:tc>
                <a:tc>
                  <a:txBody>
                    <a:bodyPr/>
                    <a:lstStyle/>
                    <a:p>
                      <a:pPr algn="ctr"/>
                      <a:r>
                        <a:rPr lang="en-US" altLang="en-US" dirty="0"/>
                        <a:t>Ada Health</a:t>
                      </a:r>
                    </a:p>
                  </a:txBody>
                  <a:tcPr/>
                </a:tc>
                <a:tc>
                  <a:txBody>
                    <a:bodyPr/>
                    <a:lstStyle/>
                    <a:p>
                      <a:pPr algn="ctr"/>
                      <a:r>
                        <a:rPr lang="en-US" altLang="en-US" dirty="0"/>
                        <a:t>AI-driven symptom checker, personalized health assessment, and medical advice</a:t>
                      </a:r>
                    </a:p>
                  </a:txBody>
                  <a:tcPr/>
                </a:tc>
                <a:tc>
                  <a:txBody>
                    <a:bodyPr/>
                    <a:lstStyle/>
                    <a:p>
                      <a:pPr algn="ctr"/>
                      <a:r>
                        <a:rPr lang="en-US" altLang="en-US" dirty="0"/>
                        <a:t>Limited diagnosis accuracy, requires subscription</a:t>
                      </a:r>
                    </a:p>
                  </a:txBody>
                  <a:tcPr/>
                </a:tc>
                <a:extLst>
                  <a:ext uri="{0D108BD9-81ED-4DB2-BD59-A6C34878D82A}">
                    <a16:rowId xmlns:a16="http://schemas.microsoft.com/office/drawing/2014/main" val="10001"/>
                  </a:ext>
                </a:extLst>
              </a:tr>
              <a:tr h="474980">
                <a:tc>
                  <a:txBody>
                    <a:bodyPr/>
                    <a:lstStyle/>
                    <a:p>
                      <a:pPr algn="ctr"/>
                      <a:r>
                        <a:rPr lang="en-IN" dirty="0"/>
                        <a:t>2</a:t>
                      </a:r>
                    </a:p>
                  </a:txBody>
                  <a:tcPr/>
                </a:tc>
                <a:tc>
                  <a:txBody>
                    <a:bodyPr/>
                    <a:lstStyle/>
                    <a:p>
                      <a:pPr algn="ctr"/>
                      <a:r>
                        <a:rPr lang="en-US" altLang="en-US" dirty="0"/>
                        <a:t>Babylon Health</a:t>
                      </a:r>
                    </a:p>
                  </a:txBody>
                  <a:tcPr/>
                </a:tc>
                <a:tc>
                  <a:txBody>
                    <a:bodyPr/>
                    <a:lstStyle/>
                    <a:p>
                      <a:pPr algn="ctr"/>
                      <a:r>
                        <a:rPr lang="en-US" altLang="en-US" dirty="0"/>
                        <a:t>Symptom checker, telemedicine. </a:t>
                      </a:r>
                    </a:p>
                  </a:txBody>
                  <a:tcPr/>
                </a:tc>
                <a:tc>
                  <a:txBody>
                    <a:bodyPr/>
                    <a:lstStyle/>
                    <a:p>
                      <a:r>
                        <a:rPr lang="en-US" altLang="en-US" sz="1800" dirty="0"/>
                        <a:t>Requires subscription, limited availability</a:t>
                      </a:r>
                    </a:p>
                  </a:txBody>
                  <a:tcPr marL="0" marR="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 Problem Statement</a:t>
            </a:r>
          </a:p>
        </p:txBody>
      </p:sp>
      <p:sp>
        <p:nvSpPr>
          <p:cNvPr id="3" name="Content Placeholder 2"/>
          <p:cNvSpPr>
            <a:spLocks noGrp="1"/>
          </p:cNvSpPr>
          <p:nvPr>
            <p:ph idx="1"/>
          </p:nvPr>
        </p:nvSpPr>
        <p:spPr>
          <a:xfrm>
            <a:off x="2589212" y="1639957"/>
            <a:ext cx="8915400" cy="4363278"/>
          </a:xfrm>
        </p:spPr>
        <p:txBody>
          <a:bodyPr/>
          <a:lstStyle/>
          <a:p>
            <a:r>
              <a:rPr lang="en-US" altLang="en-US" sz="2000" dirty="0"/>
              <a:t>Access to timely and reliable healthcare remains a significant challenge, particularly in remote areas where medical facilities are limited. Many individuals struggle to assess their symptoms, leading to unnecessary hospital visits or delayed treatment. Additionally, patients often forget medications, and healthcare professionals face increased workloads due to minor, avoidable consultations. Existing medical chatbots lack accuracy, multilingual support, voice interaction, and direct hospital integration.</a:t>
            </a:r>
          </a:p>
          <a:p>
            <a:r>
              <a:rPr lang="en-US" altLang="en-US" sz="2000" dirty="0"/>
              <a:t> This project aims to develop an AI-powered Medical Chatbot that provides instant symptom analysis, health guidance, medication reminders, and appointment scheduling, improving accessibility and reducing the strain on healthcare system</a:t>
            </a:r>
            <a:r>
              <a:rPr lang="en-IN" altLang="en-US" sz="2000" dirty="0"/>
              <a:t>.</a:t>
            </a:r>
            <a:endParaRPr lang="en-US" altLang="en-US" dirty="0"/>
          </a:p>
          <a:p>
            <a:pPr marL="0" indent="0">
              <a:buNone/>
            </a:pPr>
            <a:endParaRPr lang="en-IN" dirty="0"/>
          </a:p>
        </p:txBody>
      </p:sp>
      <p:sp>
        <p:nvSpPr>
          <p:cNvPr id="4" name="Slide Number Placeholder 3"/>
          <p:cNvSpPr>
            <a:spLocks noGrp="1"/>
          </p:cNvSpPr>
          <p:nvPr>
            <p:ph type="sldNum" sz="quarter" idx="12"/>
          </p:nvPr>
        </p:nvSpPr>
        <p:spPr/>
        <p:txBody>
          <a:bodyPr/>
          <a:lstStyle/>
          <a:p>
            <a:fld id="{A575ECA5-96F4-415B-9B7B-F5BEE4B08E09}" type="slidenum">
              <a:rPr lang="en-IN" smtClean="0"/>
              <a:t>5</a:t>
            </a:fld>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 Proposed Solution</a:t>
            </a:r>
          </a:p>
        </p:txBody>
      </p:sp>
      <p:sp>
        <p:nvSpPr>
          <p:cNvPr id="3" name="Content Placeholder 2"/>
          <p:cNvSpPr>
            <a:spLocks noGrp="1"/>
          </p:cNvSpPr>
          <p:nvPr>
            <p:ph idx="1"/>
          </p:nvPr>
        </p:nvSpPr>
        <p:spPr>
          <a:xfrm>
            <a:off x="2589212" y="1639957"/>
            <a:ext cx="8915400" cy="4363278"/>
          </a:xfrm>
        </p:spPr>
        <p:txBody>
          <a:bodyPr>
            <a:normAutofit fontScale="97500" lnSpcReduction="10000"/>
          </a:bodyPr>
          <a:lstStyle/>
          <a:p>
            <a:pPr marL="0" indent="0">
              <a:buNone/>
            </a:pPr>
            <a:r>
              <a:rPr lang="en-US" altLang="en-US" dirty="0"/>
              <a:t>Our </a:t>
            </a:r>
            <a:r>
              <a:rPr lang="en-US" altLang="en-US" dirty="0" err="1"/>
              <a:t>Medicure</a:t>
            </a:r>
            <a:r>
              <a:rPr lang="en-US" altLang="en-US" dirty="0"/>
              <a:t> improves on existing solutions by offering accurate, multilingual, and hospital-integrated healthcare assistance.</a:t>
            </a:r>
          </a:p>
          <a:p>
            <a:pPr marL="0" indent="0">
              <a:buNone/>
            </a:pPr>
            <a:endParaRPr lang="en-US" altLang="en-US" dirty="0"/>
          </a:p>
          <a:p>
            <a:pPr marL="0" indent="0">
              <a:buNone/>
            </a:pPr>
            <a:r>
              <a:rPr lang="en-US" altLang="en-US" b="1" dirty="0"/>
              <a:t>Key Features &amp; Improvements</a:t>
            </a:r>
          </a:p>
          <a:p>
            <a:r>
              <a:rPr lang="en-US" altLang="en-US" dirty="0"/>
              <a:t>Advanced Symptom Analysis – AI-powered diagnosis with better accuracy.</a:t>
            </a:r>
          </a:p>
          <a:p>
            <a:r>
              <a:rPr lang="en-US" altLang="en-US" dirty="0"/>
              <a:t>Voice Support – Accessible to a wider audience.</a:t>
            </a:r>
          </a:p>
          <a:p>
            <a:r>
              <a:rPr lang="en-US" altLang="en-US" dirty="0"/>
              <a:t>Medication Reminders &amp; Health Tips – Helps users manage their health.</a:t>
            </a:r>
          </a:p>
          <a:p>
            <a:r>
              <a:rPr lang="en-US" altLang="en-US" dirty="0"/>
              <a:t>Emergency Assistance – Provides urgent medical support and hospital locations.</a:t>
            </a:r>
          </a:p>
        </p:txBody>
      </p:sp>
      <p:sp>
        <p:nvSpPr>
          <p:cNvPr id="4" name="Slide Number Placeholder 3"/>
          <p:cNvSpPr>
            <a:spLocks noGrp="1"/>
          </p:cNvSpPr>
          <p:nvPr>
            <p:ph type="sldNum" sz="quarter" idx="12"/>
          </p:nvPr>
        </p:nvSpPr>
        <p:spPr/>
        <p:txBody>
          <a:bodyPr/>
          <a:lstStyle/>
          <a:p>
            <a:fld id="{A575ECA5-96F4-415B-9B7B-F5BEE4B08E09}" type="slidenum">
              <a:rPr lang="en-IN" smtClean="0"/>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5. Objectives</a:t>
            </a:r>
          </a:p>
        </p:txBody>
      </p:sp>
      <p:sp>
        <p:nvSpPr>
          <p:cNvPr id="3" name="Content Placeholder 2"/>
          <p:cNvSpPr>
            <a:spLocks noGrp="1"/>
          </p:cNvSpPr>
          <p:nvPr>
            <p:ph idx="1"/>
          </p:nvPr>
        </p:nvSpPr>
        <p:spPr>
          <a:xfrm>
            <a:off x="2589212" y="1639957"/>
            <a:ext cx="8915400" cy="4363278"/>
          </a:xfrm>
        </p:spPr>
        <p:txBody>
          <a:bodyPr/>
          <a:lstStyle/>
          <a:p>
            <a:r>
              <a:rPr lang="en-US" altLang="en-US" sz="2000" dirty="0"/>
              <a:t>Provide Instant Healthcare Assistance – Offer quick and reliable symptom analysis, health guidance, and medical information.</a:t>
            </a:r>
          </a:p>
          <a:p>
            <a:r>
              <a:rPr lang="en-US" altLang="en-US" sz="2000" dirty="0"/>
              <a:t>Enhance Accessibility &amp; Engagement – Support voice-based interactions for a wider user reach.</a:t>
            </a:r>
          </a:p>
          <a:p>
            <a:r>
              <a:rPr lang="en-US" altLang="en-US" sz="2000" dirty="0"/>
              <a:t>Optimize Healthcare Services – Reduce unnecessary hospital visits and ease the workload on medical professionals.</a:t>
            </a:r>
          </a:p>
          <a:p>
            <a:r>
              <a:rPr lang="en-US" altLang="en-US" sz="2000" dirty="0"/>
              <a:t>Improve Health Management – Assist users with medication reminders, appointment scheduling, and emergency support.</a:t>
            </a:r>
          </a:p>
          <a:p>
            <a:endParaRPr lang="en-IN" sz="2000" dirty="0"/>
          </a:p>
        </p:txBody>
      </p:sp>
      <p:sp>
        <p:nvSpPr>
          <p:cNvPr id="4" name="Slide Number Placeholder 3"/>
          <p:cNvSpPr>
            <a:spLocks noGrp="1"/>
          </p:cNvSpPr>
          <p:nvPr>
            <p:ph type="sldNum" sz="quarter" idx="12"/>
          </p:nvPr>
        </p:nvSpPr>
        <p:spPr/>
        <p:txBody>
          <a:bodyPr/>
          <a:lstStyle/>
          <a:p>
            <a:fld id="{A575ECA5-96F4-415B-9B7B-F5BEE4B08E09}" type="slidenum">
              <a:rPr lang="en-IN" smtClean="0"/>
              <a:t>7</a:t>
            </a:fld>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6. Theoretical Analysis</a:t>
            </a:r>
          </a:p>
        </p:txBody>
      </p:sp>
      <p:sp>
        <p:nvSpPr>
          <p:cNvPr id="3" name="Content Placeholder 2"/>
          <p:cNvSpPr>
            <a:spLocks noGrp="1"/>
          </p:cNvSpPr>
          <p:nvPr>
            <p:ph idx="1"/>
          </p:nvPr>
        </p:nvSpPr>
        <p:spPr>
          <a:xfrm>
            <a:off x="811530" y="1640205"/>
            <a:ext cx="10692765" cy="4928870"/>
          </a:xfrm>
        </p:spPr>
        <p:txBody>
          <a:bodyPr/>
          <a:lstStyle/>
          <a:p>
            <a:pPr marL="0" indent="0">
              <a:buNone/>
            </a:pPr>
            <a:endParaRPr lang="en-IN" dirty="0"/>
          </a:p>
          <a:p>
            <a:endParaRPr lang="en-IN" dirty="0"/>
          </a:p>
        </p:txBody>
      </p:sp>
      <p:sp>
        <p:nvSpPr>
          <p:cNvPr id="4" name="Slide Number Placeholder 3"/>
          <p:cNvSpPr>
            <a:spLocks noGrp="1"/>
          </p:cNvSpPr>
          <p:nvPr>
            <p:ph type="sldNum" sz="quarter" idx="12"/>
          </p:nvPr>
        </p:nvSpPr>
        <p:spPr/>
        <p:txBody>
          <a:bodyPr/>
          <a:lstStyle/>
          <a:p>
            <a:fld id="{A575ECA5-96F4-415B-9B7B-F5BEE4B08E09}" type="slidenum">
              <a:rPr lang="en-IN" smtClean="0"/>
              <a:t>8</a:t>
            </a:fld>
            <a:endParaRPr lang="en-IN" dirty="0"/>
          </a:p>
        </p:txBody>
      </p:sp>
      <p:sp>
        <p:nvSpPr>
          <p:cNvPr id="7" name="Text Box 6"/>
          <p:cNvSpPr txBox="1"/>
          <p:nvPr/>
        </p:nvSpPr>
        <p:spPr>
          <a:xfrm>
            <a:off x="6157912" y="5692995"/>
            <a:ext cx="4064000" cy="645160"/>
          </a:xfrm>
          <a:prstGeom prst="rect">
            <a:avLst/>
          </a:prstGeom>
          <a:noFill/>
        </p:spPr>
        <p:txBody>
          <a:bodyPr wrap="square" rtlCol="0">
            <a:spAutoFit/>
          </a:bodyPr>
          <a:lstStyle/>
          <a:p>
            <a:r>
              <a:rPr lang="en-IN" altLang="en-US" dirty="0"/>
              <a:t>f</a:t>
            </a:r>
            <a:r>
              <a:rPr lang="en-IN" altLang="en-US" b="1" dirty="0"/>
              <a:t>ig : Block diagram </a:t>
            </a:r>
          </a:p>
          <a:p>
            <a:r>
              <a:rPr lang="en-IN" altLang="en-US" b="1" dirty="0"/>
              <a:t>        (</a:t>
            </a:r>
            <a:r>
              <a:rPr lang="en-IN" altLang="en-US" b="1" dirty="0" err="1"/>
              <a:t>medicure</a:t>
            </a:r>
            <a:r>
              <a:rPr lang="en-IN" altLang="en-US" b="1" dirty="0"/>
              <a:t>)</a:t>
            </a:r>
          </a:p>
        </p:txBody>
      </p:sp>
      <p:pic>
        <p:nvPicPr>
          <p:cNvPr id="8" name="Picture 7" descr="A diagram of a software flow">
            <a:extLst>
              <a:ext uri="{FF2B5EF4-FFF2-40B4-BE49-F238E27FC236}">
                <a16:creationId xmlns:a16="http://schemas.microsoft.com/office/drawing/2014/main" id="{CA6F571F-7EB4-4DDA-557D-82FA1D7209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495" y="1512404"/>
            <a:ext cx="8911687" cy="40654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6. Theoretical Analysis</a:t>
            </a:r>
          </a:p>
        </p:txBody>
      </p:sp>
      <p:sp>
        <p:nvSpPr>
          <p:cNvPr id="3" name="Content Placeholder 2"/>
          <p:cNvSpPr>
            <a:spLocks noGrp="1"/>
          </p:cNvSpPr>
          <p:nvPr>
            <p:ph idx="1"/>
          </p:nvPr>
        </p:nvSpPr>
        <p:spPr>
          <a:xfrm>
            <a:off x="2434590" y="1370330"/>
            <a:ext cx="9426575" cy="5626735"/>
          </a:xfrm>
        </p:spPr>
        <p:txBody>
          <a:bodyPr>
            <a:noAutofit/>
          </a:bodyPr>
          <a:lstStyle/>
          <a:p>
            <a:pPr marL="0" indent="0">
              <a:buNone/>
            </a:pPr>
            <a:r>
              <a:rPr lang="en-IN" sz="1700" b="1" dirty="0"/>
              <a:t>6.2 Hardware Requirements</a:t>
            </a:r>
          </a:p>
          <a:p>
            <a:r>
              <a:rPr lang="en-US" altLang="en-US" sz="1700" dirty="0"/>
              <a:t>Processor: Intel Core i3 or higher (for local development) / Cloud-based server for deployment</a:t>
            </a:r>
          </a:p>
          <a:p>
            <a:r>
              <a:rPr lang="en-US" altLang="en-US" sz="1700" dirty="0"/>
              <a:t>RAM: Minimum 4GB (Recommended 8GB for smooth performance)</a:t>
            </a:r>
          </a:p>
          <a:p>
            <a:r>
              <a:rPr lang="en-US" altLang="en-US" sz="1700" dirty="0"/>
              <a:t>Storage: At least 10GB free space for databases, logs, and model storage</a:t>
            </a:r>
          </a:p>
          <a:p>
            <a:r>
              <a:rPr lang="en-US" altLang="en-US" sz="1700" dirty="0"/>
              <a:t>Internet Connection: Stable connection for API calls and cloud integration</a:t>
            </a:r>
          </a:p>
          <a:p>
            <a:pPr marL="0" indent="0">
              <a:buNone/>
            </a:pPr>
            <a:r>
              <a:rPr lang="en-IN" sz="1700" b="1" dirty="0"/>
              <a:t>6.3 Software Requirements</a:t>
            </a:r>
          </a:p>
          <a:p>
            <a:r>
              <a:rPr lang="en-US" altLang="en-US" sz="1700" dirty="0"/>
              <a:t>Programming Languages &amp; Frameworks – Python (Flask/Django) or Node.js for backend development, and React.js, HTML, CSS, JavaScript for the frontend.</a:t>
            </a:r>
          </a:p>
          <a:p>
            <a:r>
              <a:rPr lang="en-US" altLang="en-US" sz="1700" dirty="0"/>
              <a:t>Database Management – MySQL, PostgreSQL, or Firebase for storing user data and medical records.</a:t>
            </a:r>
          </a:p>
          <a:p>
            <a:r>
              <a:rPr lang="en-US" altLang="en-US" sz="1700" dirty="0"/>
              <a:t>AI &amp; NLP Tools –  SpaCy, OpenAI API,  for chatbot intelligence and natural language processing.</a:t>
            </a:r>
          </a:p>
          <a:p>
            <a:r>
              <a:rPr lang="en-US" altLang="en-US" sz="1700" dirty="0"/>
              <a:t>Cloud &amp; Hosting – Google Cloud or AWS (optional) for cloud-based deployment and scalability.</a:t>
            </a:r>
          </a:p>
          <a:p>
            <a:r>
              <a:rPr lang="en-US" altLang="en-US" sz="1700" dirty="0"/>
              <a:t>Version Control – Git and GitHub for managing code and collaboration.</a:t>
            </a:r>
          </a:p>
        </p:txBody>
      </p:sp>
      <p:sp>
        <p:nvSpPr>
          <p:cNvPr id="4" name="Slide Number Placeholder 3"/>
          <p:cNvSpPr>
            <a:spLocks noGrp="1"/>
          </p:cNvSpPr>
          <p:nvPr>
            <p:ph type="sldNum" sz="quarter" idx="12"/>
          </p:nvPr>
        </p:nvSpPr>
        <p:spPr/>
        <p:txBody>
          <a:bodyPr/>
          <a:lstStyle/>
          <a:p>
            <a:fld id="{A575ECA5-96F4-415B-9B7B-F5BEE4B08E09}" type="slidenum">
              <a:rPr lang="en-IN" smtClean="0"/>
              <a:t>9</a:t>
            </a:fld>
            <a:endParaRPr lang="en-IN"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701*139"/>
  <p:tag name="TABLE_ENDDRAG_RECT" val="216*215*701*139"/>
</p:tagLst>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18</TotalTime>
  <Words>1117</Words>
  <Application>Microsoft Office PowerPoint</Application>
  <PresentationFormat>Widescreen</PresentationFormat>
  <Paragraphs>121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Wisp</vt:lpstr>
      <vt:lpstr>          Synopsis Presentation on  Medicure </vt:lpstr>
      <vt:lpstr>Contents</vt:lpstr>
      <vt:lpstr>1. Introduction</vt:lpstr>
      <vt:lpstr>2. Literature Review</vt:lpstr>
      <vt:lpstr>3. Problem Statement</vt:lpstr>
      <vt:lpstr>4. Proposed Solution</vt:lpstr>
      <vt:lpstr>5. Objectives</vt:lpstr>
      <vt:lpstr>6. Theoretical Analysis</vt:lpstr>
      <vt:lpstr>6. Theoretical Analysis</vt:lpstr>
      <vt:lpstr>Applications</vt:lpstr>
      <vt:lpstr>REFERENCES</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Singh Chouhan</dc:creator>
  <cp:lastModifiedBy>Aditi Tiwari</cp:lastModifiedBy>
  <cp:revision>14</cp:revision>
  <dcterms:created xsi:type="dcterms:W3CDTF">2024-09-26T07:25:00Z</dcterms:created>
  <dcterms:modified xsi:type="dcterms:W3CDTF">2025-04-14T13:28:44Z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DDC45E266E9145C895E0B591BC269E33_12</vt:lpwstr>
  </property>
  <property fmtid="{D5CDD505-2E9C-101B-9397-08002B2CF9AE}" pid="3" name="KSOProductBuildVer">
    <vt:lpwstr>1033-12.2.0.20323</vt:lpwstr>
  </property>
</Properties>
</file>