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0" r:id="rId4"/>
  </p:sldMasterIdLst>
  <p:notesMasterIdLst>
    <p:notesMasterId r:id="rId32"/>
  </p:notesMasterIdLst>
  <p:handoutMasterIdLst>
    <p:handoutMasterId r:id="rId33"/>
  </p:handoutMasterIdLst>
  <p:sldIdLst>
    <p:sldId id="262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6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7"/>
  </p:normalViewPr>
  <p:slideViewPr>
    <p:cSldViewPr snapToGrid="0" snapToObjects="1">
      <p:cViewPr>
        <p:scale>
          <a:sx n="74" d="100"/>
          <a:sy n="74" d="100"/>
        </p:scale>
        <p:origin x="104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0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7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752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30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469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42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9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7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0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3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5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1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6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6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4747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anchor="ctr">
            <a:noAutofit/>
          </a:bodyPr>
          <a:lstStyle/>
          <a:p>
            <a:pPr algn="l"/>
            <a:r>
              <a:rPr lang="en-US" sz="7000" b="1" i="0" dirty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STUDENT’S</a:t>
            </a:r>
            <a:br>
              <a:rPr lang="en-US" sz="7000" b="1" i="0" dirty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</a:br>
            <a:r>
              <a:rPr lang="en-US" sz="7000" b="1" i="0" dirty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PERFORMANCE</a:t>
            </a:r>
            <a:br>
              <a:rPr lang="en-US" sz="7000" b="1" i="0" dirty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</a:br>
            <a:r>
              <a:rPr lang="en-US" sz="7000" b="1" i="0" dirty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PREDICATION</a:t>
            </a:r>
            <a:br>
              <a:rPr lang="en-US" sz="7000" b="1" i="0" dirty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</a:br>
            <a:r>
              <a:rPr lang="en-US" sz="7000" b="1" i="0" dirty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IN EXAMS      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A05631-D156-01F2-B473-D1A6D7ED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Average Score Column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FA37915-97AE-C451-0085-6BEA53AFF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9" y="1666876"/>
            <a:ext cx="10231330" cy="35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4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0530-C6A3-02CB-2EEF-B3288F5D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10" y="943897"/>
            <a:ext cx="8596668" cy="1320800"/>
          </a:xfrm>
        </p:spPr>
        <p:txBody>
          <a:bodyPr>
            <a:normAutofit/>
          </a:bodyPr>
          <a:lstStyle/>
          <a:p>
            <a:r>
              <a:rPr lang="en-US" sz="3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Grade Column And Status </a:t>
            </a:r>
            <a:r>
              <a:rPr lang="en-US" sz="30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Coulmn</a:t>
            </a:r>
            <a:endParaRPr lang="en-US" sz="3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19501AE-75DA-9ABA-CDD3-C365129B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10" y="2084615"/>
            <a:ext cx="4372594" cy="2842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EDD496-514C-B609-E077-7EF950D98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642" y="2084615"/>
            <a:ext cx="6441619" cy="292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2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3E0E-2D19-2BE2-F832-DCF91F50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89" y="21958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  <a:br>
              <a:rPr lang="en-US" sz="3600" b="1" dirty="0"/>
            </a:b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Student Pass In </a:t>
            </a:r>
            <a:r>
              <a:rPr lang="en-US" sz="2200" b="1" i="0" dirty="0" err="1">
                <a:solidFill>
                  <a:srgbClr val="000000"/>
                </a:solidFill>
                <a:effectLst/>
                <a:latin typeface="Helvetica Neue"/>
              </a:rPr>
              <a:t>Maths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 Exam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73C87-8E2E-08C1-CF73-46AF8687F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68" y="1172685"/>
            <a:ext cx="7252591" cy="56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7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3745-B8A9-0F43-8F63-81AC8073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281109"/>
            <a:ext cx="8596668" cy="1320800"/>
          </a:xfrm>
        </p:spPr>
        <p:txBody>
          <a:bodyPr/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Pass In Reading Exam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FAF7B-76DE-67A9-C721-EBB24B44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83" y="837202"/>
            <a:ext cx="7884962" cy="583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6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D509-FA22-FA92-C076-B6656DA6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206477"/>
            <a:ext cx="8596668" cy="1320800"/>
          </a:xfrm>
        </p:spPr>
        <p:txBody>
          <a:bodyPr/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Pass In Writing Exam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3AB3E-D196-07FC-DE33-47A07D389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20" y="727658"/>
            <a:ext cx="8259092" cy="59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9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E56B8B-9EBA-2941-35D0-D48E5F9E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6" y="269289"/>
            <a:ext cx="8830460" cy="517292"/>
          </a:xfrm>
        </p:spPr>
        <p:txBody>
          <a:bodyPr>
            <a:normAutofit fontScale="90000"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Failed in all sub.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8F23BC-73C8-567E-4ACF-E7D532E55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43" y="633262"/>
            <a:ext cx="7670254" cy="1462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87D888-CCD5-3263-51BD-F8C0A840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93" y="2601146"/>
            <a:ext cx="6940894" cy="4119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EEC550-7E93-185F-263F-E378137A80F2}"/>
              </a:ext>
            </a:extLst>
          </p:cNvPr>
          <p:cNvSpPr txBox="1"/>
          <p:nvPr/>
        </p:nvSpPr>
        <p:spPr>
          <a:xfrm>
            <a:off x="254546" y="2231815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Graph the student Failed in overall sub.</a:t>
            </a:r>
          </a:p>
        </p:txBody>
      </p:sp>
    </p:spTree>
    <p:extLst>
      <p:ext uri="{BB962C8B-B14F-4D97-AF65-F5344CB8AC3E}">
        <p14:creationId xmlns:p14="http://schemas.microsoft.com/office/powerpoint/2010/main" val="2093024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97223BC-5CFB-7012-A2BB-109AB57B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010" y="373625"/>
            <a:ext cx="9479389" cy="1320800"/>
          </a:xfrm>
        </p:spPr>
        <p:txBody>
          <a:bodyPr>
            <a:normAutofit fontScale="90000"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Separting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Numeric and category Data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Data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F3D1E-D0F0-6BF7-0D50-F8D585B0F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1819"/>
            <a:ext cx="7276963" cy="46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F439B0-19C5-B070-5F55-1A8FF3C8D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29" y="1205233"/>
            <a:ext cx="10211685" cy="4663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B84CC9-B37D-D782-ECBD-6391E6C2B9D3}"/>
              </a:ext>
            </a:extLst>
          </p:cNvPr>
          <p:cNvSpPr txBox="1"/>
          <p:nvPr/>
        </p:nvSpPr>
        <p:spPr>
          <a:xfrm>
            <a:off x="572729" y="523257"/>
            <a:ext cx="6100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1002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2AE5-6E09-B766-2A3E-40262980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27" y="24409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3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Label Encoder for converting category data into numeric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22E7A-2444-8404-D8D5-4C9244CE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53" y="1235796"/>
            <a:ext cx="10125223" cy="53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7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E4DD-6143-F7EA-F32B-98BA24B3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i="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Feacture</a:t>
            </a:r>
            <a:r>
              <a:rPr lang="en-US" sz="35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Scalling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AFB28-7843-098B-C482-DC76A715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24" y="1613592"/>
            <a:ext cx="5143940" cy="3145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B5A5F-C8EC-EA34-5034-DCDE29CC4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274" y="1613592"/>
            <a:ext cx="5362727" cy="429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6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94483-35AF-38E7-13FA-17507BEB8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1440" y="741791"/>
            <a:ext cx="4163412" cy="1519627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NAME: 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SEJAL SANTOSH BHEKARE</a:t>
            </a:r>
            <a:r>
              <a:rPr lang="en-US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PROJECT NAME:  </a:t>
            </a:r>
          </a:p>
          <a:p>
            <a:r>
              <a:rPr lang="en-US" sz="20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STUDENT’S</a:t>
            </a:r>
            <a:br>
              <a:rPr lang="en-US" sz="20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</a:br>
            <a:r>
              <a:rPr lang="en-US" sz="20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PERFORMANCE</a:t>
            </a:r>
            <a:br>
              <a:rPr lang="en-US" sz="20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</a:br>
            <a:r>
              <a:rPr lang="en-US" sz="20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PREDICATION</a:t>
            </a:r>
            <a:br>
              <a:rPr lang="en-US" sz="20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</a:br>
            <a:r>
              <a:rPr lang="en-US" sz="20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IN EXAMS </a:t>
            </a:r>
            <a:endParaRPr lang="en-US" sz="20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400DCD-029F-C265-7C0E-4DCE85EB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662" y="1262523"/>
            <a:ext cx="3714493" cy="433295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    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Helvetica Neue"/>
              </a:rPr>
              <a:t>INTRODUCTION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The Students Performance dataset offers complete insights into academic achievements across subjects like Math, Reading, and Writing, Including additional attributes that enable analysis of the factors such as gender and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catagories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 on student performance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60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5250-9F0C-3EFF-DD1C-481EF770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3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Concatenate Numerical and Categorical Columns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F885C5-5CAB-C12F-766C-CAA911A9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78" y="1503770"/>
            <a:ext cx="11024488" cy="47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95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8548-4E2E-7F28-F112-5C2A8B84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44" y="144867"/>
            <a:ext cx="8596668" cy="1320800"/>
          </a:xfrm>
        </p:spPr>
        <p:txBody>
          <a:bodyPr>
            <a:normAutofit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Removing Unnecessary Columns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42239-AF2A-537B-15F6-092AFDA2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4" y="1465667"/>
            <a:ext cx="11101577" cy="476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89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319F-6F6D-AE10-7749-A6BB2E7F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FB11B-C5FA-E7D9-23FB-C9CCECC03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3" r="17469"/>
          <a:stretch/>
        </p:blipFill>
        <p:spPr>
          <a:xfrm>
            <a:off x="7958443" y="1498010"/>
            <a:ext cx="3378151" cy="42956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E85C0-E9B6-9320-37A5-F2024C94F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02"/>
          <a:stretch/>
        </p:blipFill>
        <p:spPr>
          <a:xfrm>
            <a:off x="312103" y="1498010"/>
            <a:ext cx="7281109" cy="43721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12527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DB6B8D-D735-AD12-687B-D06A8D51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56369" cy="1320800"/>
          </a:xfrm>
        </p:spPr>
        <p:txBody>
          <a:bodyPr>
            <a:normAutofit/>
          </a:bodyPr>
          <a:lstStyle/>
          <a:p>
            <a:r>
              <a:rPr lang="en-US" sz="2500" b="1" i="0" dirty="0">
                <a:solidFill>
                  <a:srgbClr val="000000"/>
                </a:solidFill>
                <a:effectLst/>
                <a:latin typeface="Helvetica Neue"/>
              </a:rPr>
              <a:t>Since The Data Is Imbalanced , Need To Do Sampling (Either Oversampling Or </a:t>
            </a:r>
            <a:r>
              <a:rPr lang="en-US" sz="2500" b="1" i="0" dirty="0" err="1">
                <a:solidFill>
                  <a:srgbClr val="000000"/>
                </a:solidFill>
                <a:effectLst/>
                <a:latin typeface="Helvetica Neue"/>
              </a:rPr>
              <a:t>Undersampling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br>
              <a:rPr lang="en-US" sz="25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68F6A-5BD5-0015-ACF3-4FD20DBF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91" y="1822245"/>
            <a:ext cx="4802067" cy="4421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71E14B-EE85-40C5-2666-432A3CC6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609" y="2209933"/>
            <a:ext cx="6044972" cy="303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00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EC25-B288-BCB1-FE80-A4918BF9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Models And Train Them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EAABA-0CD7-F73A-5CBE-679FCF99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74" y="1506729"/>
            <a:ext cx="7574936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98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D576B28-B63E-D019-15D2-37F59EF62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7" y="315681"/>
            <a:ext cx="5387807" cy="3185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FE5612-650E-A801-175A-A45EE5109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79" y="3801569"/>
            <a:ext cx="4391562" cy="28781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A7ADCD-F2BA-8ED8-EE1E-2B20FF187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027" y="251544"/>
            <a:ext cx="4644290" cy="30363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56139F-963F-E7DE-0032-C8EC13D33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408" y="3445151"/>
            <a:ext cx="4825041" cy="303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80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DBEE-5D47-3D39-DEBB-3AA5A439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89" y="142009"/>
            <a:ext cx="8596668" cy="1320800"/>
          </a:xfrm>
        </p:spPr>
        <p:txBody>
          <a:bodyPr/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8099D-CE25-A72F-F090-81568A61FBB1}"/>
              </a:ext>
            </a:extLst>
          </p:cNvPr>
          <p:cNvSpPr txBox="1"/>
          <p:nvPr/>
        </p:nvSpPr>
        <p:spPr>
          <a:xfrm>
            <a:off x="222058" y="4332345"/>
            <a:ext cx="97570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 this project, we build various models like logistic regression,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knn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classifier,decision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tree classifier &amp;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svm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 logistic regression gives the highest accuracy score of 99.00 percent among all the ML Models.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So for the Airline passenger Satisfaction prediction logistic regression is best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5A8A8-4342-9141-A409-812674674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6" r="19480"/>
          <a:stretch/>
        </p:blipFill>
        <p:spPr>
          <a:xfrm>
            <a:off x="568228" y="931140"/>
            <a:ext cx="5333808" cy="31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66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11700" b="1" dirty="0"/>
              <a:t>Thank </a:t>
            </a:r>
            <a:br>
              <a:rPr lang="en-US" sz="11700" b="1" dirty="0"/>
            </a:br>
            <a:r>
              <a:rPr lang="en-US" sz="117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0A7C-FF99-7536-41C0-47066A45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u="sng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Description:</a:t>
            </a:r>
            <a:br>
              <a:rPr lang="en-US" sz="3600" b="1" i="0" u="sng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770F-ADE3-E754-46EB-97164A21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notebook, we are going to predict whether a student pass or fail in academic using various features like gender, parent's education, subject's score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we are going to use is the student's academic info dataset from Kaggle which contains about 1000 rows and 17 features.</a:t>
            </a:r>
          </a:p>
          <a:p>
            <a:pPr algn="l"/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the labels which we have to predict and the labels are discrete and binary. So the problem we have is a Supervised Classification type.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2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FA65-5D20-D5E5-B3B0-2B0ECCA5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24" y="82591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00F6-69B3-7087-B762-7D92721C6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921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analyzing the Students Performance dataset is to identify how predefined factors impact student performance and provide recommendations for improving overall academic achievement.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such predictive models can help us better understand the academic progress of students as well as the various factors affecting the student's academic growth so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educatioanl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and Governments can understand such factors and improve upon them leading to the growth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educatioanl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98340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C1A2-B850-BED2-81D9-DC425742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DESCRIPTION</a:t>
            </a:r>
            <a:endParaRPr lang="en-US" sz="35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653AFF-69B8-698F-8722-26755D96B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563731"/>
              </p:ext>
            </p:extLst>
          </p:nvPr>
        </p:nvGraphicFramePr>
        <p:xfrm>
          <a:off x="706832" y="1873046"/>
          <a:ext cx="8987777" cy="366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03">
                  <a:extLst>
                    <a:ext uri="{9D8B030D-6E8A-4147-A177-3AD203B41FA5}">
                      <a16:colId xmlns:a16="http://schemas.microsoft.com/office/drawing/2014/main" val="1372788149"/>
                    </a:ext>
                  </a:extLst>
                </a:gridCol>
                <a:gridCol w="3526042">
                  <a:extLst>
                    <a:ext uri="{9D8B030D-6E8A-4147-A177-3AD203B41FA5}">
                      <a16:colId xmlns:a16="http://schemas.microsoft.com/office/drawing/2014/main" val="2717964025"/>
                    </a:ext>
                  </a:extLst>
                </a:gridCol>
                <a:gridCol w="3949432">
                  <a:extLst>
                    <a:ext uri="{9D8B030D-6E8A-4147-A177-3AD203B41FA5}">
                      <a16:colId xmlns:a16="http://schemas.microsoft.com/office/drawing/2014/main" val="2632165861"/>
                    </a:ext>
                  </a:extLst>
                </a:gridCol>
              </a:tblGrid>
              <a:tr h="406679">
                <a:tc>
                  <a:txBody>
                    <a:bodyPr/>
                    <a:lstStyle/>
                    <a:p>
                      <a:r>
                        <a:rPr lang="en-US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79442"/>
                  </a:ext>
                </a:extLst>
              </a:tr>
              <a:tr h="40667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 OF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89730"/>
                  </a:ext>
                </a:extLst>
              </a:tr>
              <a:tr h="40667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 OF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55607"/>
                  </a:ext>
                </a:extLst>
              </a:tr>
              <a:tr h="40667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PARENT_EDUCATION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 OF PARENTS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69769"/>
                  </a:ext>
                </a:extLst>
              </a:tr>
              <a:tr h="40667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LUNCH TYPE OF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37443"/>
                  </a:ext>
                </a:extLst>
              </a:tr>
              <a:tr h="40667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PREPARATION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IS COMPLETED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51347"/>
                  </a:ext>
                </a:extLst>
              </a:tr>
              <a:tr h="40667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SCORE OF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28082"/>
                  </a:ext>
                </a:extLst>
              </a:tr>
              <a:tr h="40667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SCORE OF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772834"/>
                  </a:ext>
                </a:extLst>
              </a:tr>
              <a:tr h="40667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WRITING SCORE OF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7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55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9A16-A5AE-0CDB-766D-1837EF3E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Libraries And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C3C68-4ED0-B90F-5D3E-85A7DC31B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12237"/>
            <a:ext cx="7405025" cy="2915364"/>
          </a:xfrm>
        </p:spPr>
      </p:pic>
    </p:spTree>
    <p:extLst>
      <p:ext uri="{BB962C8B-B14F-4D97-AF65-F5344CB8AC3E}">
        <p14:creationId xmlns:p14="http://schemas.microsoft.com/office/powerpoint/2010/main" val="292021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E61B8D-042C-5064-67F7-C14C1027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37" y="289508"/>
            <a:ext cx="3599698" cy="762815"/>
          </a:xfrm>
        </p:spPr>
        <p:txBody>
          <a:bodyPr>
            <a:normAutofit/>
          </a:bodyPr>
          <a:lstStyle/>
          <a:p>
            <a:r>
              <a:rPr lang="en-US" sz="2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EF78B4-DBBE-EA66-6BEF-A58127F9D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3037" y="1164579"/>
            <a:ext cx="6696860" cy="595395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r"C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:\Users\HP\Downloads\ds for project.csv")</a:t>
            </a:r>
          </a:p>
          <a:p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99681C9-468B-AEF2-BF1E-B423B46C0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953" y="1936141"/>
            <a:ext cx="9427146" cy="4385187"/>
          </a:xfrm>
        </p:spPr>
      </p:pic>
    </p:spTree>
    <p:extLst>
      <p:ext uri="{BB962C8B-B14F-4D97-AF65-F5344CB8AC3E}">
        <p14:creationId xmlns:p14="http://schemas.microsoft.com/office/powerpoint/2010/main" val="2390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D77E0-0F78-94F6-36C4-29D9FE2E2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1025" y="2136775"/>
            <a:ext cx="3854528" cy="2584449"/>
          </a:xfrm>
        </p:spPr>
        <p:txBody>
          <a:bodyPr>
            <a:normAutofit fontScale="925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Describe() function give us </a:t>
            </a:r>
            <a:r>
              <a:rPr lang="en-US" sz="2200" b="1" i="0" dirty="0">
                <a:solidFill>
                  <a:schemeClr val="tx1"/>
                </a:solidFill>
                <a:effectLst/>
                <a:latin typeface="Google Sans"/>
              </a:rPr>
              <a:t>descriptive statistics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about columns whereas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info()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displays various information about our data such as the column names, no. of non-null values in each column, type of each column, memory usage, etc.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FD120-A0CA-9ABB-1D0E-486EE1C03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118" y="293749"/>
            <a:ext cx="5050760" cy="6270502"/>
          </a:xfrm>
        </p:spPr>
      </p:pic>
    </p:spTree>
    <p:extLst>
      <p:ext uri="{BB962C8B-B14F-4D97-AF65-F5344CB8AC3E}">
        <p14:creationId xmlns:p14="http://schemas.microsoft.com/office/powerpoint/2010/main" val="172220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C29F-25EE-9C47-C0CB-C41153F8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5" y="1409843"/>
            <a:ext cx="3865168" cy="1058054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the null values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df.isnull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().sum()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A1E0A-E35D-FB8A-7BB8-435F1043E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1735" y="4244076"/>
            <a:ext cx="3540704" cy="138980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how many different values there are per column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df.nunique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D58E1-3802-EC3C-C3A1-5A18208E7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44" b="-1"/>
          <a:stretch/>
        </p:blipFill>
        <p:spPr>
          <a:xfrm>
            <a:off x="5324175" y="3804291"/>
            <a:ext cx="3406870" cy="2710136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CA200B1-9D28-6CD7-1FC8-B1C6C04BB5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91"/>
          <a:stretch/>
        </p:blipFill>
        <p:spPr>
          <a:xfrm>
            <a:off x="5324174" y="579546"/>
            <a:ext cx="5276091" cy="27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239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555</Words>
  <Application>Microsoft Office PowerPoint</Application>
  <PresentationFormat>Widescreen</PresentationFormat>
  <Paragraphs>77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Black</vt:lpstr>
      <vt:lpstr>Calibri</vt:lpstr>
      <vt:lpstr>Google Sans</vt:lpstr>
      <vt:lpstr>Goudy Old Style</vt:lpstr>
      <vt:lpstr>Helvetica Neue</vt:lpstr>
      <vt:lpstr>Times New Roman</vt:lpstr>
      <vt:lpstr>Trebuchet MS</vt:lpstr>
      <vt:lpstr>Wingdings 3</vt:lpstr>
      <vt:lpstr>Facet</vt:lpstr>
      <vt:lpstr>STUDENT’S PERFORMANCE PREDICATION IN EXAMS      </vt:lpstr>
      <vt:lpstr>PowerPoint Presentation</vt:lpstr>
      <vt:lpstr>Description: </vt:lpstr>
      <vt:lpstr>Motivation</vt:lpstr>
      <vt:lpstr>Column DESCRIPTION</vt:lpstr>
      <vt:lpstr>Load Libraries And Dataset</vt:lpstr>
      <vt:lpstr>Importing Dataset</vt:lpstr>
      <vt:lpstr>PowerPoint Presentation</vt:lpstr>
      <vt:lpstr>Get the null values df.isnull().sum() </vt:lpstr>
      <vt:lpstr>Creating New Average Score Column</vt:lpstr>
      <vt:lpstr>Creating A Grade Column And Status Coulmn</vt:lpstr>
      <vt:lpstr>VISUALIZATION Student Pass In Maths Exam </vt:lpstr>
      <vt:lpstr>Student Pass In Reading Exam </vt:lpstr>
      <vt:lpstr>Student Pass In Writing Exam </vt:lpstr>
      <vt:lpstr>Student Failed in all sub. </vt:lpstr>
      <vt:lpstr>Separting Numeric and category Data  Numerical Data </vt:lpstr>
      <vt:lpstr>PowerPoint Presentation</vt:lpstr>
      <vt:lpstr>Using Label Encoder for converting category data into numeric </vt:lpstr>
      <vt:lpstr>Feacture Scalling </vt:lpstr>
      <vt:lpstr>Concatenate Numerical and Categorical Columns </vt:lpstr>
      <vt:lpstr> Removing Unnecessary Columns </vt:lpstr>
      <vt:lpstr>Split The Data</vt:lpstr>
      <vt:lpstr>Since The Data Is Imbalanced , Need To Do Sampling (Either Oversampling Or Undersampling) </vt:lpstr>
      <vt:lpstr>Importing The Models And Train Them </vt:lpstr>
      <vt:lpstr>PowerPoint Presentation</vt:lpstr>
      <vt:lpstr>CONCLUSION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STUDENT’S PERFORMANCE PREDICATION IN EXAMS      </dc:title>
  <dc:creator>Sejal Bhekare</dc:creator>
  <cp:lastModifiedBy>Sejal Bhekare</cp:lastModifiedBy>
  <cp:revision>2</cp:revision>
  <dcterms:created xsi:type="dcterms:W3CDTF">2024-02-27T14:50:22Z</dcterms:created>
  <dcterms:modified xsi:type="dcterms:W3CDTF">2024-02-28T05:57:50Z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